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8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mMUp+sIkN8Uej6R29LV67PNLM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44416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7058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811a36e7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2811a36e7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6525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7e4a325961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g27e4a325961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980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7e4d16601f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g27e4d16601f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17819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7e4d16601f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g27e4d16601f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12783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7e4a32596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g27e4a32596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63958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27e4a32596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7e4a32596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6766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7e4d16601f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1" name="Google Shape;171;g27e4d16601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7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7e4a325961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27e4a325961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835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7e4a325961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27e4a325961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5902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e4a325961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27e4a325961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7854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7e4a32596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27e4a32596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420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7e4a325961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27e4a325961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6657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8968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27e4a325961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27e4a325961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535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04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25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233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85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973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162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36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111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145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691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3957" y="56049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 smtClean="0"/>
              <a:t>Nazwa firmy</a:t>
            </a:r>
            <a:br>
              <a:rPr lang="pl-PL" sz="3600" b="1" dirty="0" smtClean="0"/>
            </a:br>
            <a:r>
              <a:rPr lang="pl-PL" sz="3600" b="1" dirty="0" smtClean="0"/>
              <a:t>Budowanie pozytywnych doświadczeń pracownika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342980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7e4a325961_0_156"/>
          <p:cNvSpPr txBox="1"/>
          <p:nvPr/>
        </p:nvSpPr>
        <p:spPr>
          <a:xfrm>
            <a:off x="6050969" y="1211519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Materiały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27e4a325961_0_15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27e4a325961_0_156"/>
          <p:cNvSpPr/>
          <p:nvPr/>
        </p:nvSpPr>
        <p:spPr>
          <a:xfrm>
            <a:off x="394625" y="2670193"/>
            <a:ext cx="11471700" cy="420992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Materiały dostarczone dla pracownika / kandydata (przykłady materiałów)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811a36e716_0_0"/>
          <p:cNvSpPr txBox="1"/>
          <p:nvPr/>
        </p:nvSpPr>
        <p:spPr>
          <a:xfrm>
            <a:off x="6130475" y="1298706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Narzędzia wdrożeniowe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2811a36e716_0_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2811a36e716_0_0"/>
          <p:cNvSpPr/>
          <p:nvPr/>
        </p:nvSpPr>
        <p:spPr>
          <a:xfrm>
            <a:off x="394625" y="2670193"/>
            <a:ext cx="11471700" cy="504522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Wykorzystane narzędzia wdrożeniowe / rozwojowe / szkolenia (np. e-learning, warsztaty, grywalizacja)</a:t>
            </a:r>
          </a:p>
          <a:p>
            <a:pPr lvl="0">
              <a:buClr>
                <a:schemeClr val="dk1"/>
              </a:buClr>
              <a:buSzPts val="1100"/>
            </a:pPr>
            <a:endParaRPr lang="pl-PL"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7e4a325961_0_166"/>
          <p:cNvSpPr txBox="1"/>
          <p:nvPr/>
        </p:nvSpPr>
        <p:spPr>
          <a:xfrm>
            <a:off x="6130475" y="1221793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Przygotowanie zespołu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27e4a325961_0_16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27e4a325961_0_166"/>
          <p:cNvSpPr/>
          <p:nvPr/>
        </p:nvSpPr>
        <p:spPr>
          <a:xfrm>
            <a:off x="394625" y="2670202"/>
            <a:ext cx="11471700" cy="410709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Sposób włączenia zespołu / jednostki biznesowej w proces</a:t>
            </a:r>
          </a:p>
          <a:p>
            <a:pPr lvl="0">
              <a:buClr>
                <a:schemeClr val="dk1"/>
              </a:buClr>
              <a:buSzPts val="1100"/>
            </a:pPr>
            <a:endParaRPr lang="pl-PL"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7e4d16601f_0_262"/>
          <p:cNvSpPr txBox="1"/>
          <p:nvPr/>
        </p:nvSpPr>
        <p:spPr>
          <a:xfrm>
            <a:off x="5979050" y="12217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Ocena skuteczności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27e4d16601f_0_26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27e4d16601f_0_262"/>
          <p:cNvSpPr/>
          <p:nvPr/>
        </p:nvSpPr>
        <p:spPr>
          <a:xfrm>
            <a:off x="394625" y="2670200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Sposób oceny skuteczności procesu wdrożenia do organizacji lub zmiany poziomu satysfakcji uczestników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7e4d16601f_0_262"/>
          <p:cNvSpPr txBox="1"/>
          <p:nvPr/>
        </p:nvSpPr>
        <p:spPr>
          <a:xfrm>
            <a:off x="5979050" y="12217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KPI, efektywność działań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27e4d16601f_0_26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27e4d16601f_0_262"/>
          <p:cNvSpPr/>
          <p:nvPr/>
        </p:nvSpPr>
        <p:spPr>
          <a:xfrm>
            <a:off x="394625" y="2670200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Zastosowane wskaźniki i KPI mierzące skuteczność i efektywność działań vs wyniki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9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7e4a325961_0_7"/>
          <p:cNvSpPr txBox="1"/>
          <p:nvPr/>
        </p:nvSpPr>
        <p:spPr>
          <a:xfrm>
            <a:off x="6130475" y="131411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Innowacyjność i “efekt </a:t>
            </a:r>
            <a:r>
              <a:rPr lang="pl-PL" sz="24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wow</a:t>
            </a: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27e4a325961_0_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27e4a325961_0_7"/>
          <p:cNvSpPr/>
          <p:nvPr/>
        </p:nvSpPr>
        <p:spPr>
          <a:xfrm>
            <a:off x="394625" y="2670197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Wskazanie elementów innowacyjnych. Ewentualny „efekt wow” wśród odbiorców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7e4a325961_0_12"/>
          <p:cNvSpPr txBox="1"/>
          <p:nvPr/>
        </p:nvSpPr>
        <p:spPr>
          <a:xfrm>
            <a:off x="6086359" y="126658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Mierzalność rezultatów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27e4a325961_0_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8" name="Google Shape;288;g27e4a325961_0_12"/>
          <p:cNvCxnSpPr/>
          <p:nvPr/>
        </p:nvCxnSpPr>
        <p:spPr>
          <a:xfrm>
            <a:off x="4500568" y="6833821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7e4a325961_0_12"/>
          <p:cNvCxnSpPr/>
          <p:nvPr/>
        </p:nvCxnSpPr>
        <p:spPr>
          <a:xfrm>
            <a:off x="8211656" y="6833821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0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280;g27e4a325961_0_12"/>
          <p:cNvSpPr txBox="1"/>
          <p:nvPr/>
        </p:nvSpPr>
        <p:spPr>
          <a:xfrm>
            <a:off x="8563084" y="2732434"/>
            <a:ext cx="31473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Wyniki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281;g27e4a325961_0_12"/>
          <p:cNvCxnSpPr/>
          <p:nvPr/>
        </p:nvCxnSpPr>
        <p:spPr>
          <a:xfrm>
            <a:off x="8211656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3" name="Google Shape;282;g27e4a325961_0_12"/>
          <p:cNvSpPr txBox="1"/>
          <p:nvPr/>
        </p:nvSpPr>
        <p:spPr>
          <a:xfrm>
            <a:off x="757215" y="2732435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Cel kampanii (w liczbach)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283;g27e4a325961_0_12"/>
          <p:cNvCxnSpPr/>
          <p:nvPr/>
        </p:nvCxnSpPr>
        <p:spPr>
          <a:xfrm>
            <a:off x="404331" y="3028377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284;g27e4a325961_0_12"/>
          <p:cNvSpPr/>
          <p:nvPr/>
        </p:nvSpPr>
        <p:spPr>
          <a:xfrm>
            <a:off x="404331" y="3108876"/>
            <a:ext cx="3497700" cy="843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285;g27e4a325961_0_12"/>
          <p:cNvSpPr txBox="1"/>
          <p:nvPr/>
        </p:nvSpPr>
        <p:spPr>
          <a:xfrm>
            <a:off x="4660150" y="2732434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Wskaźnik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286;g27e4a325961_0_12"/>
          <p:cNvCxnSpPr/>
          <p:nvPr/>
        </p:nvCxnSpPr>
        <p:spPr>
          <a:xfrm>
            <a:off x="4307802" y="3028377"/>
            <a:ext cx="34989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287;g27e4a325961_0_12"/>
          <p:cNvCxnSpPr/>
          <p:nvPr/>
        </p:nvCxnSpPr>
        <p:spPr>
          <a:xfrm>
            <a:off x="4500568" y="3439465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9" name="Google Shape;288;g27e4a325961_0_12"/>
          <p:cNvCxnSpPr/>
          <p:nvPr/>
        </p:nvCxnSpPr>
        <p:spPr>
          <a:xfrm>
            <a:off x="4500568" y="3863797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0" name="Google Shape;289;g27e4a325961_0_12"/>
          <p:cNvCxnSpPr/>
          <p:nvPr/>
        </p:nvCxnSpPr>
        <p:spPr>
          <a:xfrm>
            <a:off x="4500568" y="42881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01" name="Google Shape;291;g27e4a325961_0_12"/>
          <p:cNvGrpSpPr/>
          <p:nvPr/>
        </p:nvGrpSpPr>
        <p:grpSpPr>
          <a:xfrm>
            <a:off x="4307805" y="3065299"/>
            <a:ext cx="3498763" cy="324000"/>
            <a:chOff x="4346387" y="1998152"/>
            <a:chExt cx="3498763" cy="324000"/>
          </a:xfrm>
        </p:grpSpPr>
        <p:sp>
          <p:nvSpPr>
            <p:cNvPr id="102" name="Google Shape;292;g27e4a325961_0_12"/>
            <p:cNvSpPr txBox="1"/>
            <p:nvPr/>
          </p:nvSpPr>
          <p:spPr>
            <a:xfrm>
              <a:off x="4539150" y="1998152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Poziom retencji nowozatrudnionych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293;g27e4a325961_0_12"/>
            <p:cNvSpPr/>
            <p:nvPr/>
          </p:nvSpPr>
          <p:spPr>
            <a:xfrm rot="-5400000">
              <a:off x="4316976" y="2110104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294;g27e4a325961_0_12"/>
          <p:cNvGrpSpPr/>
          <p:nvPr/>
        </p:nvGrpSpPr>
        <p:grpSpPr>
          <a:xfrm>
            <a:off x="4307805" y="3489631"/>
            <a:ext cx="3498763" cy="324000"/>
            <a:chOff x="4346387" y="2395996"/>
            <a:chExt cx="3498763" cy="324000"/>
          </a:xfrm>
        </p:grpSpPr>
        <p:sp>
          <p:nvSpPr>
            <p:cNvPr id="105" name="Google Shape;295;g27e4a325961_0_12"/>
            <p:cNvSpPr txBox="1"/>
            <p:nvPr/>
          </p:nvSpPr>
          <p:spPr>
            <a:xfrm>
              <a:off x="4539150" y="2395996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Zmiana wskaźników zatrudnienia wśród niedoreprezentowanych</a:t>
              </a:r>
              <a:endParaRPr sz="90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pl-PL" sz="900"/>
                <a:t>grup pracowników</a:t>
              </a:r>
              <a:endParaRPr sz="900"/>
            </a:p>
          </p:txBody>
        </p:sp>
        <p:sp>
          <p:nvSpPr>
            <p:cNvPr id="106" name="Google Shape;296;g27e4a325961_0_12"/>
            <p:cNvSpPr/>
            <p:nvPr/>
          </p:nvSpPr>
          <p:spPr>
            <a:xfrm rot="-5400000">
              <a:off x="4316976" y="2507948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7" name="Google Shape;297;g27e4a325961_0_12"/>
          <p:cNvGrpSpPr/>
          <p:nvPr/>
        </p:nvGrpSpPr>
        <p:grpSpPr>
          <a:xfrm>
            <a:off x="4307806" y="3913963"/>
            <a:ext cx="3498762" cy="324000"/>
            <a:chOff x="4346388" y="2793840"/>
            <a:chExt cx="3498763" cy="324000"/>
          </a:xfrm>
        </p:grpSpPr>
        <p:sp>
          <p:nvSpPr>
            <p:cNvPr id="108" name="Google Shape;298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Wyniki ankiet pracowniczych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299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0" name="Google Shape;300;g27e4a325961_0_12"/>
          <p:cNvCxnSpPr/>
          <p:nvPr/>
        </p:nvCxnSpPr>
        <p:spPr>
          <a:xfrm>
            <a:off x="8211656" y="3439465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1" name="Google Shape;301;g27e4a325961_0_12"/>
          <p:cNvCxnSpPr/>
          <p:nvPr/>
        </p:nvCxnSpPr>
        <p:spPr>
          <a:xfrm>
            <a:off x="8211656" y="3863797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2" name="Google Shape;302;g27e4a325961_0_12"/>
          <p:cNvCxnSpPr/>
          <p:nvPr/>
        </p:nvCxnSpPr>
        <p:spPr>
          <a:xfrm>
            <a:off x="8211656" y="4288129"/>
            <a:ext cx="34989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3" name="Google Shape;304;g27e4a325961_0_12"/>
          <p:cNvSpPr txBox="1"/>
          <p:nvPr/>
        </p:nvSpPr>
        <p:spPr>
          <a:xfrm>
            <a:off x="8211656" y="3065299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305;g27e4a325961_0_12"/>
          <p:cNvSpPr txBox="1"/>
          <p:nvPr/>
        </p:nvSpPr>
        <p:spPr>
          <a:xfrm>
            <a:off x="8211656" y="3489631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306;g27e4a325961_0_12"/>
          <p:cNvSpPr txBox="1"/>
          <p:nvPr/>
        </p:nvSpPr>
        <p:spPr>
          <a:xfrm>
            <a:off x="8211656" y="3913963"/>
            <a:ext cx="34989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l-PL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</a:t>
            </a:r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6" name="Google Shape;307;g27e4a325961_0_12"/>
          <p:cNvGrpSpPr/>
          <p:nvPr/>
        </p:nvGrpSpPr>
        <p:grpSpPr>
          <a:xfrm>
            <a:off x="404476" y="2731972"/>
            <a:ext cx="257727" cy="257727"/>
            <a:chOff x="4708525" y="2447925"/>
            <a:chExt cx="481014" cy="481014"/>
          </a:xfrm>
        </p:grpSpPr>
        <p:sp>
          <p:nvSpPr>
            <p:cNvPr id="117" name="Google Shape;308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309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310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311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1" name="Google Shape;312;g27e4a325961_0_12"/>
          <p:cNvGrpSpPr/>
          <p:nvPr/>
        </p:nvGrpSpPr>
        <p:grpSpPr>
          <a:xfrm>
            <a:off x="4307999" y="2732599"/>
            <a:ext cx="257198" cy="257198"/>
            <a:chOff x="4178300" y="3509963"/>
            <a:chExt cx="481014" cy="481014"/>
          </a:xfrm>
        </p:grpSpPr>
        <p:sp>
          <p:nvSpPr>
            <p:cNvPr id="122" name="Google Shape;313;g27e4a325961_0_12"/>
            <p:cNvSpPr/>
            <p:nvPr/>
          </p:nvSpPr>
          <p:spPr>
            <a:xfrm>
              <a:off x="4178300" y="3509963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314;g27e4a325961_0_12"/>
            <p:cNvSpPr/>
            <p:nvPr/>
          </p:nvSpPr>
          <p:spPr>
            <a:xfrm>
              <a:off x="4249738" y="3613150"/>
              <a:ext cx="74613" cy="76200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7"/>
                    <a:pt x="142" y="207"/>
                  </a:cubicBezTo>
                  <a:cubicBezTo>
                    <a:pt x="106" y="207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315;g27e4a325961_0_12"/>
            <p:cNvSpPr/>
            <p:nvPr/>
          </p:nvSpPr>
          <p:spPr>
            <a:xfrm>
              <a:off x="4359275" y="3641725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316;g27e4a325961_0_12"/>
            <p:cNvSpPr/>
            <p:nvPr/>
          </p:nvSpPr>
          <p:spPr>
            <a:xfrm>
              <a:off x="4249738" y="3733800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3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317;g27e4a325961_0_12"/>
            <p:cNvSpPr/>
            <p:nvPr/>
          </p:nvSpPr>
          <p:spPr>
            <a:xfrm>
              <a:off x="4359275" y="3760788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318;g27e4a325961_0_12"/>
            <p:cNvSpPr/>
            <p:nvPr/>
          </p:nvSpPr>
          <p:spPr>
            <a:xfrm>
              <a:off x="4249738" y="3852863"/>
              <a:ext cx="74613" cy="74613"/>
            </a:xfrm>
            <a:custGeom>
              <a:avLst/>
              <a:gdLst/>
              <a:ahLst/>
              <a:cxnLst/>
              <a:rect l="l" t="t" r="r" b="b"/>
              <a:pathLst>
                <a:path w="285" h="284" extrusionOk="0">
                  <a:moveTo>
                    <a:pt x="142" y="284"/>
                  </a:moveTo>
                  <a:cubicBezTo>
                    <a:pt x="221" y="284"/>
                    <a:pt x="285" y="220"/>
                    <a:pt x="285" y="142"/>
                  </a:cubicBezTo>
                  <a:cubicBezTo>
                    <a:pt x="285" y="64"/>
                    <a:pt x="221" y="0"/>
                    <a:pt x="142" y="0"/>
                  </a:cubicBezTo>
                  <a:cubicBezTo>
                    <a:pt x="64" y="0"/>
                    <a:pt x="0" y="64"/>
                    <a:pt x="0" y="142"/>
                  </a:cubicBezTo>
                  <a:cubicBezTo>
                    <a:pt x="0" y="220"/>
                    <a:pt x="64" y="284"/>
                    <a:pt x="142" y="284"/>
                  </a:cubicBezTo>
                  <a:close/>
                  <a:moveTo>
                    <a:pt x="142" y="76"/>
                  </a:moveTo>
                  <a:cubicBezTo>
                    <a:pt x="179" y="76"/>
                    <a:pt x="208" y="106"/>
                    <a:pt x="208" y="142"/>
                  </a:cubicBezTo>
                  <a:cubicBezTo>
                    <a:pt x="208" y="178"/>
                    <a:pt x="179" y="208"/>
                    <a:pt x="142" y="208"/>
                  </a:cubicBezTo>
                  <a:cubicBezTo>
                    <a:pt x="106" y="208"/>
                    <a:pt x="77" y="178"/>
                    <a:pt x="77" y="142"/>
                  </a:cubicBezTo>
                  <a:cubicBezTo>
                    <a:pt x="77" y="106"/>
                    <a:pt x="106" y="76"/>
                    <a:pt x="142" y="7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319;g27e4a325961_0_12"/>
            <p:cNvSpPr/>
            <p:nvPr/>
          </p:nvSpPr>
          <p:spPr>
            <a:xfrm>
              <a:off x="4359275" y="3879850"/>
              <a:ext cx="231900" cy="20700"/>
            </a:xfrm>
            <a:prstGeom prst="rect">
              <a:avLst/>
            </a:pr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320;g27e4a325961_0_12"/>
          <p:cNvGrpSpPr/>
          <p:nvPr/>
        </p:nvGrpSpPr>
        <p:grpSpPr>
          <a:xfrm>
            <a:off x="8211322" y="2732573"/>
            <a:ext cx="257196" cy="257196"/>
            <a:chOff x="12731603" y="3023910"/>
            <a:chExt cx="471488" cy="471488"/>
          </a:xfrm>
        </p:grpSpPr>
        <p:sp>
          <p:nvSpPr>
            <p:cNvPr id="130" name="Google Shape;321;g27e4a325961_0_12"/>
            <p:cNvSpPr/>
            <p:nvPr/>
          </p:nvSpPr>
          <p:spPr>
            <a:xfrm>
              <a:off x="12809728" y="3102035"/>
              <a:ext cx="315239" cy="315239"/>
            </a:xfrm>
            <a:custGeom>
              <a:avLst/>
              <a:gdLst/>
              <a:ahLst/>
              <a:cxnLst/>
              <a:rect l="l" t="t" r="r" b="b"/>
              <a:pathLst>
                <a:path w="200" h="200" extrusionOk="0">
                  <a:moveTo>
                    <a:pt x="186" y="84"/>
                  </a:moveTo>
                  <a:cubicBezTo>
                    <a:pt x="187" y="89"/>
                    <a:pt x="188" y="95"/>
                    <a:pt x="188" y="100"/>
                  </a:cubicBezTo>
                  <a:cubicBezTo>
                    <a:pt x="188" y="148"/>
                    <a:pt x="149" y="188"/>
                    <a:pt x="100" y="188"/>
                  </a:cubicBezTo>
                  <a:cubicBezTo>
                    <a:pt x="52" y="188"/>
                    <a:pt x="13" y="148"/>
                    <a:pt x="13" y="100"/>
                  </a:cubicBezTo>
                  <a:cubicBezTo>
                    <a:pt x="13" y="52"/>
                    <a:pt x="52" y="13"/>
                    <a:pt x="100" y="13"/>
                  </a:cubicBezTo>
                  <a:cubicBezTo>
                    <a:pt x="115" y="13"/>
                    <a:pt x="129" y="16"/>
                    <a:pt x="141" y="23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36" y="5"/>
                    <a:pt x="119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55"/>
                    <a:pt x="45" y="200"/>
                    <a:pt x="100" y="200"/>
                  </a:cubicBezTo>
                  <a:cubicBezTo>
                    <a:pt x="156" y="200"/>
                    <a:pt x="200" y="155"/>
                    <a:pt x="200" y="100"/>
                  </a:cubicBezTo>
                  <a:cubicBezTo>
                    <a:pt x="200" y="91"/>
                    <a:pt x="199" y="82"/>
                    <a:pt x="197" y="74"/>
                  </a:cubicBezTo>
                  <a:lnTo>
                    <a:pt x="186" y="84"/>
                  </a:lnTo>
                  <a:close/>
                  <a:moveTo>
                    <a:pt x="73" y="87"/>
                  </a:moveTo>
                  <a:cubicBezTo>
                    <a:pt x="64" y="96"/>
                    <a:pt x="64" y="96"/>
                    <a:pt x="64" y="96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189" y="37"/>
                    <a:pt x="189" y="37"/>
                    <a:pt x="189" y="37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97" y="111"/>
                    <a:pt x="97" y="111"/>
                    <a:pt x="97" y="111"/>
                  </a:cubicBezTo>
                  <a:lnTo>
                    <a:pt x="73" y="87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50"/>
                <a:buFont typeface="Arial"/>
                <a:buNone/>
              </a:pPr>
              <a:endPara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322;g27e4a325961_0_12"/>
            <p:cNvSpPr/>
            <p:nvPr/>
          </p:nvSpPr>
          <p:spPr>
            <a:xfrm>
              <a:off x="12731603" y="3023910"/>
              <a:ext cx="471488" cy="471488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4" y="1723"/>
                  </a:moveTo>
                  <a:lnTo>
                    <a:pt x="77" y="1723"/>
                  </a:lnTo>
                  <a:lnTo>
                    <a:pt x="77" y="77"/>
                  </a:lnTo>
                  <a:lnTo>
                    <a:pt x="1724" y="77"/>
                  </a:lnTo>
                  <a:lnTo>
                    <a:pt x="1724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323;g27e4a325961_0_12"/>
          <p:cNvSpPr txBox="1"/>
          <p:nvPr/>
        </p:nvSpPr>
        <p:spPr>
          <a:xfrm>
            <a:off x="757215" y="4044288"/>
            <a:ext cx="31464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0" u="none" strike="noStrike" cap="none">
                <a:solidFill>
                  <a:srgbClr val="5B9BD5"/>
                </a:solidFill>
                <a:latin typeface="Arial"/>
                <a:ea typeface="Arial"/>
                <a:cs typeface="Arial"/>
                <a:sym typeface="Arial"/>
              </a:rPr>
              <a:t>Inne mierzone wskaźniki</a:t>
            </a:r>
            <a:endParaRPr sz="1400" b="1" i="0" u="none" strike="noStrike" cap="none">
              <a:solidFill>
                <a:srgbClr val="5B9BD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3" name="Google Shape;324;g27e4a325961_0_12"/>
          <p:cNvCxnSpPr/>
          <p:nvPr/>
        </p:nvCxnSpPr>
        <p:spPr>
          <a:xfrm>
            <a:off x="404331" y="4340230"/>
            <a:ext cx="3497700" cy="0"/>
          </a:xfrm>
          <a:prstGeom prst="straightConnector1">
            <a:avLst/>
          </a:prstGeom>
          <a:noFill/>
          <a:ln w="12700" cap="sq" cmpd="sng">
            <a:solidFill>
              <a:srgbClr val="5597D3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34" name="Google Shape;325;g27e4a325961_0_12"/>
          <p:cNvGrpSpPr/>
          <p:nvPr/>
        </p:nvGrpSpPr>
        <p:grpSpPr>
          <a:xfrm>
            <a:off x="404476" y="4043825"/>
            <a:ext cx="257727" cy="257727"/>
            <a:chOff x="4708525" y="2447925"/>
            <a:chExt cx="481014" cy="481014"/>
          </a:xfrm>
        </p:grpSpPr>
        <p:sp>
          <p:nvSpPr>
            <p:cNvPr id="135" name="Google Shape;326;g27e4a325961_0_12"/>
            <p:cNvSpPr/>
            <p:nvPr/>
          </p:nvSpPr>
          <p:spPr>
            <a:xfrm>
              <a:off x="4895850" y="2635250"/>
              <a:ext cx="106363" cy="106363"/>
            </a:xfrm>
            <a:custGeom>
              <a:avLst/>
              <a:gdLst/>
              <a:ahLst/>
              <a:cxnLst/>
              <a:rect l="l" t="t" r="r" b="b"/>
              <a:pathLst>
                <a:path w="398" h="399" extrusionOk="0">
                  <a:moveTo>
                    <a:pt x="199" y="0"/>
                  </a:moveTo>
                  <a:cubicBezTo>
                    <a:pt x="89" y="0"/>
                    <a:pt x="0" y="90"/>
                    <a:pt x="0" y="200"/>
                  </a:cubicBezTo>
                  <a:cubicBezTo>
                    <a:pt x="0" y="310"/>
                    <a:pt x="89" y="399"/>
                    <a:pt x="199" y="399"/>
                  </a:cubicBezTo>
                  <a:cubicBezTo>
                    <a:pt x="309" y="399"/>
                    <a:pt x="398" y="310"/>
                    <a:pt x="398" y="200"/>
                  </a:cubicBezTo>
                  <a:cubicBezTo>
                    <a:pt x="398" y="90"/>
                    <a:pt x="309" y="0"/>
                    <a:pt x="199" y="0"/>
                  </a:cubicBezTo>
                  <a:close/>
                  <a:moveTo>
                    <a:pt x="322" y="200"/>
                  </a:moveTo>
                  <a:cubicBezTo>
                    <a:pt x="322" y="268"/>
                    <a:pt x="267" y="323"/>
                    <a:pt x="199" y="323"/>
                  </a:cubicBezTo>
                  <a:cubicBezTo>
                    <a:pt x="131" y="323"/>
                    <a:pt x="76" y="267"/>
                    <a:pt x="76" y="200"/>
                  </a:cubicBezTo>
                  <a:cubicBezTo>
                    <a:pt x="76" y="132"/>
                    <a:pt x="131" y="77"/>
                    <a:pt x="199" y="77"/>
                  </a:cubicBezTo>
                  <a:cubicBezTo>
                    <a:pt x="267" y="77"/>
                    <a:pt x="322" y="132"/>
                    <a:pt x="322" y="200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327;g27e4a325961_0_12"/>
            <p:cNvSpPr/>
            <p:nvPr/>
          </p:nvSpPr>
          <p:spPr>
            <a:xfrm>
              <a:off x="4789488" y="2530475"/>
              <a:ext cx="319089" cy="317501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1192" y="596"/>
                  </a:moveTo>
                  <a:cubicBezTo>
                    <a:pt x="1192" y="436"/>
                    <a:pt x="1130" y="287"/>
                    <a:pt x="1017" y="174"/>
                  </a:cubicBezTo>
                  <a:cubicBezTo>
                    <a:pt x="905" y="62"/>
                    <a:pt x="755" y="0"/>
                    <a:pt x="596" y="0"/>
                  </a:cubicBezTo>
                  <a:cubicBezTo>
                    <a:pt x="437" y="0"/>
                    <a:pt x="287" y="62"/>
                    <a:pt x="174" y="174"/>
                  </a:cubicBezTo>
                  <a:cubicBezTo>
                    <a:pt x="62" y="287"/>
                    <a:pt x="0" y="436"/>
                    <a:pt x="0" y="596"/>
                  </a:cubicBezTo>
                  <a:cubicBezTo>
                    <a:pt x="0" y="740"/>
                    <a:pt x="53" y="880"/>
                    <a:pt x="149" y="989"/>
                  </a:cubicBezTo>
                  <a:lnTo>
                    <a:pt x="48" y="1090"/>
                  </a:lnTo>
                  <a:lnTo>
                    <a:pt x="48" y="1090"/>
                  </a:lnTo>
                  <a:lnTo>
                    <a:pt x="101" y="1143"/>
                  </a:lnTo>
                  <a:lnTo>
                    <a:pt x="102" y="1144"/>
                  </a:lnTo>
                  <a:lnTo>
                    <a:pt x="203" y="1043"/>
                  </a:lnTo>
                  <a:cubicBezTo>
                    <a:pt x="312" y="1139"/>
                    <a:pt x="451" y="1192"/>
                    <a:pt x="596" y="1192"/>
                  </a:cubicBezTo>
                  <a:cubicBezTo>
                    <a:pt x="740" y="1192"/>
                    <a:pt x="880" y="1139"/>
                    <a:pt x="989" y="1043"/>
                  </a:cubicBezTo>
                  <a:lnTo>
                    <a:pt x="1090" y="1143"/>
                  </a:lnTo>
                  <a:lnTo>
                    <a:pt x="1090" y="1144"/>
                  </a:lnTo>
                  <a:lnTo>
                    <a:pt x="1144" y="1091"/>
                  </a:lnTo>
                  <a:lnTo>
                    <a:pt x="1144" y="1090"/>
                  </a:lnTo>
                  <a:lnTo>
                    <a:pt x="1043" y="989"/>
                  </a:lnTo>
                  <a:cubicBezTo>
                    <a:pt x="1139" y="880"/>
                    <a:pt x="1192" y="740"/>
                    <a:pt x="1192" y="596"/>
                  </a:cubicBezTo>
                  <a:close/>
                  <a:moveTo>
                    <a:pt x="1116" y="596"/>
                  </a:moveTo>
                  <a:cubicBezTo>
                    <a:pt x="1116" y="882"/>
                    <a:pt x="883" y="1116"/>
                    <a:pt x="596" y="1116"/>
                  </a:cubicBezTo>
                  <a:cubicBezTo>
                    <a:pt x="309" y="1116"/>
                    <a:pt x="76" y="882"/>
                    <a:pt x="76" y="596"/>
                  </a:cubicBezTo>
                  <a:cubicBezTo>
                    <a:pt x="76" y="309"/>
                    <a:pt x="309" y="76"/>
                    <a:pt x="596" y="76"/>
                  </a:cubicBezTo>
                  <a:cubicBezTo>
                    <a:pt x="883" y="76"/>
                    <a:pt x="1116" y="309"/>
                    <a:pt x="1116" y="596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328;g27e4a325961_0_12"/>
            <p:cNvSpPr/>
            <p:nvPr/>
          </p:nvSpPr>
          <p:spPr>
            <a:xfrm>
              <a:off x="4843463" y="2582863"/>
              <a:ext cx="211137" cy="212724"/>
            </a:xfrm>
            <a:custGeom>
              <a:avLst/>
              <a:gdLst/>
              <a:ahLst/>
              <a:cxnLst/>
              <a:rect l="l" t="t" r="r" b="b"/>
              <a:pathLst>
                <a:path w="796" h="795" extrusionOk="0">
                  <a:moveTo>
                    <a:pt x="398" y="0"/>
                  </a:moveTo>
                  <a:cubicBezTo>
                    <a:pt x="179" y="0"/>
                    <a:pt x="0" y="178"/>
                    <a:pt x="0" y="398"/>
                  </a:cubicBezTo>
                  <a:cubicBezTo>
                    <a:pt x="0" y="617"/>
                    <a:pt x="179" y="795"/>
                    <a:pt x="398" y="795"/>
                  </a:cubicBezTo>
                  <a:cubicBezTo>
                    <a:pt x="617" y="795"/>
                    <a:pt x="796" y="617"/>
                    <a:pt x="796" y="398"/>
                  </a:cubicBezTo>
                  <a:cubicBezTo>
                    <a:pt x="796" y="178"/>
                    <a:pt x="617" y="0"/>
                    <a:pt x="398" y="0"/>
                  </a:cubicBezTo>
                  <a:close/>
                  <a:moveTo>
                    <a:pt x="719" y="398"/>
                  </a:moveTo>
                  <a:cubicBezTo>
                    <a:pt x="719" y="575"/>
                    <a:pt x="575" y="719"/>
                    <a:pt x="398" y="719"/>
                  </a:cubicBezTo>
                  <a:cubicBezTo>
                    <a:pt x="221" y="719"/>
                    <a:pt x="77" y="575"/>
                    <a:pt x="77" y="398"/>
                  </a:cubicBezTo>
                  <a:cubicBezTo>
                    <a:pt x="77" y="220"/>
                    <a:pt x="221" y="76"/>
                    <a:pt x="398" y="76"/>
                  </a:cubicBezTo>
                  <a:cubicBezTo>
                    <a:pt x="575" y="76"/>
                    <a:pt x="719" y="220"/>
                    <a:pt x="719" y="398"/>
                  </a:cubicBez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329;g27e4a325961_0_12"/>
            <p:cNvSpPr/>
            <p:nvPr/>
          </p:nvSpPr>
          <p:spPr>
            <a:xfrm>
              <a:off x="4708525" y="2447925"/>
              <a:ext cx="481014" cy="481014"/>
            </a:xfrm>
            <a:custGeom>
              <a:avLst/>
              <a:gdLst/>
              <a:ahLst/>
              <a:cxnLst/>
              <a:rect l="l" t="t" r="r" b="b"/>
              <a:pathLst>
                <a:path w="1800" h="1800" extrusionOk="0">
                  <a:moveTo>
                    <a:pt x="0" y="0"/>
                  </a:moveTo>
                  <a:lnTo>
                    <a:pt x="0" y="1800"/>
                  </a:lnTo>
                  <a:lnTo>
                    <a:pt x="1800" y="1800"/>
                  </a:lnTo>
                  <a:lnTo>
                    <a:pt x="1800" y="0"/>
                  </a:lnTo>
                  <a:lnTo>
                    <a:pt x="0" y="0"/>
                  </a:lnTo>
                  <a:close/>
                  <a:moveTo>
                    <a:pt x="1723" y="1723"/>
                  </a:moveTo>
                  <a:lnTo>
                    <a:pt x="77" y="1723"/>
                  </a:lnTo>
                  <a:lnTo>
                    <a:pt x="77" y="76"/>
                  </a:lnTo>
                  <a:lnTo>
                    <a:pt x="1723" y="76"/>
                  </a:lnTo>
                  <a:lnTo>
                    <a:pt x="1723" y="1723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9" name="Google Shape;330;g27e4a325961_0_12"/>
          <p:cNvSpPr/>
          <p:nvPr/>
        </p:nvSpPr>
        <p:spPr>
          <a:xfrm>
            <a:off x="404331" y="4505706"/>
            <a:ext cx="3497700" cy="13467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0" name="Google Shape;332;g27e4a325961_0_12"/>
          <p:cNvCxnSpPr/>
          <p:nvPr/>
        </p:nvCxnSpPr>
        <p:spPr>
          <a:xfrm>
            <a:off x="4500568" y="47453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41" name="Google Shape;333;g27e4a325961_0_12"/>
          <p:cNvGrpSpPr/>
          <p:nvPr/>
        </p:nvGrpSpPr>
        <p:grpSpPr>
          <a:xfrm>
            <a:off x="4307807" y="4371163"/>
            <a:ext cx="3498763" cy="324000"/>
            <a:chOff x="4346388" y="2793840"/>
            <a:chExt cx="3498763" cy="324000"/>
          </a:xfrm>
        </p:grpSpPr>
        <p:sp>
          <p:nvSpPr>
            <p:cNvPr id="142" name="Google Shape;334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Zmiana wskaźników zaangażowania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335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44" name="Google Shape;336;g27e4a325961_0_12"/>
          <p:cNvCxnSpPr/>
          <p:nvPr/>
        </p:nvCxnSpPr>
        <p:spPr>
          <a:xfrm>
            <a:off x="4500568" y="5202529"/>
            <a:ext cx="3306000" cy="0"/>
          </a:xfrm>
          <a:prstGeom prst="straightConnector1">
            <a:avLst/>
          </a:prstGeom>
          <a:noFill/>
          <a:ln w="9525" cap="sq" cmpd="sng">
            <a:solidFill>
              <a:srgbClr val="BFBFBF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45" name="Google Shape;337;g27e4a325961_0_12"/>
          <p:cNvGrpSpPr/>
          <p:nvPr/>
        </p:nvGrpSpPr>
        <p:grpSpPr>
          <a:xfrm>
            <a:off x="4307807" y="4828363"/>
            <a:ext cx="3498763" cy="324000"/>
            <a:chOff x="4346388" y="2793840"/>
            <a:chExt cx="3498763" cy="324000"/>
          </a:xfrm>
        </p:grpSpPr>
        <p:sp>
          <p:nvSpPr>
            <p:cNvPr id="146" name="Google Shape;338;g27e4a325961_0_12"/>
            <p:cNvSpPr txBox="1"/>
            <p:nvPr/>
          </p:nvSpPr>
          <p:spPr>
            <a:xfrm>
              <a:off x="4539150" y="2793840"/>
              <a:ext cx="33060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r>
                <a:rPr lang="pl-PL" sz="900"/>
                <a:t>Wpływ na koszty np. rekrutacji</a:t>
              </a: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339;g27e4a325961_0_12"/>
            <p:cNvSpPr/>
            <p:nvPr/>
          </p:nvSpPr>
          <p:spPr>
            <a:xfrm rot="-5400000">
              <a:off x="4316977" y="2905792"/>
              <a:ext cx="158918" cy="100097"/>
            </a:xfrm>
            <a:custGeom>
              <a:avLst/>
              <a:gdLst/>
              <a:ahLst/>
              <a:cxnLst/>
              <a:rect l="l" t="t" r="r" b="b"/>
              <a:pathLst>
                <a:path w="203" h="128" extrusionOk="0">
                  <a:moveTo>
                    <a:pt x="101" y="128"/>
                  </a:moveTo>
                  <a:cubicBezTo>
                    <a:pt x="196" y="34"/>
                    <a:pt x="196" y="34"/>
                    <a:pt x="196" y="34"/>
                  </a:cubicBezTo>
                  <a:cubicBezTo>
                    <a:pt x="203" y="26"/>
                    <a:pt x="203" y="14"/>
                    <a:pt x="196" y="7"/>
                  </a:cubicBezTo>
                  <a:cubicBezTo>
                    <a:pt x="189" y="0"/>
                    <a:pt x="177" y="0"/>
                    <a:pt x="169" y="7"/>
                  </a:cubicBezTo>
                  <a:cubicBezTo>
                    <a:pt x="101" y="75"/>
                    <a:pt x="101" y="75"/>
                    <a:pt x="101" y="75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0" y="4"/>
                    <a:pt x="25" y="2"/>
                    <a:pt x="20" y="2"/>
                  </a:cubicBezTo>
                  <a:cubicBezTo>
                    <a:pt x="15" y="2"/>
                    <a:pt x="11" y="4"/>
                    <a:pt x="7" y="7"/>
                  </a:cubicBezTo>
                  <a:cubicBezTo>
                    <a:pt x="0" y="14"/>
                    <a:pt x="0" y="26"/>
                    <a:pt x="7" y="34"/>
                  </a:cubicBezTo>
                  <a:lnTo>
                    <a:pt x="101" y="128"/>
                  </a:lnTo>
                  <a:close/>
                </a:path>
              </a:pathLst>
            </a:custGeom>
            <a:solidFill>
              <a:srgbClr val="5B9BD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"/>
          <p:cNvSpPr txBox="1"/>
          <p:nvPr/>
        </p:nvSpPr>
        <p:spPr>
          <a:xfrm>
            <a:off x="6130483" y="1229498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Informacje o firmie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Strona Tytułowa: </a:t>
            </a:r>
            <a:r>
              <a:rPr lang="pl-PL" sz="16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Nazwa, logo firmy, nazwa kampanii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e4d16601f_0_83"/>
          <p:cNvSpPr txBox="1"/>
          <p:nvPr/>
        </p:nvSpPr>
        <p:spPr>
          <a:xfrm>
            <a:off x="6206916" y="1257192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Zakres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27e4d16601f_0_83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27e4d16601f_0_83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Cel główny, cele szczegółowe (max. 3), czas trwania projektu, budżet*, mierniki sukcesu zdefiniowane na początku projektu</a:t>
            </a:r>
            <a:endParaRPr sz="1600" b="1" i="0" u="none" strike="noStrike" cap="none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27e4d16601f_0_83"/>
          <p:cNvSpPr/>
          <p:nvPr/>
        </p:nvSpPr>
        <p:spPr>
          <a:xfrm>
            <a:off x="396225" y="6282551"/>
            <a:ext cx="11471700" cy="309900"/>
          </a:xfrm>
          <a:prstGeom prst="rect">
            <a:avLst/>
          </a:prstGeom>
          <a:solidFill>
            <a:srgbClr val="BFBFBF">
              <a:alpha val="29020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pl-PL" sz="110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Budżet – element nieobowiązkowy, ale ułatwiający ocenę projektu. Jeśli informacja o nim nie jest podana, prosimy o informację dlaczego.</a:t>
            </a: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10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7e4a325961_0_112"/>
          <p:cNvSpPr txBox="1"/>
          <p:nvPr/>
        </p:nvSpPr>
        <p:spPr>
          <a:xfrm>
            <a:off x="6130483" y="12294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Wyzwanie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27e4a325961_0_112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27e4a325961_0_112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wyzwania, które stało przed firmą</a:t>
            </a: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7e4a325961_0_120"/>
          <p:cNvSpPr txBox="1"/>
          <p:nvPr/>
        </p:nvSpPr>
        <p:spPr>
          <a:xfrm>
            <a:off x="6130475" y="1232067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Kontekst biznesowy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27e4a325961_0_120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27e4a325961_0_120"/>
          <p:cNvSpPr/>
          <p:nvPr/>
        </p:nvSpPr>
        <p:spPr>
          <a:xfrm>
            <a:off x="394625" y="2670195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Kontekst biznesowy, rola jaką pełnił  HR w kampanii odzwierciedlająca w jaki sposób kampania przyczynia sią do realizacji strategii biznesowej firmy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7e4a325961_0_128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Zasoby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27e4a325961_0_128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g27e4a325961_0_128"/>
          <p:cNvSpPr/>
          <p:nvPr/>
        </p:nvSpPr>
        <p:spPr>
          <a:xfrm>
            <a:off x="394633" y="2670211"/>
            <a:ext cx="11471700" cy="4218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Informacja o wewnętrznych i/lub zewnętrznych zasobach zaangażowanych w proces (np. HR, Zarząd, manager, zespół)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7e4a325961_0_136"/>
          <p:cNvSpPr txBox="1"/>
          <p:nvPr/>
        </p:nvSpPr>
        <p:spPr>
          <a:xfrm>
            <a:off x="6130483" y="121151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Grupa docelowa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27e4a325961_0_136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27e4a325961_0_136"/>
          <p:cNvSpPr/>
          <p:nvPr/>
        </p:nvSpPr>
        <p:spPr>
          <a:xfrm>
            <a:off x="394633" y="2670211"/>
            <a:ext cx="11471700" cy="638068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grupy/grup docelowej: sposób zdefiniowania grupy docelowej, znajomość potrzeb grupy docelowej oraz uzasadnienie doboru komunikatu i formy przekazu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7e4a325961_0_147"/>
          <p:cNvSpPr txBox="1"/>
          <p:nvPr/>
        </p:nvSpPr>
        <p:spPr>
          <a:xfrm>
            <a:off x="6130475" y="1242198"/>
            <a:ext cx="6318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Opis programu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27e4a325961_0_147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27e4a325961_0_147"/>
          <p:cNvSpPr/>
          <p:nvPr/>
        </p:nvSpPr>
        <p:spPr>
          <a:xfrm>
            <a:off x="394625" y="2670197"/>
            <a:ext cx="11471700" cy="585000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Opis programu / plan wdrożenia (w wybranym etapie/etapach cyklu życia pracownika tj. np. działania rekrutacyjne,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pre-onboarding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pl-PL" sz="1600" b="1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onboarding</a:t>
            </a: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, wdrożenie techniczne, rozwój, awans, rozwiązanie współpracy itp.)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"/>
          <p:cNvSpPr txBox="1"/>
          <p:nvPr/>
        </p:nvSpPr>
        <p:spPr>
          <a:xfrm>
            <a:off x="6050969" y="1221792"/>
            <a:ext cx="631842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Komunikacja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4"/>
          <p:cNvSpPr/>
          <p:nvPr/>
        </p:nvSpPr>
        <p:spPr>
          <a:xfrm>
            <a:off x="396237" y="2171302"/>
            <a:ext cx="11471700" cy="421800"/>
          </a:xfrm>
          <a:prstGeom prst="rect">
            <a:avLst/>
          </a:prstGeom>
          <a:solidFill>
            <a:srgbClr val="44546A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pl-PL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 powinno być zawarte na slajdzie:</a:t>
            </a:r>
            <a:endParaRPr sz="16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394625" y="2670193"/>
            <a:ext cx="11471700" cy="504522"/>
          </a:xfrm>
          <a:prstGeom prst="rect">
            <a:avLst/>
          </a:prstGeom>
          <a:solidFill>
            <a:srgbClr val="BFBFBF">
              <a:alpha val="29409"/>
            </a:srgbClr>
          </a:solidFill>
          <a:ln>
            <a:noFill/>
          </a:ln>
        </p:spPr>
        <p:txBody>
          <a:bodyPr spcFirstLastPara="1" wrap="square" lIns="72000" tIns="72000" rIns="72000" bIns="72000" anchor="t" anchorCtr="0">
            <a:noAutofit/>
          </a:bodyPr>
          <a:lstStyle/>
          <a:p>
            <a:pPr lvl="0">
              <a:buSzPts val="1600"/>
            </a:pPr>
            <a:r>
              <a:rPr lang="pl-PL" sz="16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Wykorzystane kanały i sposoby komunikacji z przyszłymi pracownikami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65;p2"/>
          <p:cNvSpPr txBox="1"/>
          <p:nvPr/>
        </p:nvSpPr>
        <p:spPr>
          <a:xfrm>
            <a:off x="4746661" y="250450"/>
            <a:ext cx="6994983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Budowanie pozytywnych doświadczeń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pracownika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469</Words>
  <Application>Microsoft Office PowerPoint</Application>
  <PresentationFormat>Panoramiczny</PresentationFormat>
  <Paragraphs>115</Paragraphs>
  <Slides>16</Slides>
  <Notes>15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Motyw pakietu Office</vt:lpstr>
      <vt:lpstr>Nazwa firmy Budowanie pozytywnych doświadczeń pracownika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Czyczuk-Oziębło Joanna</dc:creator>
  <cp:lastModifiedBy>Dziedzic Katarzyna</cp:lastModifiedBy>
  <cp:revision>7</cp:revision>
  <dcterms:created xsi:type="dcterms:W3CDTF">2023-08-31T12:51:35Z</dcterms:created>
  <dcterms:modified xsi:type="dcterms:W3CDTF">2025-09-16T09:07:45Z</dcterms:modified>
</cp:coreProperties>
</file>