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7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hmMUp+sIkN8Uej6R29LV67PNLM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44416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705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811a36e7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2811a36e7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6525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7e4a325961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g27e4a325961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980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7e4d16601f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2" name="Google Shape;252;g27e4d16601f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17819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27e4a32596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g27e4a32596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6395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7e4a32596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g27e4a32596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6766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7e4d16601f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1" name="Google Shape;171;g27e4d16601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37751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7e4a325961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27e4a325961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8359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7e4a325961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27e4a325961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02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7e4a325961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27e4a325961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7854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7e4a325961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27e4a325961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420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7e4a325961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27e4a325961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66579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968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27e4a325961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g27e4a325961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535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004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259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2330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85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9732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6162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36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7111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1453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04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69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957" y="56049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/>
              <a:t>Nazwa firmy</a:t>
            </a:r>
            <a:br>
              <a:rPr lang="pl-PL" sz="3600" b="1" dirty="0" smtClean="0"/>
            </a:br>
            <a:r>
              <a:rPr lang="pl-PL" sz="3600" b="1" dirty="0" smtClean="0"/>
              <a:t>Kampania </a:t>
            </a:r>
            <a:r>
              <a:rPr lang="pl-PL" sz="3600" b="1" dirty="0" err="1" smtClean="0"/>
              <a:t>Employer</a:t>
            </a:r>
            <a:r>
              <a:rPr lang="pl-PL" sz="3600" b="1" dirty="0" smtClean="0"/>
              <a:t> </a:t>
            </a:r>
            <a:r>
              <a:rPr lang="pl-PL" sz="3600" b="1" dirty="0" err="1" smtClean="0"/>
              <a:t>Branding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34298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7e4a325961_0_156"/>
          <p:cNvSpPr txBox="1"/>
          <p:nvPr/>
        </p:nvSpPr>
        <p:spPr>
          <a:xfrm>
            <a:off x="6050969" y="1211519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Narzędzia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g27e4a325961_0_156"/>
          <p:cNvSpPr txBox="1"/>
          <p:nvPr/>
        </p:nvSpPr>
        <p:spPr>
          <a:xfrm>
            <a:off x="5454166" y="377478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g27e4a325961_0_15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27e4a325961_0_156"/>
          <p:cNvSpPr/>
          <p:nvPr/>
        </p:nvSpPr>
        <p:spPr>
          <a:xfrm>
            <a:off x="394625" y="2670193"/>
            <a:ext cx="11471700" cy="684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narzędzi i pomysłów wykorzystywanych w podjętych działaniach (z podziałem na poszczególne etapy). Kanały komunikacji i innowacyjne rozwiązania wykorzystane do kampanii employer branding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811a36e716_0_0"/>
          <p:cNvSpPr txBox="1"/>
          <p:nvPr/>
        </p:nvSpPr>
        <p:spPr>
          <a:xfrm>
            <a:off x="6130475" y="1298706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Działania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g2811a36e716_0_0"/>
          <p:cNvSpPr txBox="1"/>
          <p:nvPr/>
        </p:nvSpPr>
        <p:spPr>
          <a:xfrm>
            <a:off x="5423344" y="302811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2811a36e716_0_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2811a36e716_0_0"/>
          <p:cNvSpPr/>
          <p:nvPr/>
        </p:nvSpPr>
        <p:spPr>
          <a:xfrm>
            <a:off x="394625" y="2670193"/>
            <a:ext cx="11471700" cy="684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Przełożenie działań zewnętrznych na wewnętrzne akcje, które miały na celu chęć uczynienie z pracowników naturalnych ambasadorów firmy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7e4a325961_0_166"/>
          <p:cNvSpPr txBox="1"/>
          <p:nvPr/>
        </p:nvSpPr>
        <p:spPr>
          <a:xfrm>
            <a:off x="6130475" y="1221793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Materiały promocyjne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g27e4a325961_0_166"/>
          <p:cNvSpPr txBox="1"/>
          <p:nvPr/>
        </p:nvSpPr>
        <p:spPr>
          <a:xfrm>
            <a:off x="5413069" y="392889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27e4a325961_0_16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27e4a325961_0_166"/>
          <p:cNvSpPr/>
          <p:nvPr/>
        </p:nvSpPr>
        <p:spPr>
          <a:xfrm>
            <a:off x="394625" y="2670202"/>
            <a:ext cx="11471700" cy="7617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Kanały komunikacji i innowacyjne rozwiązania wykorzystane do kampanii employer branding. Materiały promocyjne, hasła reklamowe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27e4d16601f_0_262"/>
          <p:cNvSpPr txBox="1"/>
          <p:nvPr/>
        </p:nvSpPr>
        <p:spPr>
          <a:xfrm>
            <a:off x="5979050" y="12217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KPI, efektywność działań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g27e4d16601f_0_26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27e4d16601f_0_262"/>
          <p:cNvSpPr/>
          <p:nvPr/>
        </p:nvSpPr>
        <p:spPr>
          <a:xfrm>
            <a:off x="394625" y="2670200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Zastosowane wskaźniki, efektywność kampanii – osiągnięte wyniki vs założenia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263;g27e4a325961_0_7"/>
          <p:cNvSpPr txBox="1"/>
          <p:nvPr/>
        </p:nvSpPr>
        <p:spPr>
          <a:xfrm>
            <a:off x="5548025" y="333632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7e4a325961_0_7"/>
          <p:cNvSpPr txBox="1"/>
          <p:nvPr/>
        </p:nvSpPr>
        <p:spPr>
          <a:xfrm>
            <a:off x="6130475" y="131411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Innowacyjność i “efekt </a:t>
            </a:r>
            <a:r>
              <a:rPr lang="pl-PL" sz="2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wow</a:t>
            </a: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g27e4a325961_0_7"/>
          <p:cNvSpPr txBox="1"/>
          <p:nvPr/>
        </p:nvSpPr>
        <p:spPr>
          <a:xfrm>
            <a:off x="5548025" y="333632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27e4a325961_0_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27e4a325961_0_7"/>
          <p:cNvSpPr/>
          <p:nvPr/>
        </p:nvSpPr>
        <p:spPr>
          <a:xfrm>
            <a:off x="394625" y="2670197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Wskazanie elementów innowacyjnych. Ewentualny „efekt wow” wśród odbiorców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7e4a325961_0_12"/>
          <p:cNvSpPr txBox="1"/>
          <p:nvPr/>
        </p:nvSpPr>
        <p:spPr>
          <a:xfrm>
            <a:off x="6086359" y="126658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Mierzalność rezultatów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27e4a325961_0_12"/>
          <p:cNvSpPr txBox="1"/>
          <p:nvPr/>
        </p:nvSpPr>
        <p:spPr>
          <a:xfrm>
            <a:off x="5435451" y="335262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27e4a325961_0_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27e4a325961_0_12"/>
          <p:cNvSpPr txBox="1"/>
          <p:nvPr/>
        </p:nvSpPr>
        <p:spPr>
          <a:xfrm>
            <a:off x="8563084" y="2732434"/>
            <a:ext cx="31473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Wyniki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4" name="Google Shape;274;g27e4a325961_0_12"/>
          <p:cNvCxnSpPr/>
          <p:nvPr/>
        </p:nvCxnSpPr>
        <p:spPr>
          <a:xfrm>
            <a:off x="8211656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5" name="Google Shape;275;g27e4a325961_0_12"/>
          <p:cNvSpPr txBox="1"/>
          <p:nvPr/>
        </p:nvSpPr>
        <p:spPr>
          <a:xfrm>
            <a:off x="757215" y="2732435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Cel kampanii (w liczbach)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6" name="Google Shape;276;g27e4a325961_0_12"/>
          <p:cNvCxnSpPr/>
          <p:nvPr/>
        </p:nvCxnSpPr>
        <p:spPr>
          <a:xfrm>
            <a:off x="404331" y="3028377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7" name="Google Shape;277;g27e4a325961_0_12"/>
          <p:cNvSpPr/>
          <p:nvPr/>
        </p:nvSpPr>
        <p:spPr>
          <a:xfrm>
            <a:off x="404331" y="3108876"/>
            <a:ext cx="3497700" cy="843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g27e4a325961_0_12"/>
          <p:cNvSpPr txBox="1"/>
          <p:nvPr/>
        </p:nvSpPr>
        <p:spPr>
          <a:xfrm>
            <a:off x="4660150" y="2732434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Wskaźnik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9" name="Google Shape;279;g27e4a325961_0_12"/>
          <p:cNvCxnSpPr/>
          <p:nvPr/>
        </p:nvCxnSpPr>
        <p:spPr>
          <a:xfrm>
            <a:off x="4307802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0" name="Google Shape;280;g27e4a325961_0_12"/>
          <p:cNvCxnSpPr/>
          <p:nvPr/>
        </p:nvCxnSpPr>
        <p:spPr>
          <a:xfrm>
            <a:off x="4500568" y="3439465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1" name="Google Shape;281;g27e4a325961_0_12"/>
          <p:cNvCxnSpPr/>
          <p:nvPr/>
        </p:nvCxnSpPr>
        <p:spPr>
          <a:xfrm>
            <a:off x="4500568" y="3863797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2" name="Google Shape;282;g27e4a325961_0_12"/>
          <p:cNvCxnSpPr/>
          <p:nvPr/>
        </p:nvCxnSpPr>
        <p:spPr>
          <a:xfrm>
            <a:off x="4500568" y="42881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3" name="Google Shape;283;g27e4a325961_0_12"/>
          <p:cNvCxnSpPr/>
          <p:nvPr/>
        </p:nvCxnSpPr>
        <p:spPr>
          <a:xfrm>
            <a:off x="4500568" y="471231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4" name="Google Shape;284;g27e4a325961_0_12"/>
          <p:cNvCxnSpPr/>
          <p:nvPr/>
        </p:nvCxnSpPr>
        <p:spPr>
          <a:xfrm>
            <a:off x="4500568" y="5136493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5" name="Google Shape;285;g27e4a325961_0_12"/>
          <p:cNvCxnSpPr/>
          <p:nvPr/>
        </p:nvCxnSpPr>
        <p:spPr>
          <a:xfrm>
            <a:off x="4500568" y="5560825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6" name="Google Shape;286;g27e4a325961_0_12"/>
          <p:cNvCxnSpPr/>
          <p:nvPr/>
        </p:nvCxnSpPr>
        <p:spPr>
          <a:xfrm>
            <a:off x="4500568" y="5985157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7" name="Google Shape;287;g27e4a325961_0_12"/>
          <p:cNvCxnSpPr/>
          <p:nvPr/>
        </p:nvCxnSpPr>
        <p:spPr>
          <a:xfrm>
            <a:off x="4500568" y="640948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8" name="Google Shape;288;g27e4a325961_0_12"/>
          <p:cNvCxnSpPr/>
          <p:nvPr/>
        </p:nvCxnSpPr>
        <p:spPr>
          <a:xfrm>
            <a:off x="4500568" y="683382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289" name="Google Shape;289;g27e4a325961_0_12"/>
          <p:cNvGrpSpPr/>
          <p:nvPr/>
        </p:nvGrpSpPr>
        <p:grpSpPr>
          <a:xfrm>
            <a:off x="4307805" y="3065299"/>
            <a:ext cx="3498763" cy="324000"/>
            <a:chOff x="4346387" y="1998152"/>
            <a:chExt cx="3498764" cy="324000"/>
          </a:xfrm>
        </p:grpSpPr>
        <p:sp>
          <p:nvSpPr>
            <p:cNvPr id="290" name="Google Shape;290;g27e4a325961_0_12"/>
            <p:cNvSpPr txBox="1"/>
            <p:nvPr/>
          </p:nvSpPr>
          <p:spPr>
            <a:xfrm>
              <a:off x="4539150" y="1998152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Liczba odwiedzin na stronie firmy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g27e4a325961_0_12"/>
            <p:cNvSpPr/>
            <p:nvPr/>
          </p:nvSpPr>
          <p:spPr>
            <a:xfrm rot="-5400000">
              <a:off x="4316976" y="2110104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2" name="Google Shape;292;g27e4a325961_0_12"/>
          <p:cNvGrpSpPr/>
          <p:nvPr/>
        </p:nvGrpSpPr>
        <p:grpSpPr>
          <a:xfrm>
            <a:off x="4307805" y="3489631"/>
            <a:ext cx="3498763" cy="324000"/>
            <a:chOff x="4346387" y="2395996"/>
            <a:chExt cx="3498764" cy="324000"/>
          </a:xfrm>
        </p:grpSpPr>
        <p:sp>
          <p:nvSpPr>
            <p:cNvPr id="293" name="Google Shape;293;g27e4a325961_0_12"/>
            <p:cNvSpPr txBox="1"/>
            <p:nvPr/>
          </p:nvSpPr>
          <p:spPr>
            <a:xfrm>
              <a:off x="4539150" y="2395996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Liczba odwiedzin zakładki Kariera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g27e4a325961_0_12"/>
            <p:cNvSpPr/>
            <p:nvPr/>
          </p:nvSpPr>
          <p:spPr>
            <a:xfrm rot="-5400000">
              <a:off x="4316976" y="250794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" name="Google Shape;295;g27e4a325961_0_12"/>
          <p:cNvGrpSpPr/>
          <p:nvPr/>
        </p:nvGrpSpPr>
        <p:grpSpPr>
          <a:xfrm>
            <a:off x="4307806" y="3913963"/>
            <a:ext cx="3498762" cy="324000"/>
            <a:chOff x="4346388" y="2793840"/>
            <a:chExt cx="3498763" cy="324000"/>
          </a:xfrm>
        </p:grpSpPr>
        <p:sp>
          <p:nvSpPr>
            <p:cNvPr id="296" name="Google Shape;296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Czas spędzony na stronie/zakładce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" name="Google Shape;298;g27e4a325961_0_12"/>
          <p:cNvGrpSpPr/>
          <p:nvPr/>
        </p:nvGrpSpPr>
        <p:grpSpPr>
          <a:xfrm>
            <a:off x="4307807" y="4338295"/>
            <a:ext cx="3498761" cy="324000"/>
            <a:chOff x="4346389" y="3193801"/>
            <a:chExt cx="3498762" cy="324000"/>
          </a:xfrm>
        </p:grpSpPr>
        <p:sp>
          <p:nvSpPr>
            <p:cNvPr id="299" name="Google Shape;299;g27e4a325961_0_12"/>
            <p:cNvSpPr txBox="1"/>
            <p:nvPr/>
          </p:nvSpPr>
          <p:spPr>
            <a:xfrm>
              <a:off x="4539150" y="3193801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Ilość (udostępnień, like, followers) w mediach społecznościowych (o ile jest dedykowany profil poświęcony kampanii)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g27e4a325961_0_12"/>
            <p:cNvSpPr/>
            <p:nvPr/>
          </p:nvSpPr>
          <p:spPr>
            <a:xfrm rot="-5400000">
              <a:off x="4316978" y="330567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1" name="Google Shape;301;g27e4a325961_0_12"/>
          <p:cNvGrpSpPr/>
          <p:nvPr/>
        </p:nvGrpSpPr>
        <p:grpSpPr>
          <a:xfrm>
            <a:off x="4307808" y="4762477"/>
            <a:ext cx="3498760" cy="324000"/>
            <a:chOff x="4346390" y="3708218"/>
            <a:chExt cx="3498761" cy="324000"/>
          </a:xfrm>
        </p:grpSpPr>
        <p:sp>
          <p:nvSpPr>
            <p:cNvPr id="302" name="Google Shape;302;g27e4a325961_0_12"/>
            <p:cNvSpPr txBox="1"/>
            <p:nvPr/>
          </p:nvSpPr>
          <p:spPr>
            <a:xfrm>
              <a:off x="4539150" y="3708218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Skuteczność działań płatnych –np.. CTR, zasięgi</a:t>
              </a:r>
              <a:b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(Google Adwords, Facebook Ads, LinkedIn Ads, Twitter Ads etc.)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g27e4a325961_0_12"/>
            <p:cNvSpPr/>
            <p:nvPr/>
          </p:nvSpPr>
          <p:spPr>
            <a:xfrm rot="-5400000">
              <a:off x="4316979" y="3820095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4" name="Google Shape;304;g27e4a325961_0_12"/>
          <p:cNvGrpSpPr/>
          <p:nvPr/>
        </p:nvGrpSpPr>
        <p:grpSpPr>
          <a:xfrm>
            <a:off x="4307809" y="5186659"/>
            <a:ext cx="3498759" cy="324000"/>
            <a:chOff x="4346391" y="4219106"/>
            <a:chExt cx="3498760" cy="324000"/>
          </a:xfrm>
        </p:grpSpPr>
        <p:sp>
          <p:nvSpPr>
            <p:cNvPr id="305" name="Google Shape;305;g27e4a325961_0_12"/>
            <p:cNvSpPr txBox="1"/>
            <p:nvPr/>
          </p:nvSpPr>
          <p:spPr>
            <a:xfrm>
              <a:off x="4539150" y="4219106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Efektywność kosztowa działań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g27e4a325961_0_12"/>
            <p:cNvSpPr/>
            <p:nvPr/>
          </p:nvSpPr>
          <p:spPr>
            <a:xfrm rot="-5400000">
              <a:off x="4316980" y="433105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" name="Google Shape;307;g27e4a325961_0_12"/>
          <p:cNvGrpSpPr/>
          <p:nvPr/>
        </p:nvGrpSpPr>
        <p:grpSpPr>
          <a:xfrm>
            <a:off x="4307810" y="5610991"/>
            <a:ext cx="3498758" cy="324000"/>
            <a:chOff x="4346392" y="4616950"/>
            <a:chExt cx="3498759" cy="324000"/>
          </a:xfrm>
        </p:grpSpPr>
        <p:sp>
          <p:nvSpPr>
            <p:cNvPr id="308" name="Google Shape;308;g27e4a325961_0_12"/>
            <p:cNvSpPr txBox="1"/>
            <p:nvPr/>
          </p:nvSpPr>
          <p:spPr>
            <a:xfrm>
              <a:off x="4539150" y="461695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Liczba publikacji (pozytywnych/negatywnych)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g27e4a325961_0_12"/>
            <p:cNvSpPr/>
            <p:nvPr/>
          </p:nvSpPr>
          <p:spPr>
            <a:xfrm rot="-5400000">
              <a:off x="4316981" y="472890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" name="Google Shape;310;g27e4a325961_0_12"/>
          <p:cNvGrpSpPr/>
          <p:nvPr/>
        </p:nvGrpSpPr>
        <p:grpSpPr>
          <a:xfrm>
            <a:off x="4307811" y="6035323"/>
            <a:ext cx="3498757" cy="324000"/>
            <a:chOff x="4346393" y="5014794"/>
            <a:chExt cx="3498757" cy="324000"/>
          </a:xfrm>
        </p:grpSpPr>
        <p:sp>
          <p:nvSpPr>
            <p:cNvPr id="311" name="Google Shape;311;g27e4a325961_0_12"/>
            <p:cNvSpPr txBox="1"/>
            <p:nvPr/>
          </p:nvSpPr>
          <p:spPr>
            <a:xfrm>
              <a:off x="4539150" y="5014794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Ocena jakości publikacji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g27e4a325961_0_12"/>
            <p:cNvSpPr/>
            <p:nvPr/>
          </p:nvSpPr>
          <p:spPr>
            <a:xfrm rot="-5400000">
              <a:off x="4316982" y="5126746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3" name="Google Shape;313;g27e4a325961_0_12"/>
          <p:cNvGrpSpPr/>
          <p:nvPr/>
        </p:nvGrpSpPr>
        <p:grpSpPr>
          <a:xfrm>
            <a:off x="4307812" y="6459655"/>
            <a:ext cx="3498756" cy="324000"/>
            <a:chOff x="4346394" y="5412638"/>
            <a:chExt cx="3498757" cy="324000"/>
          </a:xfrm>
        </p:grpSpPr>
        <p:sp>
          <p:nvSpPr>
            <p:cNvPr id="314" name="Google Shape;314;g27e4a325961_0_12"/>
            <p:cNvSpPr txBox="1"/>
            <p:nvPr/>
          </p:nvSpPr>
          <p:spPr>
            <a:xfrm>
              <a:off x="4539150" y="5412638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l-PL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Zmiana wskaźników wizerunku firmy / marki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g27e4a325961_0_12"/>
            <p:cNvSpPr/>
            <p:nvPr/>
          </p:nvSpPr>
          <p:spPr>
            <a:xfrm rot="-5400000">
              <a:off x="4316983" y="5524590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316" name="Google Shape;316;g27e4a325961_0_12"/>
          <p:cNvCxnSpPr/>
          <p:nvPr/>
        </p:nvCxnSpPr>
        <p:spPr>
          <a:xfrm>
            <a:off x="8211656" y="3439465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7" name="Google Shape;317;g27e4a325961_0_12"/>
          <p:cNvCxnSpPr/>
          <p:nvPr/>
        </p:nvCxnSpPr>
        <p:spPr>
          <a:xfrm>
            <a:off x="8211656" y="3863797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8" name="Google Shape;318;g27e4a325961_0_12"/>
          <p:cNvCxnSpPr/>
          <p:nvPr/>
        </p:nvCxnSpPr>
        <p:spPr>
          <a:xfrm>
            <a:off x="8211656" y="4288129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9" name="Google Shape;319;g27e4a325961_0_12"/>
          <p:cNvCxnSpPr/>
          <p:nvPr/>
        </p:nvCxnSpPr>
        <p:spPr>
          <a:xfrm>
            <a:off x="8211656" y="471231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0" name="Google Shape;320;g27e4a325961_0_12"/>
          <p:cNvCxnSpPr/>
          <p:nvPr/>
        </p:nvCxnSpPr>
        <p:spPr>
          <a:xfrm>
            <a:off x="8211656" y="5136493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1" name="Google Shape;321;g27e4a325961_0_12"/>
          <p:cNvCxnSpPr/>
          <p:nvPr/>
        </p:nvCxnSpPr>
        <p:spPr>
          <a:xfrm>
            <a:off x="8211656" y="5560825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2" name="Google Shape;322;g27e4a325961_0_12"/>
          <p:cNvCxnSpPr/>
          <p:nvPr/>
        </p:nvCxnSpPr>
        <p:spPr>
          <a:xfrm>
            <a:off x="8211656" y="5985157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3" name="Google Shape;323;g27e4a325961_0_12"/>
          <p:cNvCxnSpPr/>
          <p:nvPr/>
        </p:nvCxnSpPr>
        <p:spPr>
          <a:xfrm>
            <a:off x="8211656" y="6409489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4" name="Google Shape;324;g27e4a325961_0_12"/>
          <p:cNvCxnSpPr/>
          <p:nvPr/>
        </p:nvCxnSpPr>
        <p:spPr>
          <a:xfrm>
            <a:off x="8211656" y="683382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5" name="Google Shape;325;g27e4a325961_0_12"/>
          <p:cNvSpPr txBox="1"/>
          <p:nvPr/>
        </p:nvSpPr>
        <p:spPr>
          <a:xfrm>
            <a:off x="8211656" y="3065299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g27e4a325961_0_12"/>
          <p:cNvSpPr txBox="1"/>
          <p:nvPr/>
        </p:nvSpPr>
        <p:spPr>
          <a:xfrm>
            <a:off x="8211656" y="3489631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g27e4a325961_0_12"/>
          <p:cNvSpPr txBox="1"/>
          <p:nvPr/>
        </p:nvSpPr>
        <p:spPr>
          <a:xfrm>
            <a:off x="8211656" y="3913963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g27e4a325961_0_12"/>
          <p:cNvSpPr txBox="1"/>
          <p:nvPr/>
        </p:nvSpPr>
        <p:spPr>
          <a:xfrm>
            <a:off x="8211656" y="4338295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g27e4a325961_0_12"/>
          <p:cNvSpPr txBox="1"/>
          <p:nvPr/>
        </p:nvSpPr>
        <p:spPr>
          <a:xfrm>
            <a:off x="8211656" y="4762477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g27e4a325961_0_12"/>
          <p:cNvSpPr txBox="1"/>
          <p:nvPr/>
        </p:nvSpPr>
        <p:spPr>
          <a:xfrm>
            <a:off x="8211656" y="5186659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g27e4a325961_0_12"/>
          <p:cNvSpPr txBox="1"/>
          <p:nvPr/>
        </p:nvSpPr>
        <p:spPr>
          <a:xfrm>
            <a:off x="8211656" y="5610991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g27e4a325961_0_12"/>
          <p:cNvSpPr txBox="1"/>
          <p:nvPr/>
        </p:nvSpPr>
        <p:spPr>
          <a:xfrm>
            <a:off x="8211656" y="6035323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g27e4a325961_0_12"/>
          <p:cNvSpPr txBox="1"/>
          <p:nvPr/>
        </p:nvSpPr>
        <p:spPr>
          <a:xfrm>
            <a:off x="8211656" y="6459655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4" name="Google Shape;334;g27e4a325961_0_12"/>
          <p:cNvGrpSpPr/>
          <p:nvPr/>
        </p:nvGrpSpPr>
        <p:grpSpPr>
          <a:xfrm>
            <a:off x="404476" y="2731972"/>
            <a:ext cx="257727" cy="257727"/>
            <a:chOff x="4708525" y="2447925"/>
            <a:chExt cx="481014" cy="481014"/>
          </a:xfrm>
        </p:grpSpPr>
        <p:sp>
          <p:nvSpPr>
            <p:cNvPr id="335" name="Google Shape;335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9" name="Google Shape;339;g27e4a325961_0_12"/>
          <p:cNvGrpSpPr/>
          <p:nvPr/>
        </p:nvGrpSpPr>
        <p:grpSpPr>
          <a:xfrm>
            <a:off x="4307999" y="2732599"/>
            <a:ext cx="257198" cy="257198"/>
            <a:chOff x="4178300" y="3509963"/>
            <a:chExt cx="481014" cy="481014"/>
          </a:xfrm>
        </p:grpSpPr>
        <p:sp>
          <p:nvSpPr>
            <p:cNvPr id="340" name="Google Shape;340;g27e4a325961_0_12"/>
            <p:cNvSpPr/>
            <p:nvPr/>
          </p:nvSpPr>
          <p:spPr>
            <a:xfrm>
              <a:off x="4178300" y="3509963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g27e4a325961_0_12"/>
            <p:cNvSpPr/>
            <p:nvPr/>
          </p:nvSpPr>
          <p:spPr>
            <a:xfrm>
              <a:off x="4249738" y="3613150"/>
              <a:ext cx="74613" cy="76200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7"/>
                    <a:pt x="142" y="207"/>
                  </a:cubicBezTo>
                  <a:cubicBezTo>
                    <a:pt x="106" y="207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g27e4a325961_0_12"/>
            <p:cNvSpPr/>
            <p:nvPr/>
          </p:nvSpPr>
          <p:spPr>
            <a:xfrm>
              <a:off x="4359275" y="3641725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g27e4a325961_0_12"/>
            <p:cNvSpPr/>
            <p:nvPr/>
          </p:nvSpPr>
          <p:spPr>
            <a:xfrm>
              <a:off x="4249738" y="3733800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3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g27e4a325961_0_12"/>
            <p:cNvSpPr/>
            <p:nvPr/>
          </p:nvSpPr>
          <p:spPr>
            <a:xfrm>
              <a:off x="4359275" y="3760788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g27e4a325961_0_12"/>
            <p:cNvSpPr/>
            <p:nvPr/>
          </p:nvSpPr>
          <p:spPr>
            <a:xfrm>
              <a:off x="4249738" y="3852863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g27e4a325961_0_12"/>
            <p:cNvSpPr/>
            <p:nvPr/>
          </p:nvSpPr>
          <p:spPr>
            <a:xfrm>
              <a:off x="4359275" y="3879850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7" name="Google Shape;347;g27e4a325961_0_12"/>
          <p:cNvGrpSpPr/>
          <p:nvPr/>
        </p:nvGrpSpPr>
        <p:grpSpPr>
          <a:xfrm>
            <a:off x="8211322" y="2732573"/>
            <a:ext cx="257196" cy="257196"/>
            <a:chOff x="12731603" y="3023910"/>
            <a:chExt cx="471488" cy="471488"/>
          </a:xfrm>
        </p:grpSpPr>
        <p:sp>
          <p:nvSpPr>
            <p:cNvPr id="348" name="Google Shape;348;g27e4a325961_0_12"/>
            <p:cNvSpPr/>
            <p:nvPr/>
          </p:nvSpPr>
          <p:spPr>
            <a:xfrm>
              <a:off x="12809728" y="3102035"/>
              <a:ext cx="315239" cy="315239"/>
            </a:xfrm>
            <a:custGeom>
              <a:avLst/>
              <a:gdLst/>
              <a:ahLst/>
              <a:cxnLst/>
              <a:rect l="l" t="t" r="r" b="b"/>
              <a:pathLst>
                <a:path w="200" h="200" extrusionOk="0">
                  <a:moveTo>
                    <a:pt x="186" y="84"/>
                  </a:moveTo>
                  <a:cubicBezTo>
                    <a:pt x="187" y="89"/>
                    <a:pt x="188" y="95"/>
                    <a:pt x="188" y="100"/>
                  </a:cubicBezTo>
                  <a:cubicBezTo>
                    <a:pt x="188" y="148"/>
                    <a:pt x="149" y="188"/>
                    <a:pt x="100" y="188"/>
                  </a:cubicBezTo>
                  <a:cubicBezTo>
                    <a:pt x="52" y="188"/>
                    <a:pt x="13" y="148"/>
                    <a:pt x="13" y="100"/>
                  </a:cubicBezTo>
                  <a:cubicBezTo>
                    <a:pt x="13" y="52"/>
                    <a:pt x="52" y="13"/>
                    <a:pt x="100" y="13"/>
                  </a:cubicBezTo>
                  <a:cubicBezTo>
                    <a:pt x="115" y="13"/>
                    <a:pt x="129" y="16"/>
                    <a:pt x="141" y="23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36" y="5"/>
                    <a:pt x="119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55"/>
                    <a:pt x="45" y="200"/>
                    <a:pt x="100" y="200"/>
                  </a:cubicBezTo>
                  <a:cubicBezTo>
                    <a:pt x="156" y="200"/>
                    <a:pt x="200" y="155"/>
                    <a:pt x="200" y="100"/>
                  </a:cubicBezTo>
                  <a:cubicBezTo>
                    <a:pt x="200" y="91"/>
                    <a:pt x="199" y="82"/>
                    <a:pt x="197" y="74"/>
                  </a:cubicBezTo>
                  <a:lnTo>
                    <a:pt x="186" y="84"/>
                  </a:lnTo>
                  <a:close/>
                  <a:moveTo>
                    <a:pt x="73" y="87"/>
                  </a:moveTo>
                  <a:cubicBezTo>
                    <a:pt x="64" y="96"/>
                    <a:pt x="64" y="96"/>
                    <a:pt x="64" y="96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189" y="37"/>
                    <a:pt x="189" y="37"/>
                    <a:pt x="189" y="37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97" y="111"/>
                    <a:pt x="97" y="111"/>
                    <a:pt x="97" y="111"/>
                  </a:cubicBezTo>
                  <a:lnTo>
                    <a:pt x="73" y="87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g27e4a325961_0_12"/>
            <p:cNvSpPr/>
            <p:nvPr/>
          </p:nvSpPr>
          <p:spPr>
            <a:xfrm>
              <a:off x="12731603" y="3023910"/>
              <a:ext cx="471488" cy="471488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0" name="Google Shape;350;g27e4a325961_0_12"/>
          <p:cNvSpPr txBox="1"/>
          <p:nvPr/>
        </p:nvSpPr>
        <p:spPr>
          <a:xfrm>
            <a:off x="757215" y="4044288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Inne mierzone wskaźniki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1" name="Google Shape;351;g27e4a325961_0_12"/>
          <p:cNvCxnSpPr/>
          <p:nvPr/>
        </p:nvCxnSpPr>
        <p:spPr>
          <a:xfrm>
            <a:off x="404331" y="4340230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352" name="Google Shape;352;g27e4a325961_0_12"/>
          <p:cNvGrpSpPr/>
          <p:nvPr/>
        </p:nvGrpSpPr>
        <p:grpSpPr>
          <a:xfrm>
            <a:off x="404476" y="4043825"/>
            <a:ext cx="257727" cy="257727"/>
            <a:chOff x="4708525" y="2447925"/>
            <a:chExt cx="481014" cy="481014"/>
          </a:xfrm>
        </p:grpSpPr>
        <p:sp>
          <p:nvSpPr>
            <p:cNvPr id="353" name="Google Shape;353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7" name="Google Shape;357;g27e4a325961_0_12"/>
          <p:cNvSpPr/>
          <p:nvPr/>
        </p:nvSpPr>
        <p:spPr>
          <a:xfrm>
            <a:off x="404331" y="4505706"/>
            <a:ext cx="3497700" cy="1346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"/>
          <p:cNvSpPr txBox="1"/>
          <p:nvPr/>
        </p:nvSpPr>
        <p:spPr>
          <a:xfrm>
            <a:off x="5423344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"/>
          <p:cNvSpPr txBox="1"/>
          <p:nvPr/>
        </p:nvSpPr>
        <p:spPr>
          <a:xfrm>
            <a:off x="6130483" y="1229498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Informacje o firmie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Strona Tytułowa: </a:t>
            </a:r>
            <a:r>
              <a:rPr lang="pl-PL" sz="16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Nazwa, logo firmy, nazwa kampanii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7e4d16601f_0_83"/>
          <p:cNvSpPr txBox="1"/>
          <p:nvPr/>
        </p:nvSpPr>
        <p:spPr>
          <a:xfrm>
            <a:off x="5392521" y="329147"/>
            <a:ext cx="63183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27e4d16601f_0_83"/>
          <p:cNvSpPr txBox="1"/>
          <p:nvPr/>
        </p:nvSpPr>
        <p:spPr>
          <a:xfrm>
            <a:off x="6206916" y="12571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Zakres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27e4d16601f_0_83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27e4d16601f_0_83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Cel główny, cele szczegółowe (max. 3), czas trwania projektu, budżet*, mierniki sukcesu zdefiniowane na początku projektu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27e4d16601f_0_83"/>
          <p:cNvSpPr/>
          <p:nvPr/>
        </p:nvSpPr>
        <p:spPr>
          <a:xfrm>
            <a:off x="396225" y="6282551"/>
            <a:ext cx="11471700" cy="3099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lang="pl-PL" sz="11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Budżet – element nieobowiązkowy, ale ułatwiający ocenę projektu. Jeśli informacja o nim nie jest podana, prosimy o informację dlaczego.</a:t>
            </a: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7e4a325961_0_112"/>
          <p:cNvSpPr txBox="1"/>
          <p:nvPr/>
        </p:nvSpPr>
        <p:spPr>
          <a:xfrm>
            <a:off x="5423343" y="31344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27e4a325961_0_112"/>
          <p:cNvSpPr txBox="1"/>
          <p:nvPr/>
        </p:nvSpPr>
        <p:spPr>
          <a:xfrm>
            <a:off x="6130483" y="12294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Pomysł na kampanię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27e4a325961_0_1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27e4a325961_0_11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Pomysł na kampanię względem wyzwania, które stało przed firmą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7e4a325961_0_120"/>
          <p:cNvSpPr txBox="1"/>
          <p:nvPr/>
        </p:nvSpPr>
        <p:spPr>
          <a:xfrm>
            <a:off x="5548025" y="316021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27e4a325961_0_120"/>
          <p:cNvSpPr txBox="1"/>
          <p:nvPr/>
        </p:nvSpPr>
        <p:spPr>
          <a:xfrm>
            <a:off x="6130475" y="123206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Kontekst biznesowy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27e4a325961_0_12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27e4a325961_0_120"/>
          <p:cNvSpPr/>
          <p:nvPr/>
        </p:nvSpPr>
        <p:spPr>
          <a:xfrm>
            <a:off x="394625" y="2670195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Kontekst biznesowy, rola jaką pełnił  HR w kampanii odzwierciedlająca w jaki sposób kampania przyczynia sią do realizacji strategii biznesowej firmy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7e4a325961_0_128"/>
          <p:cNvSpPr txBox="1"/>
          <p:nvPr/>
        </p:nvSpPr>
        <p:spPr>
          <a:xfrm>
            <a:off x="5371973" y="295464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g27e4a325961_0_128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EVP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27e4a325961_0_128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g27e4a325961_0_128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 Value Proposition (EVP) marki pracodawcy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27e4a325961_0_136"/>
          <p:cNvSpPr txBox="1"/>
          <p:nvPr/>
        </p:nvSpPr>
        <p:spPr>
          <a:xfrm>
            <a:off x="5413069" y="313085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27e4a325961_0_136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Zaangażowanie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27e4a325961_0_13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27e4a325961_0_136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Skala zaangażowania i informacje dotyczące różnych grup pracowników zaangażowanych w działania kampanii 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7e4a325961_0_147"/>
          <p:cNvSpPr txBox="1"/>
          <p:nvPr/>
        </p:nvSpPr>
        <p:spPr>
          <a:xfrm>
            <a:off x="5414461" y="333632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g27e4a325961_0_147"/>
          <p:cNvSpPr txBox="1"/>
          <p:nvPr/>
        </p:nvSpPr>
        <p:spPr>
          <a:xfrm>
            <a:off x="6130475" y="12421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Grupa docelowa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27e4a325961_0_14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g27e4a325961_0_147"/>
          <p:cNvSpPr/>
          <p:nvPr/>
        </p:nvSpPr>
        <p:spPr>
          <a:xfrm>
            <a:off x="394625" y="2670197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grupy/grup docelowej: sposób zdefiniowania grupy docelowej, znajomość potrzeb grupy docelowej oraz uzasadnienie doboru komunikatu i formy przekazu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"/>
          <p:cNvSpPr txBox="1"/>
          <p:nvPr/>
        </p:nvSpPr>
        <p:spPr>
          <a:xfrm>
            <a:off x="6050969" y="1221792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Działania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4"/>
          <p:cNvSpPr txBox="1"/>
          <p:nvPr/>
        </p:nvSpPr>
        <p:spPr>
          <a:xfrm>
            <a:off x="5402796" y="392870"/>
            <a:ext cx="6318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Kampania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3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32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Branding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4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4"/>
          <p:cNvSpPr/>
          <p:nvPr/>
        </p:nvSpPr>
        <p:spPr>
          <a:xfrm>
            <a:off x="394625" y="2670193"/>
            <a:ext cx="11471700" cy="684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działań: hasła reklamowe, grupa docelowa i nakłady finansowe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469</Words>
  <Application>Microsoft Office PowerPoint</Application>
  <PresentationFormat>Panoramiczny</PresentationFormat>
  <Paragraphs>100</Paragraphs>
  <Slides>15</Slides>
  <Notes>14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Motyw pakietu Office</vt:lpstr>
      <vt:lpstr>Nazwa firmy Kampania Employer Branding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Czyczuk-Oziębło Joanna</dc:creator>
  <cp:lastModifiedBy>Dziedzic Katarzyna</cp:lastModifiedBy>
  <cp:revision>5</cp:revision>
  <dcterms:created xsi:type="dcterms:W3CDTF">2023-08-31T12:51:35Z</dcterms:created>
  <dcterms:modified xsi:type="dcterms:W3CDTF">2025-09-16T09:03:55Z</dcterms:modified>
</cp:coreProperties>
</file>