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6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4" r:id="rId10"/>
    <p:sldId id="266" r:id="rId11"/>
    <p:sldId id="267" r:id="rId12"/>
    <p:sldId id="269" r:id="rId13"/>
    <p:sldId id="273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hmMUp+sIkN8Uej6R29LV67PNLM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44416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705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7e4a325961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27e4a325961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980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7e4a32596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g27e4a32596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6395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7e4a32596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g27e4a32596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39560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7e4a32596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g27e4a32596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76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7e4d16601f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1" name="Google Shape;171;g27e4d16601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3775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7e4a325961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27e4a325961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8359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7e4a325961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27e4a325961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02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e4a325961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27e4a325961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7854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7e4a32596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27e4a32596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420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7e4a32596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27e4a32596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283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968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811a36e7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2811a36e7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6525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004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259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2330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85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973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6162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36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11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1453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04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69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957" y="56049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/>
              <a:t>Nazwa firmy</a:t>
            </a:r>
            <a:br>
              <a:rPr lang="pl-PL" sz="3600" b="1" dirty="0" smtClean="0"/>
            </a:br>
            <a:r>
              <a:rPr lang="pl-PL" sz="3600" dirty="0">
                <a:latin typeface="Calibri"/>
                <a:ea typeface="Calibri"/>
                <a:cs typeface="Calibri"/>
                <a:sym typeface="Calibri"/>
              </a:rPr>
              <a:t>Kompleksowe działania </a:t>
            </a:r>
            <a:r>
              <a:rPr lang="pl-PL" sz="3600" dirty="0" smtClean="0">
                <a:latin typeface="Calibri"/>
                <a:ea typeface="Calibri"/>
                <a:cs typeface="Calibri"/>
                <a:sym typeface="Calibri"/>
              </a:rPr>
              <a:t>D&amp;I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4298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811a36e716_0_0"/>
          <p:cNvSpPr txBox="1"/>
          <p:nvPr/>
        </p:nvSpPr>
        <p:spPr>
          <a:xfrm>
            <a:off x="6130475" y="1298706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KPI, efektywność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2811a36e716_0_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2811a36e716_0_0"/>
          <p:cNvSpPr/>
          <p:nvPr/>
        </p:nvSpPr>
        <p:spPr>
          <a:xfrm>
            <a:off x="394625" y="2670193"/>
            <a:ext cx="11471700" cy="363071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KPI mierzące skuteczność i efektywność działań </a:t>
            </a:r>
            <a:r>
              <a:rPr lang="pl-PL" sz="16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Diversity</a:t>
            </a: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&amp; </a:t>
            </a:r>
            <a:r>
              <a:rPr lang="pl-PL" sz="16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Inclusion</a:t>
            </a: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vs wyniki i budżet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7e4a325961_0_166"/>
          <p:cNvSpPr txBox="1"/>
          <p:nvPr/>
        </p:nvSpPr>
        <p:spPr>
          <a:xfrm>
            <a:off x="6130475" y="122852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Zmiany </a:t>
            </a: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 organizacji 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27e4a325961_0_16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27e4a325961_0_166"/>
          <p:cNvSpPr/>
          <p:nvPr/>
        </p:nvSpPr>
        <p:spPr>
          <a:xfrm>
            <a:off x="394625" y="2670202"/>
            <a:ext cx="11471700" cy="410709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Przykłady zmiany / efektów dla organizacji wynikających z podjętych działań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7e4a325961_0_7"/>
          <p:cNvSpPr txBox="1"/>
          <p:nvPr/>
        </p:nvSpPr>
        <p:spPr>
          <a:xfrm>
            <a:off x="6130475" y="131411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Innowacyjność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27e4a325961_0_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27e4a325961_0_7"/>
          <p:cNvSpPr/>
          <p:nvPr/>
        </p:nvSpPr>
        <p:spPr>
          <a:xfrm>
            <a:off x="394625" y="2670197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Najbardziej innowacyjne rozwiązanie wykorzystane do kampanii </a:t>
            </a:r>
            <a:r>
              <a:rPr lang="pl-PL" sz="16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employer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6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branding</a:t>
            </a: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7e4a325961_0_7"/>
          <p:cNvSpPr txBox="1"/>
          <p:nvPr/>
        </p:nvSpPr>
        <p:spPr>
          <a:xfrm>
            <a:off x="6130475" y="131411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Innowacyjność i “efekt </a:t>
            </a:r>
            <a:r>
              <a:rPr lang="pl-PL" sz="2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27e4a325961_0_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27e4a325961_0_7"/>
          <p:cNvSpPr/>
          <p:nvPr/>
        </p:nvSpPr>
        <p:spPr>
          <a:xfrm>
            <a:off x="394625" y="2670197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Ewentualny „efekt </a:t>
            </a:r>
            <a:r>
              <a:rPr lang="pl-PL" sz="16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” wśród odbiorców</a:t>
            </a:r>
          </a:p>
          <a:p>
            <a:pPr lvl="0">
              <a:buClr>
                <a:schemeClr val="dk1"/>
              </a:buClr>
              <a:buSzPts val="1100"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713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7e4a325961_0_12"/>
          <p:cNvSpPr txBox="1"/>
          <p:nvPr/>
        </p:nvSpPr>
        <p:spPr>
          <a:xfrm>
            <a:off x="6086359" y="126658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Mierzalność rezultatów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27e4a325961_0_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8" name="Google Shape;288;g27e4a325961_0_12"/>
          <p:cNvCxnSpPr/>
          <p:nvPr/>
        </p:nvCxnSpPr>
        <p:spPr>
          <a:xfrm>
            <a:off x="4500568" y="683382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4" name="Google Shape;324;g27e4a325961_0_12"/>
          <p:cNvCxnSpPr/>
          <p:nvPr/>
        </p:nvCxnSpPr>
        <p:spPr>
          <a:xfrm>
            <a:off x="8211656" y="683382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3" name="Google Shape;333;g27e4a325961_0_12"/>
          <p:cNvSpPr txBox="1"/>
          <p:nvPr/>
        </p:nvSpPr>
        <p:spPr>
          <a:xfrm>
            <a:off x="8211656" y="6459655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181;g27e4a325961_0_12"/>
          <p:cNvSpPr txBox="1"/>
          <p:nvPr/>
        </p:nvSpPr>
        <p:spPr>
          <a:xfrm>
            <a:off x="8563084" y="2732434"/>
            <a:ext cx="31473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Wyniki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182;g27e4a325961_0_12"/>
          <p:cNvCxnSpPr/>
          <p:nvPr/>
        </p:nvCxnSpPr>
        <p:spPr>
          <a:xfrm>
            <a:off x="8211656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3" name="Google Shape;183;g27e4a325961_0_12"/>
          <p:cNvSpPr txBox="1"/>
          <p:nvPr/>
        </p:nvSpPr>
        <p:spPr>
          <a:xfrm>
            <a:off x="757215" y="2732435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Cel kampanii (w liczbach)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184;g27e4a325961_0_12"/>
          <p:cNvCxnSpPr/>
          <p:nvPr/>
        </p:nvCxnSpPr>
        <p:spPr>
          <a:xfrm>
            <a:off x="404331" y="3028377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5" name="Google Shape;185;g27e4a325961_0_12"/>
          <p:cNvSpPr/>
          <p:nvPr/>
        </p:nvSpPr>
        <p:spPr>
          <a:xfrm>
            <a:off x="404331" y="3108876"/>
            <a:ext cx="3497700" cy="843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186;g27e4a325961_0_12"/>
          <p:cNvSpPr txBox="1"/>
          <p:nvPr/>
        </p:nvSpPr>
        <p:spPr>
          <a:xfrm>
            <a:off x="4660150" y="2732434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Wskaźnik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187;g27e4a325961_0_12"/>
          <p:cNvCxnSpPr/>
          <p:nvPr/>
        </p:nvCxnSpPr>
        <p:spPr>
          <a:xfrm>
            <a:off x="4307802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8" name="Google Shape;188;g27e4a325961_0_12"/>
          <p:cNvCxnSpPr/>
          <p:nvPr/>
        </p:nvCxnSpPr>
        <p:spPr>
          <a:xfrm>
            <a:off x="4500568" y="348279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9" name="Google Shape;189;g27e4a325961_0_12"/>
          <p:cNvCxnSpPr/>
          <p:nvPr/>
        </p:nvCxnSpPr>
        <p:spPr>
          <a:xfrm>
            <a:off x="4500568" y="39071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0" name="Google Shape;190;g27e4a325961_0_12"/>
          <p:cNvCxnSpPr/>
          <p:nvPr/>
        </p:nvCxnSpPr>
        <p:spPr>
          <a:xfrm>
            <a:off x="4500568" y="433131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01" name="Google Shape;191;g27e4a325961_0_12"/>
          <p:cNvGrpSpPr/>
          <p:nvPr/>
        </p:nvGrpSpPr>
        <p:grpSpPr>
          <a:xfrm>
            <a:off x="4307805" y="3108631"/>
            <a:ext cx="3498763" cy="324000"/>
            <a:chOff x="4346387" y="2395996"/>
            <a:chExt cx="3498763" cy="324000"/>
          </a:xfrm>
        </p:grpSpPr>
        <p:sp>
          <p:nvSpPr>
            <p:cNvPr id="102" name="Google Shape;192;g27e4a325961_0_12"/>
            <p:cNvSpPr txBox="1"/>
            <p:nvPr/>
          </p:nvSpPr>
          <p:spPr>
            <a:xfrm>
              <a:off x="4539150" y="2395996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Udział pracowników niedoreprezentowanych grup w</a:t>
              </a:r>
              <a:endParaRPr sz="90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organizacji</a:t>
              </a:r>
              <a:endParaRPr sz="900"/>
            </a:p>
          </p:txBody>
        </p:sp>
        <p:sp>
          <p:nvSpPr>
            <p:cNvPr id="103" name="Google Shape;193;g27e4a325961_0_12"/>
            <p:cNvSpPr/>
            <p:nvPr/>
          </p:nvSpPr>
          <p:spPr>
            <a:xfrm rot="-5400000">
              <a:off x="4316976" y="250794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4" name="Google Shape;194;g27e4a325961_0_12"/>
          <p:cNvGrpSpPr/>
          <p:nvPr/>
        </p:nvGrpSpPr>
        <p:grpSpPr>
          <a:xfrm>
            <a:off x="4307807" y="3532963"/>
            <a:ext cx="3498763" cy="324000"/>
            <a:chOff x="4346388" y="2793840"/>
            <a:chExt cx="3498763" cy="324000"/>
          </a:xfrm>
        </p:grpSpPr>
        <p:sp>
          <p:nvSpPr>
            <p:cNvPr id="105" name="Google Shape;195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Rotacja wśród pracowników niedoreprezentowanych grup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96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" name="Google Shape;197;g27e4a325961_0_12"/>
          <p:cNvGrpSpPr/>
          <p:nvPr/>
        </p:nvGrpSpPr>
        <p:grpSpPr>
          <a:xfrm>
            <a:off x="4307808" y="3957295"/>
            <a:ext cx="3498762" cy="324000"/>
            <a:chOff x="4346389" y="3193801"/>
            <a:chExt cx="3498762" cy="324000"/>
          </a:xfrm>
        </p:grpSpPr>
        <p:sp>
          <p:nvSpPr>
            <p:cNvPr id="108" name="Google Shape;198;g27e4a325961_0_12"/>
            <p:cNvSpPr txBox="1"/>
            <p:nvPr/>
          </p:nvSpPr>
          <p:spPr>
            <a:xfrm>
              <a:off x="4539150" y="3193801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Retencja pracowników niedoreprezentowanych grup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99;g27e4a325961_0_12"/>
            <p:cNvSpPr/>
            <p:nvPr/>
          </p:nvSpPr>
          <p:spPr>
            <a:xfrm rot="-5400000">
              <a:off x="4316978" y="330567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0" name="Google Shape;200;g27e4a325961_0_12"/>
          <p:cNvCxnSpPr/>
          <p:nvPr/>
        </p:nvCxnSpPr>
        <p:spPr>
          <a:xfrm>
            <a:off x="8211656" y="3439465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1" name="Google Shape;201;g27e4a325961_0_12"/>
          <p:cNvCxnSpPr/>
          <p:nvPr/>
        </p:nvCxnSpPr>
        <p:spPr>
          <a:xfrm>
            <a:off x="8211656" y="3863797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2" name="Google Shape;202;g27e4a325961_0_12"/>
          <p:cNvCxnSpPr/>
          <p:nvPr/>
        </p:nvCxnSpPr>
        <p:spPr>
          <a:xfrm>
            <a:off x="8211656" y="4288129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3" name="Google Shape;203;g27e4a325961_0_12"/>
          <p:cNvCxnSpPr/>
          <p:nvPr/>
        </p:nvCxnSpPr>
        <p:spPr>
          <a:xfrm>
            <a:off x="8211656" y="471231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4" name="Google Shape;204;g27e4a325961_0_12"/>
          <p:cNvSpPr txBox="1"/>
          <p:nvPr/>
        </p:nvSpPr>
        <p:spPr>
          <a:xfrm>
            <a:off x="8211656" y="3065299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205;g27e4a325961_0_12"/>
          <p:cNvSpPr txBox="1"/>
          <p:nvPr/>
        </p:nvSpPr>
        <p:spPr>
          <a:xfrm>
            <a:off x="8211656" y="3489631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206;g27e4a325961_0_12"/>
          <p:cNvSpPr txBox="1"/>
          <p:nvPr/>
        </p:nvSpPr>
        <p:spPr>
          <a:xfrm>
            <a:off x="8211656" y="3913963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207;g27e4a325961_0_12"/>
          <p:cNvSpPr txBox="1"/>
          <p:nvPr/>
        </p:nvSpPr>
        <p:spPr>
          <a:xfrm>
            <a:off x="8211656" y="4338295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208;g27e4a325961_0_12"/>
          <p:cNvGrpSpPr/>
          <p:nvPr/>
        </p:nvGrpSpPr>
        <p:grpSpPr>
          <a:xfrm>
            <a:off x="404476" y="2731972"/>
            <a:ext cx="257727" cy="257727"/>
            <a:chOff x="4708525" y="2447925"/>
            <a:chExt cx="481014" cy="481014"/>
          </a:xfrm>
        </p:grpSpPr>
        <p:sp>
          <p:nvSpPr>
            <p:cNvPr id="119" name="Google Shape;209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210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211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212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" name="Google Shape;213;g27e4a325961_0_12"/>
          <p:cNvGrpSpPr/>
          <p:nvPr/>
        </p:nvGrpSpPr>
        <p:grpSpPr>
          <a:xfrm>
            <a:off x="4307999" y="2732599"/>
            <a:ext cx="257198" cy="257198"/>
            <a:chOff x="4178300" y="3509963"/>
            <a:chExt cx="481014" cy="481014"/>
          </a:xfrm>
        </p:grpSpPr>
        <p:sp>
          <p:nvSpPr>
            <p:cNvPr id="124" name="Google Shape;214;g27e4a325961_0_12"/>
            <p:cNvSpPr/>
            <p:nvPr/>
          </p:nvSpPr>
          <p:spPr>
            <a:xfrm>
              <a:off x="4178300" y="3509963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215;g27e4a325961_0_12"/>
            <p:cNvSpPr/>
            <p:nvPr/>
          </p:nvSpPr>
          <p:spPr>
            <a:xfrm>
              <a:off x="4249738" y="3613150"/>
              <a:ext cx="74613" cy="76200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7"/>
                    <a:pt x="142" y="207"/>
                  </a:cubicBezTo>
                  <a:cubicBezTo>
                    <a:pt x="106" y="207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216;g27e4a325961_0_12"/>
            <p:cNvSpPr/>
            <p:nvPr/>
          </p:nvSpPr>
          <p:spPr>
            <a:xfrm>
              <a:off x="4359275" y="3641725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217;g27e4a325961_0_12"/>
            <p:cNvSpPr/>
            <p:nvPr/>
          </p:nvSpPr>
          <p:spPr>
            <a:xfrm>
              <a:off x="4249738" y="3733800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3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218;g27e4a325961_0_12"/>
            <p:cNvSpPr/>
            <p:nvPr/>
          </p:nvSpPr>
          <p:spPr>
            <a:xfrm>
              <a:off x="4359275" y="3760788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219;g27e4a325961_0_12"/>
            <p:cNvSpPr/>
            <p:nvPr/>
          </p:nvSpPr>
          <p:spPr>
            <a:xfrm>
              <a:off x="4249738" y="3852863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220;g27e4a325961_0_12"/>
            <p:cNvSpPr/>
            <p:nvPr/>
          </p:nvSpPr>
          <p:spPr>
            <a:xfrm>
              <a:off x="4359275" y="3879850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221;g27e4a325961_0_12"/>
          <p:cNvGrpSpPr/>
          <p:nvPr/>
        </p:nvGrpSpPr>
        <p:grpSpPr>
          <a:xfrm>
            <a:off x="8211322" y="2732573"/>
            <a:ext cx="257196" cy="257196"/>
            <a:chOff x="12731603" y="3023910"/>
            <a:chExt cx="471488" cy="471488"/>
          </a:xfrm>
        </p:grpSpPr>
        <p:sp>
          <p:nvSpPr>
            <p:cNvPr id="132" name="Google Shape;222;g27e4a325961_0_12"/>
            <p:cNvSpPr/>
            <p:nvPr/>
          </p:nvSpPr>
          <p:spPr>
            <a:xfrm>
              <a:off x="12809728" y="3102035"/>
              <a:ext cx="315239" cy="315239"/>
            </a:xfrm>
            <a:custGeom>
              <a:avLst/>
              <a:gdLst/>
              <a:ahLst/>
              <a:cxnLst/>
              <a:rect l="l" t="t" r="r" b="b"/>
              <a:pathLst>
                <a:path w="200" h="200" extrusionOk="0">
                  <a:moveTo>
                    <a:pt x="186" y="84"/>
                  </a:moveTo>
                  <a:cubicBezTo>
                    <a:pt x="187" y="89"/>
                    <a:pt x="188" y="95"/>
                    <a:pt x="188" y="100"/>
                  </a:cubicBezTo>
                  <a:cubicBezTo>
                    <a:pt x="188" y="148"/>
                    <a:pt x="149" y="188"/>
                    <a:pt x="100" y="188"/>
                  </a:cubicBezTo>
                  <a:cubicBezTo>
                    <a:pt x="52" y="188"/>
                    <a:pt x="13" y="148"/>
                    <a:pt x="13" y="100"/>
                  </a:cubicBezTo>
                  <a:cubicBezTo>
                    <a:pt x="13" y="52"/>
                    <a:pt x="52" y="13"/>
                    <a:pt x="100" y="13"/>
                  </a:cubicBezTo>
                  <a:cubicBezTo>
                    <a:pt x="115" y="13"/>
                    <a:pt x="129" y="16"/>
                    <a:pt x="141" y="23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36" y="5"/>
                    <a:pt x="119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55"/>
                    <a:pt x="45" y="200"/>
                    <a:pt x="100" y="200"/>
                  </a:cubicBezTo>
                  <a:cubicBezTo>
                    <a:pt x="156" y="200"/>
                    <a:pt x="200" y="155"/>
                    <a:pt x="200" y="100"/>
                  </a:cubicBezTo>
                  <a:cubicBezTo>
                    <a:pt x="200" y="91"/>
                    <a:pt x="199" y="82"/>
                    <a:pt x="197" y="74"/>
                  </a:cubicBezTo>
                  <a:lnTo>
                    <a:pt x="186" y="84"/>
                  </a:lnTo>
                  <a:close/>
                  <a:moveTo>
                    <a:pt x="73" y="87"/>
                  </a:moveTo>
                  <a:cubicBezTo>
                    <a:pt x="64" y="96"/>
                    <a:pt x="64" y="96"/>
                    <a:pt x="64" y="96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189" y="37"/>
                    <a:pt x="189" y="37"/>
                    <a:pt x="189" y="37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97" y="111"/>
                    <a:pt x="97" y="111"/>
                    <a:pt x="97" y="111"/>
                  </a:cubicBezTo>
                  <a:lnTo>
                    <a:pt x="73" y="87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223;g27e4a325961_0_12"/>
            <p:cNvSpPr/>
            <p:nvPr/>
          </p:nvSpPr>
          <p:spPr>
            <a:xfrm>
              <a:off x="12731603" y="3023910"/>
              <a:ext cx="471488" cy="471488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4" name="Google Shape;224;g27e4a325961_0_12"/>
          <p:cNvSpPr txBox="1"/>
          <p:nvPr/>
        </p:nvSpPr>
        <p:spPr>
          <a:xfrm>
            <a:off x="757215" y="4044288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Inne mierzone wskaźniki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5" name="Google Shape;225;g27e4a325961_0_12"/>
          <p:cNvCxnSpPr/>
          <p:nvPr/>
        </p:nvCxnSpPr>
        <p:spPr>
          <a:xfrm>
            <a:off x="404331" y="4340230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6" name="Google Shape;226;g27e4a325961_0_12"/>
          <p:cNvGrpSpPr/>
          <p:nvPr/>
        </p:nvGrpSpPr>
        <p:grpSpPr>
          <a:xfrm>
            <a:off x="404476" y="4043825"/>
            <a:ext cx="257727" cy="257727"/>
            <a:chOff x="4708525" y="2447925"/>
            <a:chExt cx="481014" cy="481014"/>
          </a:xfrm>
        </p:grpSpPr>
        <p:sp>
          <p:nvSpPr>
            <p:cNvPr id="137" name="Google Shape;227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228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229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230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1" name="Google Shape;231;g27e4a325961_0_12"/>
          <p:cNvSpPr/>
          <p:nvPr/>
        </p:nvSpPr>
        <p:spPr>
          <a:xfrm>
            <a:off x="404331" y="4505706"/>
            <a:ext cx="3497700" cy="1346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2" name="Google Shape;233;g27e4a325961_0_12"/>
          <p:cNvCxnSpPr/>
          <p:nvPr/>
        </p:nvCxnSpPr>
        <p:spPr>
          <a:xfrm>
            <a:off x="4500631" y="4755465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3" name="Google Shape;234;g27e4a325961_0_12"/>
          <p:cNvCxnSpPr/>
          <p:nvPr/>
        </p:nvCxnSpPr>
        <p:spPr>
          <a:xfrm>
            <a:off x="4500631" y="517979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4" name="Google Shape;235;g27e4a325961_0_12"/>
          <p:cNvCxnSpPr/>
          <p:nvPr/>
        </p:nvCxnSpPr>
        <p:spPr>
          <a:xfrm>
            <a:off x="4500631" y="56041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5" name="Google Shape;236;g27e4a325961_0_12"/>
          <p:cNvCxnSpPr/>
          <p:nvPr/>
        </p:nvCxnSpPr>
        <p:spPr>
          <a:xfrm>
            <a:off x="4500631" y="602831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46" name="Google Shape;237;g27e4a325961_0_12"/>
          <p:cNvGrpSpPr/>
          <p:nvPr/>
        </p:nvGrpSpPr>
        <p:grpSpPr>
          <a:xfrm>
            <a:off x="4307867" y="4381299"/>
            <a:ext cx="3498763" cy="324000"/>
            <a:chOff x="4346387" y="1998152"/>
            <a:chExt cx="3498764" cy="324000"/>
          </a:xfrm>
        </p:grpSpPr>
        <p:sp>
          <p:nvSpPr>
            <p:cNvPr id="147" name="Google Shape;238;g27e4a325961_0_12"/>
            <p:cNvSpPr txBox="1"/>
            <p:nvPr/>
          </p:nvSpPr>
          <p:spPr>
            <a:xfrm>
              <a:off x="4539150" y="1998152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Liczba kandydatów z niedoreprezentowanych grup w procesie rekrutacji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239;g27e4a325961_0_12"/>
            <p:cNvSpPr/>
            <p:nvPr/>
          </p:nvSpPr>
          <p:spPr>
            <a:xfrm rot="-5400000">
              <a:off x="4316976" y="2110104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9" name="Google Shape;240;g27e4a325961_0_12"/>
          <p:cNvGrpSpPr/>
          <p:nvPr/>
        </p:nvGrpSpPr>
        <p:grpSpPr>
          <a:xfrm>
            <a:off x="4307867" y="4805631"/>
            <a:ext cx="3498763" cy="324000"/>
            <a:chOff x="4346387" y="2395996"/>
            <a:chExt cx="3498764" cy="324000"/>
          </a:xfrm>
        </p:grpSpPr>
        <p:sp>
          <p:nvSpPr>
            <p:cNvPr id="150" name="Google Shape;241;g27e4a325961_0_12"/>
            <p:cNvSpPr txBox="1"/>
            <p:nvPr/>
          </p:nvSpPr>
          <p:spPr>
            <a:xfrm>
              <a:off x="4539150" y="2395996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Cele / zobowiązania spółki w zakresie udziału</a:t>
              </a:r>
              <a:endParaRPr sz="90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niedoreprezentowanych grup</a:t>
              </a:r>
              <a:endParaRPr sz="900"/>
            </a:p>
          </p:txBody>
        </p:sp>
        <p:sp>
          <p:nvSpPr>
            <p:cNvPr id="151" name="Google Shape;242;g27e4a325961_0_12"/>
            <p:cNvSpPr/>
            <p:nvPr/>
          </p:nvSpPr>
          <p:spPr>
            <a:xfrm rot="-5400000">
              <a:off x="4316976" y="250794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" name="Google Shape;243;g27e4a325961_0_12"/>
          <p:cNvGrpSpPr/>
          <p:nvPr/>
        </p:nvGrpSpPr>
        <p:grpSpPr>
          <a:xfrm>
            <a:off x="4307869" y="5229963"/>
            <a:ext cx="3498763" cy="324000"/>
            <a:chOff x="4346388" y="2793840"/>
            <a:chExt cx="3498763" cy="324000"/>
          </a:xfrm>
        </p:grpSpPr>
        <p:sp>
          <p:nvSpPr>
            <p:cNvPr id="153" name="Google Shape;244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Liczba osób zaangażowanych w działania D&amp;I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245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5" name="Google Shape;246;g27e4a325961_0_12"/>
          <p:cNvGrpSpPr/>
          <p:nvPr/>
        </p:nvGrpSpPr>
        <p:grpSpPr>
          <a:xfrm>
            <a:off x="4307870" y="5654295"/>
            <a:ext cx="3498762" cy="324000"/>
            <a:chOff x="4346389" y="3193801"/>
            <a:chExt cx="3498762" cy="324000"/>
          </a:xfrm>
        </p:grpSpPr>
        <p:sp>
          <p:nvSpPr>
            <p:cNvPr id="156" name="Google Shape;247;g27e4a325961_0_12"/>
            <p:cNvSpPr txBox="1"/>
            <p:nvPr/>
          </p:nvSpPr>
          <p:spPr>
            <a:xfrm>
              <a:off x="4539150" y="3193801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Koszt działań związanych z D&amp;I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248;g27e4a325961_0_12"/>
            <p:cNvSpPr/>
            <p:nvPr/>
          </p:nvSpPr>
          <p:spPr>
            <a:xfrm rot="-5400000">
              <a:off x="4316978" y="330567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58" name="Google Shape;249;g27e4a325961_0_12"/>
          <p:cNvCxnSpPr/>
          <p:nvPr/>
        </p:nvCxnSpPr>
        <p:spPr>
          <a:xfrm>
            <a:off x="8211656" y="5177890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9" name="Google Shape;250;g27e4a325961_0_12"/>
          <p:cNvCxnSpPr/>
          <p:nvPr/>
        </p:nvCxnSpPr>
        <p:spPr>
          <a:xfrm>
            <a:off x="8211656" y="5602222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0" name="Google Shape;251;g27e4a325961_0_12"/>
          <p:cNvCxnSpPr/>
          <p:nvPr/>
        </p:nvCxnSpPr>
        <p:spPr>
          <a:xfrm>
            <a:off x="8211656" y="6026554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1" name="Google Shape;252;g27e4a325961_0_12"/>
          <p:cNvCxnSpPr/>
          <p:nvPr/>
        </p:nvCxnSpPr>
        <p:spPr>
          <a:xfrm>
            <a:off x="8211656" y="6450736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2" name="Google Shape;253;g27e4a325961_0_12"/>
          <p:cNvSpPr txBox="1"/>
          <p:nvPr/>
        </p:nvSpPr>
        <p:spPr>
          <a:xfrm>
            <a:off x="8211656" y="4803724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254;g27e4a325961_0_12"/>
          <p:cNvSpPr txBox="1"/>
          <p:nvPr/>
        </p:nvSpPr>
        <p:spPr>
          <a:xfrm>
            <a:off x="8211656" y="5228056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255;g27e4a325961_0_12"/>
          <p:cNvSpPr txBox="1"/>
          <p:nvPr/>
        </p:nvSpPr>
        <p:spPr>
          <a:xfrm>
            <a:off x="8211656" y="5652388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256;g27e4a325961_0_12"/>
          <p:cNvSpPr txBox="1"/>
          <p:nvPr/>
        </p:nvSpPr>
        <p:spPr>
          <a:xfrm>
            <a:off x="8211656" y="6076720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"/>
          <p:cNvSpPr txBox="1"/>
          <p:nvPr/>
        </p:nvSpPr>
        <p:spPr>
          <a:xfrm>
            <a:off x="6130483" y="1229498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Informacje o firmie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Strona Tytułowa: </a:t>
            </a:r>
            <a:r>
              <a:rPr lang="pl-PL" sz="16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Nazwa, logo firmy, nazwa kampanii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7e4d16601f_0_83"/>
          <p:cNvSpPr txBox="1"/>
          <p:nvPr/>
        </p:nvSpPr>
        <p:spPr>
          <a:xfrm>
            <a:off x="6206916" y="12571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Zakres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27e4d16601f_0_83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27e4d16601f_0_83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Cel główny, cele szczegółowe (max. 3), czas trwania projektu, budżet*, mierniki sukcesu zdefiniowane na początku projektu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27e4d16601f_0_83"/>
          <p:cNvSpPr/>
          <p:nvPr/>
        </p:nvSpPr>
        <p:spPr>
          <a:xfrm>
            <a:off x="396225" y="6282551"/>
            <a:ext cx="11471700" cy="3099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lang="pl-PL" sz="11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Budżet – element nieobowiązkowy, ale ułatwiający ocenę projektu. Jeśli informacja o nim nie jest podana, prosimy o informację dlaczego.</a:t>
            </a: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7e4a325961_0_112"/>
          <p:cNvSpPr txBox="1"/>
          <p:nvPr/>
        </p:nvSpPr>
        <p:spPr>
          <a:xfrm>
            <a:off x="6130483" y="12294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Wyzwanie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27e4a325961_0_1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27e4a325961_0_11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wyzwania, które stało przed firmą</a:t>
            </a: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7e4a325961_0_120"/>
          <p:cNvSpPr txBox="1"/>
          <p:nvPr/>
        </p:nvSpPr>
        <p:spPr>
          <a:xfrm>
            <a:off x="6130475" y="123206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Kontekst biznesowy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27e4a325961_0_12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27e4a325961_0_120"/>
          <p:cNvSpPr/>
          <p:nvPr/>
        </p:nvSpPr>
        <p:spPr>
          <a:xfrm>
            <a:off x="394625" y="2670195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Kontekst biznesowy, rola jaką pełnił  HR w kampanii odzwierciedlająca w jaki sposób kampania przyczynia sią do realizacji strategii biznesowej firmy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7e4a325961_0_128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Zaangażowanie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27e4a325961_0_128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g27e4a325961_0_128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Informacja o zasobach zaangażowanych w proces wdrażania (np. HR, Zarząd, manager, zespół)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lang="pl-PL"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7e4a325961_0_136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Budżet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27e4a325961_0_13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27e4a325961_0_136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Informacja o budżecie* i zasobach wewnętrznych i/lub zewnętrznych zaangażowanych w realizację 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programu</a:t>
            </a: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lang="pl-PL"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7e4a325961_0_136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Diversity</a:t>
            </a: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&amp; </a:t>
            </a:r>
            <a:r>
              <a:rPr lang="pl-PL" sz="240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Inclusion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27e4a325961_0_13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27e4a325961_0_136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Opis kluczowych działań programu </a:t>
            </a:r>
            <a:r>
              <a:rPr lang="pl-PL" sz="16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Diversity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pl-PL" sz="16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Inclusion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firmy (wyzwanie, punkt wyjścia, cele i założenia</a:t>
            </a: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lang="pl-PL"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15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"/>
          <p:cNvSpPr txBox="1"/>
          <p:nvPr/>
        </p:nvSpPr>
        <p:spPr>
          <a:xfrm>
            <a:off x="6050969" y="1221792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Diversity</a:t>
            </a: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&amp; </a:t>
            </a:r>
            <a:r>
              <a:rPr lang="pl-PL" sz="240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Inclusion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4"/>
          <p:cNvSpPr/>
          <p:nvPr/>
        </p:nvSpPr>
        <p:spPr>
          <a:xfrm>
            <a:off x="394625" y="2670192"/>
            <a:ext cx="11471700" cy="1088075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/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Opis działań związanych/wspierających inicjatywy </a:t>
            </a:r>
            <a:r>
              <a:rPr lang="pl-PL" sz="16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Diversity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pl-PL" sz="16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Inclusion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opis narzędzi i pomysłów wykorzystywanych w podjętych działaniach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wykorzystane kanały komunikacji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ramy czasowe prowadzonych działań</a:t>
            </a:r>
          </a:p>
          <a:p>
            <a:pPr lvl="0">
              <a:buClr>
                <a:schemeClr val="dk1"/>
              </a:buClr>
              <a:buSzPts val="1100"/>
            </a:pPr>
            <a:endParaRPr lang="pl-PL"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Kompleksowe działania D&amp;I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421</Words>
  <Application>Microsoft Office PowerPoint</Application>
  <PresentationFormat>Panoramiczny</PresentationFormat>
  <Paragraphs>98</Paragraphs>
  <Slides>14</Slides>
  <Notes>13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Motyw pakietu Office</vt:lpstr>
      <vt:lpstr>Nazwa firmy Kompleksowe działania D&amp;I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Czyczuk-Oziębło Joanna</dc:creator>
  <cp:lastModifiedBy>Dziedzic Katarzyna</cp:lastModifiedBy>
  <cp:revision>7</cp:revision>
  <dcterms:created xsi:type="dcterms:W3CDTF">2023-08-31T12:51:35Z</dcterms:created>
  <dcterms:modified xsi:type="dcterms:W3CDTF">2025-09-16T09:46:57Z</dcterms:modified>
</cp:coreProperties>
</file>