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17"/>
  </p:notes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hmMUp+sIkN8Uej6R29LV67PNLM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8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5444169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877058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2811a36e71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g2811a36e71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6525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27e4a325961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g27e4a325961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9808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27e4d16601f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2" name="Google Shape;252;g27e4d16601f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178198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27e4a325961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g27e4a325961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263958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27e4a325961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g27e4a325961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6766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7e4d16601f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1" name="Google Shape;171;g27e4d16601f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37751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7e4a325961_0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27e4a325961_0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8359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7e4a325961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g27e4a325961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59028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7e4a325961_0_1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g27e4a325961_0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7854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7e4a325961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g27e4a325961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942066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27e4a325961_0_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g27e4a325961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66579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89689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27e4a325961_0_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g27e4a325961_0_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5353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004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2599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2330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3859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9732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6162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36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7111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1453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7043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0691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513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53957" y="560494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 smtClean="0"/>
              <a:t>Nazwa firmy</a:t>
            </a:r>
            <a:br>
              <a:rPr lang="pl-PL" sz="3600" b="1" dirty="0" smtClean="0"/>
            </a:br>
            <a:r>
              <a:rPr lang="pl-PL" sz="3600" b="1" dirty="0" smtClean="0"/>
              <a:t>Tworzenie kultury organizacyjnej</a:t>
            </a:r>
            <a:endParaRPr lang="pl-PL" sz="3600" b="1" dirty="0"/>
          </a:p>
        </p:txBody>
      </p:sp>
    </p:spTree>
    <p:extLst>
      <p:ext uri="{BB962C8B-B14F-4D97-AF65-F5344CB8AC3E}">
        <p14:creationId xmlns:p14="http://schemas.microsoft.com/office/powerpoint/2010/main" val="342980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27e4a325961_0_156"/>
          <p:cNvSpPr txBox="1"/>
          <p:nvPr/>
        </p:nvSpPr>
        <p:spPr>
          <a:xfrm>
            <a:off x="6050969" y="1211519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Kluczowe założenia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g27e4a325961_0_156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g27e4a325961_0_156"/>
          <p:cNvSpPr/>
          <p:nvPr/>
        </p:nvSpPr>
        <p:spPr>
          <a:xfrm>
            <a:off x="394625" y="2670193"/>
            <a:ext cx="11471700" cy="6840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Opis kluczowych założeń zarządzania kulturą: cele i kluczowe wyzwania oraz definicja miar zaangażowania, lojalności i poczucia przynależności dla organizacji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Tworzenie kultury organizacyjnej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2811a36e716_0_0"/>
          <p:cNvSpPr txBox="1"/>
          <p:nvPr/>
        </p:nvSpPr>
        <p:spPr>
          <a:xfrm>
            <a:off x="6130475" y="1298706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Elementy budowania kultury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g2811a36e716_0_0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g2811a36e716_0_0"/>
          <p:cNvSpPr/>
          <p:nvPr/>
        </p:nvSpPr>
        <p:spPr>
          <a:xfrm>
            <a:off x="394625" y="2670193"/>
            <a:ext cx="11471700" cy="6840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Określenie elementów budowania kultury organizacji tj. np. oczekiwanych postaw, zachowań krytycznych, ambasadorów kultury.</a:t>
            </a:r>
          </a:p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Opis procesu zarządzania zmianą jako elementu towarzyszącego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Tworzenie kultury organizacyjnej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27e4a325961_0_166"/>
          <p:cNvSpPr txBox="1"/>
          <p:nvPr/>
        </p:nvSpPr>
        <p:spPr>
          <a:xfrm>
            <a:off x="6130475" y="1221793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Sposób mierzenia efektywności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g27e4a325961_0_166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g27e4a325961_0_166"/>
          <p:cNvSpPr/>
          <p:nvPr/>
        </p:nvSpPr>
        <p:spPr>
          <a:xfrm>
            <a:off x="394625" y="2670202"/>
            <a:ext cx="11471700" cy="7617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Sposób mierzenia efektywności (np. przykłady ankiet, pytań kierowanych do pracowników po realizacji projektu)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Tworzenie kultury organizacyjnej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27e4d16601f_0_262"/>
          <p:cNvSpPr txBox="1"/>
          <p:nvPr/>
        </p:nvSpPr>
        <p:spPr>
          <a:xfrm>
            <a:off x="5979050" y="1221792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KPI, efektywność działań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g27e4d16601f_0_262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g27e4d16601f_0_262"/>
          <p:cNvSpPr/>
          <p:nvPr/>
        </p:nvSpPr>
        <p:spPr>
          <a:xfrm>
            <a:off x="394625" y="2670200"/>
            <a:ext cx="11471700" cy="421800"/>
          </a:xfrm>
          <a:prstGeom prst="rect">
            <a:avLst/>
          </a:prstGeom>
          <a:solidFill>
            <a:srgbClr val="BFBFBF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Zastosowane wskaźniki i opis kryteriów mierzenia zaangażowania, KPI mierzące skuteczność i efektywność działań vs wyniki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Tworzenie kultury organizacyjnej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27e4a325961_0_7"/>
          <p:cNvSpPr txBox="1"/>
          <p:nvPr/>
        </p:nvSpPr>
        <p:spPr>
          <a:xfrm>
            <a:off x="6130475" y="1314117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Innowacyjność i “efekt </a:t>
            </a:r>
            <a:r>
              <a:rPr lang="pl-PL" sz="24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wow</a:t>
            </a: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g27e4a325961_0_7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g27e4a325961_0_7"/>
          <p:cNvSpPr/>
          <p:nvPr/>
        </p:nvSpPr>
        <p:spPr>
          <a:xfrm>
            <a:off x="394625" y="2670197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Wskazanie elementów innowacyjnych. Ewentualny „efekt </a:t>
            </a:r>
            <a:r>
              <a:rPr lang="pl-PL" sz="16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wow</a:t>
            </a: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” wśród odbiorców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Tworzenie kultury organizacyjnej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27e4a325961_0_12"/>
          <p:cNvSpPr txBox="1"/>
          <p:nvPr/>
        </p:nvSpPr>
        <p:spPr>
          <a:xfrm>
            <a:off x="6086359" y="1266587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Mierzalność rezultatów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g27e4a325961_0_12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g27e4a325961_0_12"/>
          <p:cNvSpPr txBox="1"/>
          <p:nvPr/>
        </p:nvSpPr>
        <p:spPr>
          <a:xfrm>
            <a:off x="8563084" y="2732434"/>
            <a:ext cx="31473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Wyniki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4" name="Google Shape;274;g27e4a325961_0_12"/>
          <p:cNvCxnSpPr/>
          <p:nvPr/>
        </p:nvCxnSpPr>
        <p:spPr>
          <a:xfrm>
            <a:off x="8211656" y="3028377"/>
            <a:ext cx="34989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5" name="Google Shape;275;g27e4a325961_0_12"/>
          <p:cNvSpPr txBox="1"/>
          <p:nvPr/>
        </p:nvSpPr>
        <p:spPr>
          <a:xfrm>
            <a:off x="757215" y="2732435"/>
            <a:ext cx="31464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Cel kampanii (w liczbach)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6" name="Google Shape;276;g27e4a325961_0_12"/>
          <p:cNvCxnSpPr/>
          <p:nvPr/>
        </p:nvCxnSpPr>
        <p:spPr>
          <a:xfrm>
            <a:off x="404331" y="3028377"/>
            <a:ext cx="34977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7" name="Google Shape;277;g27e4a325961_0_12"/>
          <p:cNvSpPr/>
          <p:nvPr/>
        </p:nvSpPr>
        <p:spPr>
          <a:xfrm>
            <a:off x="404331" y="3108876"/>
            <a:ext cx="3497700" cy="8436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g27e4a325961_0_12"/>
          <p:cNvSpPr txBox="1"/>
          <p:nvPr/>
        </p:nvSpPr>
        <p:spPr>
          <a:xfrm>
            <a:off x="4660150" y="2732434"/>
            <a:ext cx="31464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Wskaźnik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9" name="Google Shape;279;g27e4a325961_0_12"/>
          <p:cNvCxnSpPr/>
          <p:nvPr/>
        </p:nvCxnSpPr>
        <p:spPr>
          <a:xfrm>
            <a:off x="4307802" y="3028377"/>
            <a:ext cx="34989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0" name="Google Shape;280;g27e4a325961_0_12"/>
          <p:cNvCxnSpPr/>
          <p:nvPr/>
        </p:nvCxnSpPr>
        <p:spPr>
          <a:xfrm>
            <a:off x="4500568" y="3439465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1" name="Google Shape;281;g27e4a325961_0_12"/>
          <p:cNvCxnSpPr/>
          <p:nvPr/>
        </p:nvCxnSpPr>
        <p:spPr>
          <a:xfrm>
            <a:off x="4500568" y="3863797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2" name="Google Shape;282;g27e4a325961_0_12"/>
          <p:cNvCxnSpPr/>
          <p:nvPr/>
        </p:nvCxnSpPr>
        <p:spPr>
          <a:xfrm>
            <a:off x="4500568" y="4288129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3" name="Google Shape;283;g27e4a325961_0_12"/>
          <p:cNvCxnSpPr/>
          <p:nvPr/>
        </p:nvCxnSpPr>
        <p:spPr>
          <a:xfrm>
            <a:off x="4500568" y="4712311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8" name="Google Shape;288;g27e4a325961_0_12"/>
          <p:cNvCxnSpPr/>
          <p:nvPr/>
        </p:nvCxnSpPr>
        <p:spPr>
          <a:xfrm>
            <a:off x="4500568" y="6833821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289" name="Google Shape;289;g27e4a325961_0_12"/>
          <p:cNvGrpSpPr/>
          <p:nvPr/>
        </p:nvGrpSpPr>
        <p:grpSpPr>
          <a:xfrm>
            <a:off x="4307805" y="3065299"/>
            <a:ext cx="3498763" cy="324000"/>
            <a:chOff x="4346387" y="1998152"/>
            <a:chExt cx="3498764" cy="324000"/>
          </a:xfrm>
        </p:grpSpPr>
        <p:sp>
          <p:nvSpPr>
            <p:cNvPr id="290" name="Google Shape;290;g27e4a325961_0_12"/>
            <p:cNvSpPr txBox="1"/>
            <p:nvPr/>
          </p:nvSpPr>
          <p:spPr>
            <a:xfrm>
              <a:off x="4539150" y="1998152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l-PL" sz="900" dirty="0" smtClean="0"/>
                <a:t>Wyniki badania zaangażowania</a:t>
              </a:r>
              <a:endParaRPr sz="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" name="Google Shape;291;g27e4a325961_0_12"/>
            <p:cNvSpPr/>
            <p:nvPr/>
          </p:nvSpPr>
          <p:spPr>
            <a:xfrm rot="-5400000">
              <a:off x="4316976" y="2110104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2" name="Google Shape;292;g27e4a325961_0_12"/>
          <p:cNvGrpSpPr/>
          <p:nvPr/>
        </p:nvGrpSpPr>
        <p:grpSpPr>
          <a:xfrm>
            <a:off x="4307805" y="3489631"/>
            <a:ext cx="3498763" cy="324000"/>
            <a:chOff x="4346387" y="2395996"/>
            <a:chExt cx="3498764" cy="324000"/>
          </a:xfrm>
        </p:grpSpPr>
        <p:sp>
          <p:nvSpPr>
            <p:cNvPr id="293" name="Google Shape;293;g27e4a325961_0_12"/>
            <p:cNvSpPr txBox="1"/>
            <p:nvPr/>
          </p:nvSpPr>
          <p:spPr>
            <a:xfrm>
              <a:off x="4539150" y="2395996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l-PL" sz="900" b="0" i="0" u="none" strike="noStrike" cap="none" dirty="0" smtClean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Poziom rotacji pracowników</a:t>
              </a:r>
              <a:endParaRPr sz="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" name="Google Shape;294;g27e4a325961_0_12"/>
            <p:cNvSpPr/>
            <p:nvPr/>
          </p:nvSpPr>
          <p:spPr>
            <a:xfrm rot="-5400000">
              <a:off x="4316976" y="2507948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5" name="Google Shape;295;g27e4a325961_0_12"/>
          <p:cNvGrpSpPr/>
          <p:nvPr/>
        </p:nvGrpSpPr>
        <p:grpSpPr>
          <a:xfrm>
            <a:off x="4307806" y="3913963"/>
            <a:ext cx="3498762" cy="324000"/>
            <a:chOff x="4346388" y="2793840"/>
            <a:chExt cx="3498763" cy="324000"/>
          </a:xfrm>
        </p:grpSpPr>
        <p:sp>
          <p:nvSpPr>
            <p:cNvPr id="296" name="Google Shape;296;g27e4a325961_0_12"/>
            <p:cNvSpPr txBox="1"/>
            <p:nvPr/>
          </p:nvSpPr>
          <p:spPr>
            <a:xfrm>
              <a:off x="4539150" y="2793840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l-PL" sz="900" dirty="0" smtClean="0"/>
                <a:t>Wskaźnik </a:t>
              </a:r>
              <a:r>
                <a:rPr lang="pl-PL" sz="900" dirty="0" err="1" smtClean="0"/>
                <a:t>eNPS</a:t>
              </a:r>
              <a:endParaRPr sz="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" name="Google Shape;297;g27e4a325961_0_12"/>
            <p:cNvSpPr/>
            <p:nvPr/>
          </p:nvSpPr>
          <p:spPr>
            <a:xfrm rot="-5400000">
              <a:off x="4316977" y="2905792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8" name="Google Shape;298;g27e4a325961_0_12"/>
          <p:cNvGrpSpPr/>
          <p:nvPr/>
        </p:nvGrpSpPr>
        <p:grpSpPr>
          <a:xfrm>
            <a:off x="4307807" y="4338295"/>
            <a:ext cx="3498761" cy="324000"/>
            <a:chOff x="4346389" y="3193801"/>
            <a:chExt cx="3498762" cy="324000"/>
          </a:xfrm>
        </p:grpSpPr>
        <p:sp>
          <p:nvSpPr>
            <p:cNvPr id="299" name="Google Shape;299;g27e4a325961_0_12"/>
            <p:cNvSpPr txBox="1"/>
            <p:nvPr/>
          </p:nvSpPr>
          <p:spPr>
            <a:xfrm>
              <a:off x="4539150" y="3193801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l-PL" sz="900" dirty="0" smtClean="0"/>
                <a:t>Poziom retencji pracowników</a:t>
              </a:r>
              <a:endParaRPr sz="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" name="Google Shape;300;g27e4a325961_0_12"/>
            <p:cNvSpPr/>
            <p:nvPr/>
          </p:nvSpPr>
          <p:spPr>
            <a:xfrm rot="-5400000">
              <a:off x="4316978" y="3305678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316" name="Google Shape;316;g27e4a325961_0_12"/>
          <p:cNvCxnSpPr/>
          <p:nvPr/>
        </p:nvCxnSpPr>
        <p:spPr>
          <a:xfrm>
            <a:off x="8211656" y="3439465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7" name="Google Shape;317;g27e4a325961_0_12"/>
          <p:cNvCxnSpPr/>
          <p:nvPr/>
        </p:nvCxnSpPr>
        <p:spPr>
          <a:xfrm>
            <a:off x="8211656" y="3863797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8" name="Google Shape;318;g27e4a325961_0_12"/>
          <p:cNvCxnSpPr/>
          <p:nvPr/>
        </p:nvCxnSpPr>
        <p:spPr>
          <a:xfrm>
            <a:off x="8211656" y="4288129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9" name="Google Shape;319;g27e4a325961_0_12"/>
          <p:cNvCxnSpPr/>
          <p:nvPr/>
        </p:nvCxnSpPr>
        <p:spPr>
          <a:xfrm>
            <a:off x="8211656" y="4712311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4" name="Google Shape;324;g27e4a325961_0_12"/>
          <p:cNvCxnSpPr/>
          <p:nvPr/>
        </p:nvCxnSpPr>
        <p:spPr>
          <a:xfrm>
            <a:off x="8211656" y="6833821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25" name="Google Shape;325;g27e4a325961_0_12"/>
          <p:cNvSpPr txBox="1"/>
          <p:nvPr/>
        </p:nvSpPr>
        <p:spPr>
          <a:xfrm>
            <a:off x="8211656" y="3065299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g27e4a325961_0_12"/>
          <p:cNvSpPr txBox="1"/>
          <p:nvPr/>
        </p:nvSpPr>
        <p:spPr>
          <a:xfrm>
            <a:off x="8211656" y="3489631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Google Shape;327;g27e4a325961_0_12"/>
          <p:cNvSpPr txBox="1"/>
          <p:nvPr/>
        </p:nvSpPr>
        <p:spPr>
          <a:xfrm>
            <a:off x="8211656" y="3913963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8" name="Google Shape;328;g27e4a325961_0_12"/>
          <p:cNvSpPr txBox="1"/>
          <p:nvPr/>
        </p:nvSpPr>
        <p:spPr>
          <a:xfrm>
            <a:off x="8211656" y="4338295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34" name="Google Shape;334;g27e4a325961_0_12"/>
          <p:cNvGrpSpPr/>
          <p:nvPr/>
        </p:nvGrpSpPr>
        <p:grpSpPr>
          <a:xfrm>
            <a:off x="404476" y="2731972"/>
            <a:ext cx="257727" cy="257727"/>
            <a:chOff x="4708525" y="2447925"/>
            <a:chExt cx="481014" cy="481014"/>
          </a:xfrm>
        </p:grpSpPr>
        <p:sp>
          <p:nvSpPr>
            <p:cNvPr id="335" name="Google Shape;335;g27e4a325961_0_12"/>
            <p:cNvSpPr/>
            <p:nvPr/>
          </p:nvSpPr>
          <p:spPr>
            <a:xfrm>
              <a:off x="4895850" y="2635250"/>
              <a:ext cx="106363" cy="106363"/>
            </a:xfrm>
            <a:custGeom>
              <a:avLst/>
              <a:gdLst/>
              <a:ahLst/>
              <a:cxnLst/>
              <a:rect l="l" t="t" r="r" b="b"/>
              <a:pathLst>
                <a:path w="398" h="399" extrusionOk="0">
                  <a:moveTo>
                    <a:pt x="199" y="0"/>
                  </a:moveTo>
                  <a:cubicBezTo>
                    <a:pt x="89" y="0"/>
                    <a:pt x="0" y="90"/>
                    <a:pt x="0" y="200"/>
                  </a:cubicBezTo>
                  <a:cubicBezTo>
                    <a:pt x="0" y="310"/>
                    <a:pt x="89" y="399"/>
                    <a:pt x="199" y="399"/>
                  </a:cubicBezTo>
                  <a:cubicBezTo>
                    <a:pt x="309" y="399"/>
                    <a:pt x="398" y="310"/>
                    <a:pt x="398" y="200"/>
                  </a:cubicBezTo>
                  <a:cubicBezTo>
                    <a:pt x="398" y="90"/>
                    <a:pt x="309" y="0"/>
                    <a:pt x="199" y="0"/>
                  </a:cubicBezTo>
                  <a:close/>
                  <a:moveTo>
                    <a:pt x="322" y="200"/>
                  </a:moveTo>
                  <a:cubicBezTo>
                    <a:pt x="322" y="268"/>
                    <a:pt x="267" y="323"/>
                    <a:pt x="199" y="323"/>
                  </a:cubicBezTo>
                  <a:cubicBezTo>
                    <a:pt x="131" y="323"/>
                    <a:pt x="76" y="267"/>
                    <a:pt x="76" y="200"/>
                  </a:cubicBezTo>
                  <a:cubicBezTo>
                    <a:pt x="76" y="132"/>
                    <a:pt x="131" y="77"/>
                    <a:pt x="199" y="77"/>
                  </a:cubicBezTo>
                  <a:cubicBezTo>
                    <a:pt x="267" y="77"/>
                    <a:pt x="322" y="132"/>
                    <a:pt x="322" y="200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6" name="Google Shape;336;g27e4a325961_0_12"/>
            <p:cNvSpPr/>
            <p:nvPr/>
          </p:nvSpPr>
          <p:spPr>
            <a:xfrm>
              <a:off x="4789488" y="2530475"/>
              <a:ext cx="319089" cy="317501"/>
            </a:xfrm>
            <a:custGeom>
              <a:avLst/>
              <a:gdLst/>
              <a:ahLst/>
              <a:cxnLst/>
              <a:rect l="l" t="t" r="r" b="b"/>
              <a:pathLst>
                <a:path w="1192" h="1192" extrusionOk="0">
                  <a:moveTo>
                    <a:pt x="1192" y="596"/>
                  </a:moveTo>
                  <a:cubicBezTo>
                    <a:pt x="1192" y="436"/>
                    <a:pt x="1130" y="287"/>
                    <a:pt x="1017" y="174"/>
                  </a:cubicBezTo>
                  <a:cubicBezTo>
                    <a:pt x="905" y="62"/>
                    <a:pt x="755" y="0"/>
                    <a:pt x="596" y="0"/>
                  </a:cubicBezTo>
                  <a:cubicBezTo>
                    <a:pt x="437" y="0"/>
                    <a:pt x="287" y="62"/>
                    <a:pt x="174" y="174"/>
                  </a:cubicBezTo>
                  <a:cubicBezTo>
                    <a:pt x="62" y="287"/>
                    <a:pt x="0" y="436"/>
                    <a:pt x="0" y="596"/>
                  </a:cubicBezTo>
                  <a:cubicBezTo>
                    <a:pt x="0" y="740"/>
                    <a:pt x="53" y="880"/>
                    <a:pt x="149" y="989"/>
                  </a:cubicBezTo>
                  <a:lnTo>
                    <a:pt x="48" y="1090"/>
                  </a:lnTo>
                  <a:lnTo>
                    <a:pt x="48" y="1090"/>
                  </a:lnTo>
                  <a:lnTo>
                    <a:pt x="101" y="1143"/>
                  </a:lnTo>
                  <a:lnTo>
                    <a:pt x="102" y="1144"/>
                  </a:lnTo>
                  <a:lnTo>
                    <a:pt x="203" y="1043"/>
                  </a:lnTo>
                  <a:cubicBezTo>
                    <a:pt x="312" y="1139"/>
                    <a:pt x="451" y="1192"/>
                    <a:pt x="596" y="1192"/>
                  </a:cubicBezTo>
                  <a:cubicBezTo>
                    <a:pt x="740" y="1192"/>
                    <a:pt x="880" y="1139"/>
                    <a:pt x="989" y="1043"/>
                  </a:cubicBezTo>
                  <a:lnTo>
                    <a:pt x="1090" y="1143"/>
                  </a:lnTo>
                  <a:lnTo>
                    <a:pt x="1090" y="1144"/>
                  </a:lnTo>
                  <a:lnTo>
                    <a:pt x="1144" y="1091"/>
                  </a:lnTo>
                  <a:lnTo>
                    <a:pt x="1144" y="1090"/>
                  </a:lnTo>
                  <a:lnTo>
                    <a:pt x="1043" y="989"/>
                  </a:lnTo>
                  <a:cubicBezTo>
                    <a:pt x="1139" y="880"/>
                    <a:pt x="1192" y="740"/>
                    <a:pt x="1192" y="596"/>
                  </a:cubicBezTo>
                  <a:close/>
                  <a:moveTo>
                    <a:pt x="1116" y="596"/>
                  </a:moveTo>
                  <a:cubicBezTo>
                    <a:pt x="1116" y="882"/>
                    <a:pt x="883" y="1116"/>
                    <a:pt x="596" y="1116"/>
                  </a:cubicBezTo>
                  <a:cubicBezTo>
                    <a:pt x="309" y="1116"/>
                    <a:pt x="76" y="882"/>
                    <a:pt x="76" y="596"/>
                  </a:cubicBezTo>
                  <a:cubicBezTo>
                    <a:pt x="76" y="309"/>
                    <a:pt x="309" y="76"/>
                    <a:pt x="596" y="76"/>
                  </a:cubicBezTo>
                  <a:cubicBezTo>
                    <a:pt x="883" y="76"/>
                    <a:pt x="1116" y="309"/>
                    <a:pt x="1116" y="59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7" name="Google Shape;337;g27e4a325961_0_12"/>
            <p:cNvSpPr/>
            <p:nvPr/>
          </p:nvSpPr>
          <p:spPr>
            <a:xfrm>
              <a:off x="4843463" y="2582863"/>
              <a:ext cx="211137" cy="212724"/>
            </a:xfrm>
            <a:custGeom>
              <a:avLst/>
              <a:gdLst/>
              <a:ahLst/>
              <a:cxnLst/>
              <a:rect l="l" t="t" r="r" b="b"/>
              <a:pathLst>
                <a:path w="796" h="795" extrusionOk="0">
                  <a:moveTo>
                    <a:pt x="398" y="0"/>
                  </a:moveTo>
                  <a:cubicBezTo>
                    <a:pt x="179" y="0"/>
                    <a:pt x="0" y="178"/>
                    <a:pt x="0" y="398"/>
                  </a:cubicBezTo>
                  <a:cubicBezTo>
                    <a:pt x="0" y="617"/>
                    <a:pt x="179" y="795"/>
                    <a:pt x="398" y="795"/>
                  </a:cubicBezTo>
                  <a:cubicBezTo>
                    <a:pt x="617" y="795"/>
                    <a:pt x="796" y="617"/>
                    <a:pt x="796" y="398"/>
                  </a:cubicBezTo>
                  <a:cubicBezTo>
                    <a:pt x="796" y="178"/>
                    <a:pt x="617" y="0"/>
                    <a:pt x="398" y="0"/>
                  </a:cubicBezTo>
                  <a:close/>
                  <a:moveTo>
                    <a:pt x="719" y="398"/>
                  </a:moveTo>
                  <a:cubicBezTo>
                    <a:pt x="719" y="575"/>
                    <a:pt x="575" y="719"/>
                    <a:pt x="398" y="719"/>
                  </a:cubicBezTo>
                  <a:cubicBezTo>
                    <a:pt x="221" y="719"/>
                    <a:pt x="77" y="575"/>
                    <a:pt x="77" y="398"/>
                  </a:cubicBezTo>
                  <a:cubicBezTo>
                    <a:pt x="77" y="220"/>
                    <a:pt x="221" y="76"/>
                    <a:pt x="398" y="76"/>
                  </a:cubicBezTo>
                  <a:cubicBezTo>
                    <a:pt x="575" y="76"/>
                    <a:pt x="719" y="220"/>
                    <a:pt x="719" y="398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8" name="Google Shape;338;g27e4a325961_0_12"/>
            <p:cNvSpPr/>
            <p:nvPr/>
          </p:nvSpPr>
          <p:spPr>
            <a:xfrm>
              <a:off x="4708525" y="2447925"/>
              <a:ext cx="481014" cy="481014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3" y="1723"/>
                  </a:moveTo>
                  <a:lnTo>
                    <a:pt x="77" y="1723"/>
                  </a:lnTo>
                  <a:lnTo>
                    <a:pt x="77" y="76"/>
                  </a:lnTo>
                  <a:lnTo>
                    <a:pt x="1723" y="76"/>
                  </a:lnTo>
                  <a:lnTo>
                    <a:pt x="1723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9" name="Google Shape;339;g27e4a325961_0_12"/>
          <p:cNvGrpSpPr/>
          <p:nvPr/>
        </p:nvGrpSpPr>
        <p:grpSpPr>
          <a:xfrm>
            <a:off x="4307999" y="2732599"/>
            <a:ext cx="257198" cy="257198"/>
            <a:chOff x="4178300" y="3509963"/>
            <a:chExt cx="481014" cy="481014"/>
          </a:xfrm>
        </p:grpSpPr>
        <p:sp>
          <p:nvSpPr>
            <p:cNvPr id="340" name="Google Shape;340;g27e4a325961_0_12"/>
            <p:cNvSpPr/>
            <p:nvPr/>
          </p:nvSpPr>
          <p:spPr>
            <a:xfrm>
              <a:off x="4178300" y="3509963"/>
              <a:ext cx="481014" cy="481014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4" y="1723"/>
                  </a:moveTo>
                  <a:lnTo>
                    <a:pt x="77" y="1723"/>
                  </a:lnTo>
                  <a:lnTo>
                    <a:pt x="77" y="77"/>
                  </a:lnTo>
                  <a:lnTo>
                    <a:pt x="1724" y="77"/>
                  </a:lnTo>
                  <a:lnTo>
                    <a:pt x="1724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1" name="Google Shape;341;g27e4a325961_0_12"/>
            <p:cNvSpPr/>
            <p:nvPr/>
          </p:nvSpPr>
          <p:spPr>
            <a:xfrm>
              <a:off x="4249738" y="3613150"/>
              <a:ext cx="74613" cy="76200"/>
            </a:xfrm>
            <a:custGeom>
              <a:avLst/>
              <a:gdLst/>
              <a:ahLst/>
              <a:cxnLst/>
              <a:rect l="l" t="t" r="r" b="b"/>
              <a:pathLst>
                <a:path w="285" h="284" extrusionOk="0">
                  <a:moveTo>
                    <a:pt x="142" y="284"/>
                  </a:moveTo>
                  <a:cubicBezTo>
                    <a:pt x="221" y="284"/>
                    <a:pt x="285" y="220"/>
                    <a:pt x="285" y="142"/>
                  </a:cubicBezTo>
                  <a:cubicBezTo>
                    <a:pt x="285" y="64"/>
                    <a:pt x="221" y="0"/>
                    <a:pt x="142" y="0"/>
                  </a:cubicBezTo>
                  <a:cubicBezTo>
                    <a:pt x="64" y="0"/>
                    <a:pt x="0" y="64"/>
                    <a:pt x="0" y="142"/>
                  </a:cubicBezTo>
                  <a:cubicBezTo>
                    <a:pt x="0" y="220"/>
                    <a:pt x="64" y="284"/>
                    <a:pt x="142" y="284"/>
                  </a:cubicBezTo>
                  <a:close/>
                  <a:moveTo>
                    <a:pt x="142" y="76"/>
                  </a:moveTo>
                  <a:cubicBezTo>
                    <a:pt x="179" y="76"/>
                    <a:pt x="208" y="106"/>
                    <a:pt x="208" y="142"/>
                  </a:cubicBezTo>
                  <a:cubicBezTo>
                    <a:pt x="208" y="178"/>
                    <a:pt x="179" y="207"/>
                    <a:pt x="142" y="207"/>
                  </a:cubicBezTo>
                  <a:cubicBezTo>
                    <a:pt x="106" y="207"/>
                    <a:pt x="77" y="178"/>
                    <a:pt x="77" y="142"/>
                  </a:cubicBezTo>
                  <a:cubicBezTo>
                    <a:pt x="77" y="106"/>
                    <a:pt x="106" y="76"/>
                    <a:pt x="142" y="7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2" name="Google Shape;342;g27e4a325961_0_12"/>
            <p:cNvSpPr/>
            <p:nvPr/>
          </p:nvSpPr>
          <p:spPr>
            <a:xfrm>
              <a:off x="4359275" y="3641725"/>
              <a:ext cx="231900" cy="20700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3" name="Google Shape;343;g27e4a325961_0_12"/>
            <p:cNvSpPr/>
            <p:nvPr/>
          </p:nvSpPr>
          <p:spPr>
            <a:xfrm>
              <a:off x="4249738" y="3733800"/>
              <a:ext cx="74613" cy="74613"/>
            </a:xfrm>
            <a:custGeom>
              <a:avLst/>
              <a:gdLst/>
              <a:ahLst/>
              <a:cxnLst/>
              <a:rect l="l" t="t" r="r" b="b"/>
              <a:pathLst>
                <a:path w="285" h="284" extrusionOk="0">
                  <a:moveTo>
                    <a:pt x="142" y="284"/>
                  </a:moveTo>
                  <a:cubicBezTo>
                    <a:pt x="221" y="284"/>
                    <a:pt x="285" y="220"/>
                    <a:pt x="285" y="142"/>
                  </a:cubicBezTo>
                  <a:cubicBezTo>
                    <a:pt x="285" y="64"/>
                    <a:pt x="221" y="0"/>
                    <a:pt x="142" y="0"/>
                  </a:cubicBezTo>
                  <a:cubicBezTo>
                    <a:pt x="64" y="0"/>
                    <a:pt x="0" y="63"/>
                    <a:pt x="0" y="142"/>
                  </a:cubicBezTo>
                  <a:cubicBezTo>
                    <a:pt x="0" y="220"/>
                    <a:pt x="64" y="284"/>
                    <a:pt x="142" y="284"/>
                  </a:cubicBezTo>
                  <a:close/>
                  <a:moveTo>
                    <a:pt x="142" y="76"/>
                  </a:moveTo>
                  <a:cubicBezTo>
                    <a:pt x="179" y="76"/>
                    <a:pt x="208" y="106"/>
                    <a:pt x="208" y="142"/>
                  </a:cubicBezTo>
                  <a:cubicBezTo>
                    <a:pt x="208" y="178"/>
                    <a:pt x="179" y="208"/>
                    <a:pt x="142" y="208"/>
                  </a:cubicBezTo>
                  <a:cubicBezTo>
                    <a:pt x="106" y="208"/>
                    <a:pt x="77" y="178"/>
                    <a:pt x="77" y="142"/>
                  </a:cubicBezTo>
                  <a:cubicBezTo>
                    <a:pt x="77" y="106"/>
                    <a:pt x="106" y="76"/>
                    <a:pt x="142" y="7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4" name="Google Shape;344;g27e4a325961_0_12"/>
            <p:cNvSpPr/>
            <p:nvPr/>
          </p:nvSpPr>
          <p:spPr>
            <a:xfrm>
              <a:off x="4359275" y="3760788"/>
              <a:ext cx="231900" cy="20700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5" name="Google Shape;345;g27e4a325961_0_12"/>
            <p:cNvSpPr/>
            <p:nvPr/>
          </p:nvSpPr>
          <p:spPr>
            <a:xfrm>
              <a:off x="4249738" y="3852863"/>
              <a:ext cx="74613" cy="74613"/>
            </a:xfrm>
            <a:custGeom>
              <a:avLst/>
              <a:gdLst/>
              <a:ahLst/>
              <a:cxnLst/>
              <a:rect l="l" t="t" r="r" b="b"/>
              <a:pathLst>
                <a:path w="285" h="284" extrusionOk="0">
                  <a:moveTo>
                    <a:pt x="142" y="284"/>
                  </a:moveTo>
                  <a:cubicBezTo>
                    <a:pt x="221" y="284"/>
                    <a:pt x="285" y="220"/>
                    <a:pt x="285" y="142"/>
                  </a:cubicBezTo>
                  <a:cubicBezTo>
                    <a:pt x="285" y="64"/>
                    <a:pt x="221" y="0"/>
                    <a:pt x="142" y="0"/>
                  </a:cubicBezTo>
                  <a:cubicBezTo>
                    <a:pt x="64" y="0"/>
                    <a:pt x="0" y="64"/>
                    <a:pt x="0" y="142"/>
                  </a:cubicBezTo>
                  <a:cubicBezTo>
                    <a:pt x="0" y="220"/>
                    <a:pt x="64" y="284"/>
                    <a:pt x="142" y="284"/>
                  </a:cubicBezTo>
                  <a:close/>
                  <a:moveTo>
                    <a:pt x="142" y="76"/>
                  </a:moveTo>
                  <a:cubicBezTo>
                    <a:pt x="179" y="76"/>
                    <a:pt x="208" y="106"/>
                    <a:pt x="208" y="142"/>
                  </a:cubicBezTo>
                  <a:cubicBezTo>
                    <a:pt x="208" y="178"/>
                    <a:pt x="179" y="208"/>
                    <a:pt x="142" y="208"/>
                  </a:cubicBezTo>
                  <a:cubicBezTo>
                    <a:pt x="106" y="208"/>
                    <a:pt x="77" y="178"/>
                    <a:pt x="77" y="142"/>
                  </a:cubicBezTo>
                  <a:cubicBezTo>
                    <a:pt x="77" y="106"/>
                    <a:pt x="106" y="76"/>
                    <a:pt x="142" y="7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6" name="Google Shape;346;g27e4a325961_0_12"/>
            <p:cNvSpPr/>
            <p:nvPr/>
          </p:nvSpPr>
          <p:spPr>
            <a:xfrm>
              <a:off x="4359275" y="3879850"/>
              <a:ext cx="231900" cy="20700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7" name="Google Shape;347;g27e4a325961_0_12"/>
          <p:cNvGrpSpPr/>
          <p:nvPr/>
        </p:nvGrpSpPr>
        <p:grpSpPr>
          <a:xfrm>
            <a:off x="8211322" y="2732573"/>
            <a:ext cx="257196" cy="257196"/>
            <a:chOff x="12731603" y="3023910"/>
            <a:chExt cx="471488" cy="471488"/>
          </a:xfrm>
        </p:grpSpPr>
        <p:sp>
          <p:nvSpPr>
            <p:cNvPr id="348" name="Google Shape;348;g27e4a325961_0_12"/>
            <p:cNvSpPr/>
            <p:nvPr/>
          </p:nvSpPr>
          <p:spPr>
            <a:xfrm>
              <a:off x="12809728" y="3102035"/>
              <a:ext cx="315239" cy="315239"/>
            </a:xfrm>
            <a:custGeom>
              <a:avLst/>
              <a:gdLst/>
              <a:ahLst/>
              <a:cxnLst/>
              <a:rect l="l" t="t" r="r" b="b"/>
              <a:pathLst>
                <a:path w="200" h="200" extrusionOk="0">
                  <a:moveTo>
                    <a:pt x="186" y="84"/>
                  </a:moveTo>
                  <a:cubicBezTo>
                    <a:pt x="187" y="89"/>
                    <a:pt x="188" y="95"/>
                    <a:pt x="188" y="100"/>
                  </a:cubicBezTo>
                  <a:cubicBezTo>
                    <a:pt x="188" y="148"/>
                    <a:pt x="149" y="188"/>
                    <a:pt x="100" y="188"/>
                  </a:cubicBezTo>
                  <a:cubicBezTo>
                    <a:pt x="52" y="188"/>
                    <a:pt x="13" y="148"/>
                    <a:pt x="13" y="100"/>
                  </a:cubicBezTo>
                  <a:cubicBezTo>
                    <a:pt x="13" y="52"/>
                    <a:pt x="52" y="13"/>
                    <a:pt x="100" y="13"/>
                  </a:cubicBezTo>
                  <a:cubicBezTo>
                    <a:pt x="115" y="13"/>
                    <a:pt x="129" y="16"/>
                    <a:pt x="141" y="23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36" y="5"/>
                    <a:pt x="119" y="0"/>
                    <a:pt x="100" y="0"/>
                  </a:cubicBezTo>
                  <a:cubicBezTo>
                    <a:pt x="45" y="0"/>
                    <a:pt x="0" y="45"/>
                    <a:pt x="0" y="100"/>
                  </a:cubicBezTo>
                  <a:cubicBezTo>
                    <a:pt x="0" y="155"/>
                    <a:pt x="45" y="200"/>
                    <a:pt x="100" y="200"/>
                  </a:cubicBezTo>
                  <a:cubicBezTo>
                    <a:pt x="156" y="200"/>
                    <a:pt x="200" y="155"/>
                    <a:pt x="200" y="100"/>
                  </a:cubicBezTo>
                  <a:cubicBezTo>
                    <a:pt x="200" y="91"/>
                    <a:pt x="199" y="82"/>
                    <a:pt x="197" y="74"/>
                  </a:cubicBezTo>
                  <a:lnTo>
                    <a:pt x="186" y="84"/>
                  </a:lnTo>
                  <a:close/>
                  <a:moveTo>
                    <a:pt x="73" y="87"/>
                  </a:moveTo>
                  <a:cubicBezTo>
                    <a:pt x="64" y="96"/>
                    <a:pt x="64" y="96"/>
                    <a:pt x="64" y="96"/>
                  </a:cubicBezTo>
                  <a:cubicBezTo>
                    <a:pt x="97" y="129"/>
                    <a:pt x="97" y="129"/>
                    <a:pt x="97" y="129"/>
                  </a:cubicBezTo>
                  <a:cubicBezTo>
                    <a:pt x="189" y="37"/>
                    <a:pt x="189" y="37"/>
                    <a:pt x="189" y="37"/>
                  </a:cubicBezTo>
                  <a:cubicBezTo>
                    <a:pt x="180" y="28"/>
                    <a:pt x="180" y="28"/>
                    <a:pt x="180" y="28"/>
                  </a:cubicBezTo>
                  <a:cubicBezTo>
                    <a:pt x="97" y="111"/>
                    <a:pt x="97" y="111"/>
                    <a:pt x="97" y="111"/>
                  </a:cubicBezTo>
                  <a:lnTo>
                    <a:pt x="73" y="87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9" name="Google Shape;349;g27e4a325961_0_12"/>
            <p:cNvSpPr/>
            <p:nvPr/>
          </p:nvSpPr>
          <p:spPr>
            <a:xfrm>
              <a:off x="12731603" y="3023910"/>
              <a:ext cx="471488" cy="471488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4" y="1723"/>
                  </a:moveTo>
                  <a:lnTo>
                    <a:pt x="77" y="1723"/>
                  </a:lnTo>
                  <a:lnTo>
                    <a:pt x="77" y="77"/>
                  </a:lnTo>
                  <a:lnTo>
                    <a:pt x="1724" y="77"/>
                  </a:lnTo>
                  <a:lnTo>
                    <a:pt x="1724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50" name="Google Shape;350;g27e4a325961_0_12"/>
          <p:cNvSpPr txBox="1"/>
          <p:nvPr/>
        </p:nvSpPr>
        <p:spPr>
          <a:xfrm>
            <a:off x="757215" y="4044288"/>
            <a:ext cx="31464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Inne mierzone wskaźniki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51" name="Google Shape;351;g27e4a325961_0_12"/>
          <p:cNvCxnSpPr/>
          <p:nvPr/>
        </p:nvCxnSpPr>
        <p:spPr>
          <a:xfrm>
            <a:off x="404331" y="4340230"/>
            <a:ext cx="34977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352" name="Google Shape;352;g27e4a325961_0_12"/>
          <p:cNvGrpSpPr/>
          <p:nvPr/>
        </p:nvGrpSpPr>
        <p:grpSpPr>
          <a:xfrm>
            <a:off x="404476" y="4043825"/>
            <a:ext cx="257727" cy="257727"/>
            <a:chOff x="4708525" y="2447925"/>
            <a:chExt cx="481014" cy="481014"/>
          </a:xfrm>
        </p:grpSpPr>
        <p:sp>
          <p:nvSpPr>
            <p:cNvPr id="353" name="Google Shape;353;g27e4a325961_0_12"/>
            <p:cNvSpPr/>
            <p:nvPr/>
          </p:nvSpPr>
          <p:spPr>
            <a:xfrm>
              <a:off x="4895850" y="2635250"/>
              <a:ext cx="106363" cy="106363"/>
            </a:xfrm>
            <a:custGeom>
              <a:avLst/>
              <a:gdLst/>
              <a:ahLst/>
              <a:cxnLst/>
              <a:rect l="l" t="t" r="r" b="b"/>
              <a:pathLst>
                <a:path w="398" h="399" extrusionOk="0">
                  <a:moveTo>
                    <a:pt x="199" y="0"/>
                  </a:moveTo>
                  <a:cubicBezTo>
                    <a:pt x="89" y="0"/>
                    <a:pt x="0" y="90"/>
                    <a:pt x="0" y="200"/>
                  </a:cubicBezTo>
                  <a:cubicBezTo>
                    <a:pt x="0" y="310"/>
                    <a:pt x="89" y="399"/>
                    <a:pt x="199" y="399"/>
                  </a:cubicBezTo>
                  <a:cubicBezTo>
                    <a:pt x="309" y="399"/>
                    <a:pt x="398" y="310"/>
                    <a:pt x="398" y="200"/>
                  </a:cubicBezTo>
                  <a:cubicBezTo>
                    <a:pt x="398" y="90"/>
                    <a:pt x="309" y="0"/>
                    <a:pt x="199" y="0"/>
                  </a:cubicBezTo>
                  <a:close/>
                  <a:moveTo>
                    <a:pt x="322" y="200"/>
                  </a:moveTo>
                  <a:cubicBezTo>
                    <a:pt x="322" y="268"/>
                    <a:pt x="267" y="323"/>
                    <a:pt x="199" y="323"/>
                  </a:cubicBezTo>
                  <a:cubicBezTo>
                    <a:pt x="131" y="323"/>
                    <a:pt x="76" y="267"/>
                    <a:pt x="76" y="200"/>
                  </a:cubicBezTo>
                  <a:cubicBezTo>
                    <a:pt x="76" y="132"/>
                    <a:pt x="131" y="77"/>
                    <a:pt x="199" y="77"/>
                  </a:cubicBezTo>
                  <a:cubicBezTo>
                    <a:pt x="267" y="77"/>
                    <a:pt x="322" y="132"/>
                    <a:pt x="322" y="200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4" name="Google Shape;354;g27e4a325961_0_12"/>
            <p:cNvSpPr/>
            <p:nvPr/>
          </p:nvSpPr>
          <p:spPr>
            <a:xfrm>
              <a:off x="4789488" y="2530475"/>
              <a:ext cx="319089" cy="317501"/>
            </a:xfrm>
            <a:custGeom>
              <a:avLst/>
              <a:gdLst/>
              <a:ahLst/>
              <a:cxnLst/>
              <a:rect l="l" t="t" r="r" b="b"/>
              <a:pathLst>
                <a:path w="1192" h="1192" extrusionOk="0">
                  <a:moveTo>
                    <a:pt x="1192" y="596"/>
                  </a:moveTo>
                  <a:cubicBezTo>
                    <a:pt x="1192" y="436"/>
                    <a:pt x="1130" y="287"/>
                    <a:pt x="1017" y="174"/>
                  </a:cubicBezTo>
                  <a:cubicBezTo>
                    <a:pt x="905" y="62"/>
                    <a:pt x="755" y="0"/>
                    <a:pt x="596" y="0"/>
                  </a:cubicBezTo>
                  <a:cubicBezTo>
                    <a:pt x="437" y="0"/>
                    <a:pt x="287" y="62"/>
                    <a:pt x="174" y="174"/>
                  </a:cubicBezTo>
                  <a:cubicBezTo>
                    <a:pt x="62" y="287"/>
                    <a:pt x="0" y="436"/>
                    <a:pt x="0" y="596"/>
                  </a:cubicBezTo>
                  <a:cubicBezTo>
                    <a:pt x="0" y="740"/>
                    <a:pt x="53" y="880"/>
                    <a:pt x="149" y="989"/>
                  </a:cubicBezTo>
                  <a:lnTo>
                    <a:pt x="48" y="1090"/>
                  </a:lnTo>
                  <a:lnTo>
                    <a:pt x="48" y="1090"/>
                  </a:lnTo>
                  <a:lnTo>
                    <a:pt x="101" y="1143"/>
                  </a:lnTo>
                  <a:lnTo>
                    <a:pt x="102" y="1144"/>
                  </a:lnTo>
                  <a:lnTo>
                    <a:pt x="203" y="1043"/>
                  </a:lnTo>
                  <a:cubicBezTo>
                    <a:pt x="312" y="1139"/>
                    <a:pt x="451" y="1192"/>
                    <a:pt x="596" y="1192"/>
                  </a:cubicBezTo>
                  <a:cubicBezTo>
                    <a:pt x="740" y="1192"/>
                    <a:pt x="880" y="1139"/>
                    <a:pt x="989" y="1043"/>
                  </a:cubicBezTo>
                  <a:lnTo>
                    <a:pt x="1090" y="1143"/>
                  </a:lnTo>
                  <a:lnTo>
                    <a:pt x="1090" y="1144"/>
                  </a:lnTo>
                  <a:lnTo>
                    <a:pt x="1144" y="1091"/>
                  </a:lnTo>
                  <a:lnTo>
                    <a:pt x="1144" y="1090"/>
                  </a:lnTo>
                  <a:lnTo>
                    <a:pt x="1043" y="989"/>
                  </a:lnTo>
                  <a:cubicBezTo>
                    <a:pt x="1139" y="880"/>
                    <a:pt x="1192" y="740"/>
                    <a:pt x="1192" y="596"/>
                  </a:cubicBezTo>
                  <a:close/>
                  <a:moveTo>
                    <a:pt x="1116" y="596"/>
                  </a:moveTo>
                  <a:cubicBezTo>
                    <a:pt x="1116" y="882"/>
                    <a:pt x="883" y="1116"/>
                    <a:pt x="596" y="1116"/>
                  </a:cubicBezTo>
                  <a:cubicBezTo>
                    <a:pt x="309" y="1116"/>
                    <a:pt x="76" y="882"/>
                    <a:pt x="76" y="596"/>
                  </a:cubicBezTo>
                  <a:cubicBezTo>
                    <a:pt x="76" y="309"/>
                    <a:pt x="309" y="76"/>
                    <a:pt x="596" y="76"/>
                  </a:cubicBezTo>
                  <a:cubicBezTo>
                    <a:pt x="883" y="76"/>
                    <a:pt x="1116" y="309"/>
                    <a:pt x="1116" y="59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5" name="Google Shape;355;g27e4a325961_0_12"/>
            <p:cNvSpPr/>
            <p:nvPr/>
          </p:nvSpPr>
          <p:spPr>
            <a:xfrm>
              <a:off x="4843463" y="2582863"/>
              <a:ext cx="211137" cy="212724"/>
            </a:xfrm>
            <a:custGeom>
              <a:avLst/>
              <a:gdLst/>
              <a:ahLst/>
              <a:cxnLst/>
              <a:rect l="l" t="t" r="r" b="b"/>
              <a:pathLst>
                <a:path w="796" h="795" extrusionOk="0">
                  <a:moveTo>
                    <a:pt x="398" y="0"/>
                  </a:moveTo>
                  <a:cubicBezTo>
                    <a:pt x="179" y="0"/>
                    <a:pt x="0" y="178"/>
                    <a:pt x="0" y="398"/>
                  </a:cubicBezTo>
                  <a:cubicBezTo>
                    <a:pt x="0" y="617"/>
                    <a:pt x="179" y="795"/>
                    <a:pt x="398" y="795"/>
                  </a:cubicBezTo>
                  <a:cubicBezTo>
                    <a:pt x="617" y="795"/>
                    <a:pt x="796" y="617"/>
                    <a:pt x="796" y="398"/>
                  </a:cubicBezTo>
                  <a:cubicBezTo>
                    <a:pt x="796" y="178"/>
                    <a:pt x="617" y="0"/>
                    <a:pt x="398" y="0"/>
                  </a:cubicBezTo>
                  <a:close/>
                  <a:moveTo>
                    <a:pt x="719" y="398"/>
                  </a:moveTo>
                  <a:cubicBezTo>
                    <a:pt x="719" y="575"/>
                    <a:pt x="575" y="719"/>
                    <a:pt x="398" y="719"/>
                  </a:cubicBezTo>
                  <a:cubicBezTo>
                    <a:pt x="221" y="719"/>
                    <a:pt x="77" y="575"/>
                    <a:pt x="77" y="398"/>
                  </a:cubicBezTo>
                  <a:cubicBezTo>
                    <a:pt x="77" y="220"/>
                    <a:pt x="221" y="76"/>
                    <a:pt x="398" y="76"/>
                  </a:cubicBezTo>
                  <a:cubicBezTo>
                    <a:pt x="575" y="76"/>
                    <a:pt x="719" y="220"/>
                    <a:pt x="719" y="398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6" name="Google Shape;356;g27e4a325961_0_12"/>
            <p:cNvSpPr/>
            <p:nvPr/>
          </p:nvSpPr>
          <p:spPr>
            <a:xfrm>
              <a:off x="4708525" y="2447925"/>
              <a:ext cx="481014" cy="481014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3" y="1723"/>
                  </a:moveTo>
                  <a:lnTo>
                    <a:pt x="77" y="1723"/>
                  </a:lnTo>
                  <a:lnTo>
                    <a:pt x="77" y="76"/>
                  </a:lnTo>
                  <a:lnTo>
                    <a:pt x="1723" y="76"/>
                  </a:lnTo>
                  <a:lnTo>
                    <a:pt x="1723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57" name="Google Shape;357;g27e4a325961_0_12"/>
          <p:cNvSpPr/>
          <p:nvPr/>
        </p:nvSpPr>
        <p:spPr>
          <a:xfrm>
            <a:off x="404331" y="4505706"/>
            <a:ext cx="3497700" cy="13467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Tworzenie kultury organizacyjnej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Tworzenie kultury organizacyjnej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2"/>
          <p:cNvSpPr txBox="1"/>
          <p:nvPr/>
        </p:nvSpPr>
        <p:spPr>
          <a:xfrm>
            <a:off x="6130483" y="1229498"/>
            <a:ext cx="631842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Informacje o firmie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2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2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Strona Tytułowa: </a:t>
            </a:r>
            <a:r>
              <a:rPr lang="pl-PL" sz="1600" b="1" i="0" u="none" strike="noStrike" cap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Nazwa, logo firmy, nazwa kampanii</a:t>
            </a:r>
            <a:endParaRPr sz="1600" b="1" i="0" u="none" strike="noStrike" cap="non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27e4d16601f_0_83"/>
          <p:cNvSpPr txBox="1"/>
          <p:nvPr/>
        </p:nvSpPr>
        <p:spPr>
          <a:xfrm>
            <a:off x="6206916" y="1257192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Zakres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g27e4d16601f_0_83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g27e4d16601f_0_83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Cel główny, cele szczegółowe (max. 3), czas trwania projektu, budżet*, mierniki sukcesu zdefiniowane na początku projektu</a:t>
            </a:r>
            <a:endParaRPr sz="1600" b="1" i="0" u="none" strike="noStrike" cap="non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g27e4d16601f_0_83"/>
          <p:cNvSpPr/>
          <p:nvPr/>
        </p:nvSpPr>
        <p:spPr>
          <a:xfrm>
            <a:off x="396225" y="6282551"/>
            <a:ext cx="11471700" cy="309900"/>
          </a:xfrm>
          <a:prstGeom prst="rect">
            <a:avLst/>
          </a:prstGeom>
          <a:solidFill>
            <a:srgbClr val="BFBFBF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r>
              <a:rPr lang="pl-PL" sz="11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Budżet – element nieobowiązkowy, ale ułatwiający ocenę projektu. Jeśli informacja o nim nie jest podana, prosimy o informację dlaczego.</a:t>
            </a: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Tworzenie kultury organizacyjnej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27e4a325961_0_112"/>
          <p:cNvSpPr txBox="1"/>
          <p:nvPr/>
        </p:nvSpPr>
        <p:spPr>
          <a:xfrm>
            <a:off x="6130483" y="122949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Wyzwanie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g27e4a325961_0_112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27e4a325961_0_112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Opis wyzwania, które stało przed firmą</a:t>
            </a:r>
          </a:p>
        </p:txBody>
      </p:sp>
      <p:sp>
        <p:nvSpPr>
          <p:cNvPr id="6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Tworzenie kultury organizacyjnej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27e4a325961_0_120"/>
          <p:cNvSpPr txBox="1"/>
          <p:nvPr/>
        </p:nvSpPr>
        <p:spPr>
          <a:xfrm>
            <a:off x="6130475" y="1232067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Kontekst biznesowy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g27e4a325961_0_120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g27e4a325961_0_120"/>
          <p:cNvSpPr/>
          <p:nvPr/>
        </p:nvSpPr>
        <p:spPr>
          <a:xfrm>
            <a:off x="394625" y="2670195"/>
            <a:ext cx="11471700" cy="5850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Kontekst biznesowy, rola jaką pełnił  HR w kampanii odzwierciedlająca w jaki sposób kampania przyczynia sią do realizacji strategii biznesowej firmy</a:t>
            </a: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Tworzenie kultury organizacyjnej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27e4a325961_0_128"/>
          <p:cNvSpPr txBox="1"/>
          <p:nvPr/>
        </p:nvSpPr>
        <p:spPr>
          <a:xfrm>
            <a:off x="6130483" y="121151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Zasoby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g27e4a325961_0_128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g27e4a325961_0_128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Informacja o zasobach wewnętrznych i/lub zewnętrznych zaangażowanych w proces wdrażania (np. HR, Zarząd, manager, zespół)  </a:t>
            </a:r>
            <a:endParaRPr lang="pl-PL" sz="1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Tworzenie kultury organizacyjnej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27e4a325961_0_136"/>
          <p:cNvSpPr txBox="1"/>
          <p:nvPr/>
        </p:nvSpPr>
        <p:spPr>
          <a:xfrm>
            <a:off x="6130483" y="121151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Programy wieloletnie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g27e4a325961_0_136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g27e4a325961_0_136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SzPts val="16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 przypadku programów wieloletnich informacja o ramach czasowych projektu, opis działań oraz wyniki za poprzednie lata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Tworzenie kultury organizacyjnej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27e4a325961_0_147"/>
          <p:cNvSpPr txBox="1"/>
          <p:nvPr/>
        </p:nvSpPr>
        <p:spPr>
          <a:xfrm>
            <a:off x="6130475" y="124219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Grupa docelowa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g27e4a325961_0_147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g27e4a325961_0_147"/>
          <p:cNvSpPr/>
          <p:nvPr/>
        </p:nvSpPr>
        <p:spPr>
          <a:xfrm>
            <a:off x="394625" y="2670197"/>
            <a:ext cx="11471700" cy="5850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Opis grupy/grup docelowej: sposób zdefiniowania grupy docelowej, znajomość potrzeb grupy docelowej oraz uzasadnienie doboru komunikatu i formy przekazu</a:t>
            </a: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Tworzenie kultury organizacyjnej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"/>
          <p:cNvSpPr txBox="1"/>
          <p:nvPr/>
        </p:nvSpPr>
        <p:spPr>
          <a:xfrm>
            <a:off x="6050969" y="1221792"/>
            <a:ext cx="631842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Działania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4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4"/>
          <p:cNvSpPr/>
          <p:nvPr/>
        </p:nvSpPr>
        <p:spPr>
          <a:xfrm>
            <a:off x="394625" y="2670193"/>
            <a:ext cx="11471700" cy="6840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Opis </a:t>
            </a:r>
            <a:r>
              <a:rPr lang="pl-PL" sz="16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podjętych </a:t>
            </a:r>
            <a:r>
              <a:rPr lang="pl-PL" sz="16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działań</a:t>
            </a: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Tworzenie kultury organizacyjnej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436</Words>
  <Application>Microsoft Office PowerPoint</Application>
  <PresentationFormat>Panoramiczny</PresentationFormat>
  <Paragraphs>91</Paragraphs>
  <Slides>15</Slides>
  <Notes>14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Motyw pakietu Office</vt:lpstr>
      <vt:lpstr>Nazwa firmy Tworzenie kultury organizacyjnej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Czyczuk-Oziębło Joanna</dc:creator>
  <cp:lastModifiedBy>Dziedzic Katarzyna</cp:lastModifiedBy>
  <cp:revision>7</cp:revision>
  <dcterms:created xsi:type="dcterms:W3CDTF">2023-08-31T12:51:35Z</dcterms:created>
  <dcterms:modified xsi:type="dcterms:W3CDTF">2025-09-16T09:09:03Z</dcterms:modified>
</cp:coreProperties>
</file>