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5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hmMUp+sIkN8Uej6R29LV67PNLM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44416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705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811a36e7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2811a36e7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6525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7e4a325961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27e4a325961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980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7e4a32596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27e4a32596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7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7e4d16601f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27e4d16601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75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7e4a325961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27e4a325961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835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7e4a3259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27e4a3259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02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e4a325961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7e4a325961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7854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7e4a32596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27e4a32596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420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7e4a325961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27e4a325961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6657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968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7e4a32596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27e4a32596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535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04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5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2330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85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73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162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36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11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145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0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69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957" y="560494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/>
              <a:t>Nazwa firmy</a:t>
            </a:r>
            <a:br>
              <a:rPr lang="pl-PL" sz="3600" b="1" dirty="0" smtClean="0"/>
            </a:br>
            <a:r>
              <a:rPr lang="pl-PL" sz="3600" b="1" dirty="0" smtClean="0"/>
              <a:t>Wsparcie rozwoju – nowe kompetencje w nowej rzeczywistości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4298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7e4a325961_0_156"/>
          <p:cNvSpPr txBox="1"/>
          <p:nvPr/>
        </p:nvSpPr>
        <p:spPr>
          <a:xfrm>
            <a:off x="6050969" y="1211519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SzPts val="2400"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Programy / inicjatywy</a:t>
            </a:r>
          </a:p>
        </p:txBody>
      </p:sp>
      <p:sp>
        <p:nvSpPr>
          <p:cNvPr id="232" name="Google Shape;232;g27e4a325961_0_15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27e4a325961_0_156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stosowanych programów / 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inicjatyw</a:t>
            </a: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811a36e716_0_0"/>
          <p:cNvSpPr txBox="1"/>
          <p:nvPr/>
        </p:nvSpPr>
        <p:spPr>
          <a:xfrm>
            <a:off x="6130475" y="1298706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SzPts val="2400"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KPI, efektywność działań</a:t>
            </a:r>
          </a:p>
        </p:txBody>
      </p:sp>
      <p:sp>
        <p:nvSpPr>
          <p:cNvPr id="240" name="Google Shape;240;g2811a36e716_0_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2811a36e716_0_0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Zastosowane wskaźniki i KPI mierzące skuteczność i efektywność działań vs wyniki i budżet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7e4a325961_0_166"/>
          <p:cNvSpPr txBox="1"/>
          <p:nvPr/>
        </p:nvSpPr>
        <p:spPr>
          <a:xfrm>
            <a:off x="6130475" y="1221793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Innowacyjność i efekt „</a:t>
            </a:r>
            <a:r>
              <a:rPr lang="pl-PL" sz="240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27e4a325961_0_16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27e4a325961_0_166"/>
          <p:cNvSpPr/>
          <p:nvPr/>
        </p:nvSpPr>
        <p:spPr>
          <a:xfrm>
            <a:off x="394625" y="2670202"/>
            <a:ext cx="11471700" cy="494238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Wskazanie elementów innowacyjnych. Ewentualny „efekt </a:t>
            </a:r>
            <a:r>
              <a:rPr lang="pl-PL" sz="16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” wśród 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odbiorców</a:t>
            </a: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7e4a325961_0_12"/>
          <p:cNvSpPr txBox="1"/>
          <p:nvPr/>
        </p:nvSpPr>
        <p:spPr>
          <a:xfrm>
            <a:off x="6086359" y="126658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Mierzalność rezultatów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27e4a325961_0_12"/>
          <p:cNvSpPr/>
          <p:nvPr/>
        </p:nvSpPr>
        <p:spPr>
          <a:xfrm>
            <a:off x="350509" y="1914245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8" name="Google Shape;288;g27e4a325961_0_12"/>
          <p:cNvCxnSpPr/>
          <p:nvPr/>
        </p:nvCxnSpPr>
        <p:spPr>
          <a:xfrm>
            <a:off x="4500568" y="683382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g27e4a325961_0_12"/>
          <p:cNvCxnSpPr/>
          <p:nvPr/>
        </p:nvCxnSpPr>
        <p:spPr>
          <a:xfrm>
            <a:off x="8211656" y="683382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181;g27e4a325961_0_12"/>
          <p:cNvSpPr txBox="1"/>
          <p:nvPr/>
        </p:nvSpPr>
        <p:spPr>
          <a:xfrm>
            <a:off x="8563084" y="2732434"/>
            <a:ext cx="31473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Wyniki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5" name="Google Shape;182;g27e4a325961_0_12"/>
          <p:cNvCxnSpPr/>
          <p:nvPr/>
        </p:nvCxnSpPr>
        <p:spPr>
          <a:xfrm>
            <a:off x="8211656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6" name="Google Shape;183;g27e4a325961_0_12"/>
          <p:cNvSpPr txBox="1"/>
          <p:nvPr/>
        </p:nvSpPr>
        <p:spPr>
          <a:xfrm>
            <a:off x="757215" y="2732435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Cel kampanii (w liczbach)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" name="Google Shape;184;g27e4a325961_0_12"/>
          <p:cNvCxnSpPr/>
          <p:nvPr/>
        </p:nvCxnSpPr>
        <p:spPr>
          <a:xfrm>
            <a:off x="404331" y="3028377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8" name="Google Shape;185;g27e4a325961_0_12"/>
          <p:cNvSpPr/>
          <p:nvPr/>
        </p:nvSpPr>
        <p:spPr>
          <a:xfrm>
            <a:off x="404331" y="3108876"/>
            <a:ext cx="3497700" cy="84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186;g27e4a325961_0_12"/>
          <p:cNvSpPr txBox="1"/>
          <p:nvPr/>
        </p:nvSpPr>
        <p:spPr>
          <a:xfrm>
            <a:off x="4660150" y="2732434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Wskaźnik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0" name="Google Shape;187;g27e4a325961_0_12"/>
          <p:cNvCxnSpPr/>
          <p:nvPr/>
        </p:nvCxnSpPr>
        <p:spPr>
          <a:xfrm>
            <a:off x="4307802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1" name="Google Shape;188;g27e4a325961_0_12"/>
          <p:cNvCxnSpPr/>
          <p:nvPr/>
        </p:nvCxnSpPr>
        <p:spPr>
          <a:xfrm>
            <a:off x="4500568" y="3439465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2" name="Google Shape;189;g27e4a325961_0_12"/>
          <p:cNvCxnSpPr/>
          <p:nvPr/>
        </p:nvCxnSpPr>
        <p:spPr>
          <a:xfrm>
            <a:off x="4500568" y="38637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3" name="Google Shape;190;g27e4a325961_0_12"/>
          <p:cNvCxnSpPr/>
          <p:nvPr/>
        </p:nvCxnSpPr>
        <p:spPr>
          <a:xfrm>
            <a:off x="4500568" y="42881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4" name="Google Shape;191;g27e4a325961_0_12"/>
          <p:cNvCxnSpPr/>
          <p:nvPr/>
        </p:nvCxnSpPr>
        <p:spPr>
          <a:xfrm>
            <a:off x="4500568" y="47123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75" name="Google Shape;193;g27e4a325961_0_12"/>
          <p:cNvGrpSpPr/>
          <p:nvPr/>
        </p:nvGrpSpPr>
        <p:grpSpPr>
          <a:xfrm>
            <a:off x="4307805" y="3065299"/>
            <a:ext cx="3498763" cy="324000"/>
            <a:chOff x="4346387" y="1998152"/>
            <a:chExt cx="3498763" cy="324000"/>
          </a:xfrm>
        </p:grpSpPr>
        <p:sp>
          <p:nvSpPr>
            <p:cNvPr id="76" name="Google Shape;194;g27e4a325961_0_12"/>
            <p:cNvSpPr txBox="1"/>
            <p:nvPr/>
          </p:nvSpPr>
          <p:spPr>
            <a:xfrm>
              <a:off x="4539150" y="1998152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Liczba pracowników objętych programem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195;g27e4a325961_0_12"/>
            <p:cNvSpPr/>
            <p:nvPr/>
          </p:nvSpPr>
          <p:spPr>
            <a:xfrm rot="-5400000">
              <a:off x="4316976" y="2110104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8" name="Google Shape;196;g27e4a325961_0_12"/>
          <p:cNvGrpSpPr/>
          <p:nvPr/>
        </p:nvGrpSpPr>
        <p:grpSpPr>
          <a:xfrm>
            <a:off x="4307805" y="3489631"/>
            <a:ext cx="3498763" cy="324000"/>
            <a:chOff x="4346387" y="2395996"/>
            <a:chExt cx="3498763" cy="324000"/>
          </a:xfrm>
        </p:grpSpPr>
        <p:sp>
          <p:nvSpPr>
            <p:cNvPr id="79" name="Google Shape;197;g27e4a325961_0_12"/>
            <p:cNvSpPr txBox="1"/>
            <p:nvPr/>
          </p:nvSpPr>
          <p:spPr>
            <a:xfrm>
              <a:off x="4539150" y="239599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Liczba godzin szkoleniowych (w podziale na szkolenia</a:t>
              </a:r>
              <a:endParaRPr sz="90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stacjonarne i zdalne)</a:t>
              </a:r>
              <a:endParaRPr sz="900"/>
            </a:p>
          </p:txBody>
        </p:sp>
        <p:sp>
          <p:nvSpPr>
            <p:cNvPr id="80" name="Google Shape;198;g27e4a325961_0_12"/>
            <p:cNvSpPr/>
            <p:nvPr/>
          </p:nvSpPr>
          <p:spPr>
            <a:xfrm rot="-5400000">
              <a:off x="4316976" y="250794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1" name="Google Shape;199;g27e4a325961_0_12"/>
          <p:cNvGrpSpPr/>
          <p:nvPr/>
        </p:nvGrpSpPr>
        <p:grpSpPr>
          <a:xfrm>
            <a:off x="4307806" y="3913963"/>
            <a:ext cx="3498762" cy="324000"/>
            <a:chOff x="4346388" y="2793840"/>
            <a:chExt cx="3498763" cy="324000"/>
          </a:xfrm>
        </p:grpSpPr>
        <p:sp>
          <p:nvSpPr>
            <p:cNvPr id="82" name="Google Shape;200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Koszt jednostki szkoleniowej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201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" name="Google Shape;202;g27e4a325961_0_12"/>
          <p:cNvGrpSpPr/>
          <p:nvPr/>
        </p:nvGrpSpPr>
        <p:grpSpPr>
          <a:xfrm>
            <a:off x="4307807" y="4338295"/>
            <a:ext cx="3498761" cy="324000"/>
            <a:chOff x="4346389" y="3193801"/>
            <a:chExt cx="3498762" cy="324000"/>
          </a:xfrm>
        </p:grpSpPr>
        <p:sp>
          <p:nvSpPr>
            <p:cNvPr id="85" name="Google Shape;203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Liczba pracowników uczestniczących aktywnie w programie (w</a:t>
              </a:r>
              <a:endParaRPr sz="90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podziale na szkolenia stacjonarne i zdalne)</a:t>
              </a:r>
              <a:endParaRPr sz="900"/>
            </a:p>
          </p:txBody>
        </p:sp>
        <p:sp>
          <p:nvSpPr>
            <p:cNvPr id="86" name="Google Shape;204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7" name="Google Shape;205;g27e4a325961_0_12"/>
          <p:cNvCxnSpPr/>
          <p:nvPr/>
        </p:nvCxnSpPr>
        <p:spPr>
          <a:xfrm>
            <a:off x="8211656" y="3439465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8" name="Google Shape;206;g27e4a325961_0_12"/>
          <p:cNvCxnSpPr/>
          <p:nvPr/>
        </p:nvCxnSpPr>
        <p:spPr>
          <a:xfrm>
            <a:off x="8211656" y="3863797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9" name="Google Shape;207;g27e4a325961_0_12"/>
          <p:cNvCxnSpPr/>
          <p:nvPr/>
        </p:nvCxnSpPr>
        <p:spPr>
          <a:xfrm>
            <a:off x="8211656" y="4288129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1" name="Google Shape;208;g27e4a325961_0_12"/>
          <p:cNvCxnSpPr/>
          <p:nvPr/>
        </p:nvCxnSpPr>
        <p:spPr>
          <a:xfrm>
            <a:off x="8211656" y="471231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2" name="Google Shape;210;g27e4a325961_0_12"/>
          <p:cNvSpPr txBox="1"/>
          <p:nvPr/>
        </p:nvSpPr>
        <p:spPr>
          <a:xfrm>
            <a:off x="8211656" y="3065299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211;g27e4a325961_0_12"/>
          <p:cNvSpPr txBox="1"/>
          <p:nvPr/>
        </p:nvSpPr>
        <p:spPr>
          <a:xfrm>
            <a:off x="8211656" y="3489631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212;g27e4a325961_0_12"/>
          <p:cNvSpPr txBox="1"/>
          <p:nvPr/>
        </p:nvSpPr>
        <p:spPr>
          <a:xfrm>
            <a:off x="8211656" y="3913963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213;g27e4a325961_0_12"/>
          <p:cNvSpPr txBox="1"/>
          <p:nvPr/>
        </p:nvSpPr>
        <p:spPr>
          <a:xfrm>
            <a:off x="8211656" y="4338295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6" name="Google Shape;214;g27e4a325961_0_12"/>
          <p:cNvGrpSpPr/>
          <p:nvPr/>
        </p:nvGrpSpPr>
        <p:grpSpPr>
          <a:xfrm>
            <a:off x="404476" y="2731972"/>
            <a:ext cx="257727" cy="257727"/>
            <a:chOff x="4708525" y="2447925"/>
            <a:chExt cx="481014" cy="481014"/>
          </a:xfrm>
        </p:grpSpPr>
        <p:sp>
          <p:nvSpPr>
            <p:cNvPr id="97" name="Google Shape;215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216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217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218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1" name="Google Shape;219;g27e4a325961_0_12"/>
          <p:cNvGrpSpPr/>
          <p:nvPr/>
        </p:nvGrpSpPr>
        <p:grpSpPr>
          <a:xfrm>
            <a:off x="4307999" y="2732599"/>
            <a:ext cx="257198" cy="257198"/>
            <a:chOff x="4178300" y="3509963"/>
            <a:chExt cx="481014" cy="481014"/>
          </a:xfrm>
        </p:grpSpPr>
        <p:sp>
          <p:nvSpPr>
            <p:cNvPr id="102" name="Google Shape;220;g27e4a325961_0_12"/>
            <p:cNvSpPr/>
            <p:nvPr/>
          </p:nvSpPr>
          <p:spPr>
            <a:xfrm>
              <a:off x="4178300" y="3509963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221;g27e4a325961_0_12"/>
            <p:cNvSpPr/>
            <p:nvPr/>
          </p:nvSpPr>
          <p:spPr>
            <a:xfrm>
              <a:off x="4249738" y="3613150"/>
              <a:ext cx="74613" cy="76200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7"/>
                    <a:pt x="142" y="207"/>
                  </a:cubicBezTo>
                  <a:cubicBezTo>
                    <a:pt x="106" y="207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222;g27e4a325961_0_12"/>
            <p:cNvSpPr/>
            <p:nvPr/>
          </p:nvSpPr>
          <p:spPr>
            <a:xfrm>
              <a:off x="4359275" y="3641725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223;g27e4a325961_0_12"/>
            <p:cNvSpPr/>
            <p:nvPr/>
          </p:nvSpPr>
          <p:spPr>
            <a:xfrm>
              <a:off x="4249738" y="3733800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3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224;g27e4a325961_0_12"/>
            <p:cNvSpPr/>
            <p:nvPr/>
          </p:nvSpPr>
          <p:spPr>
            <a:xfrm>
              <a:off x="4359275" y="3760788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225;g27e4a325961_0_12"/>
            <p:cNvSpPr/>
            <p:nvPr/>
          </p:nvSpPr>
          <p:spPr>
            <a:xfrm>
              <a:off x="4249738" y="3852863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226;g27e4a325961_0_12"/>
            <p:cNvSpPr/>
            <p:nvPr/>
          </p:nvSpPr>
          <p:spPr>
            <a:xfrm>
              <a:off x="4359275" y="3879850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9" name="Google Shape;227;g27e4a325961_0_12"/>
          <p:cNvGrpSpPr/>
          <p:nvPr/>
        </p:nvGrpSpPr>
        <p:grpSpPr>
          <a:xfrm>
            <a:off x="8211322" y="2732573"/>
            <a:ext cx="257196" cy="257196"/>
            <a:chOff x="12731603" y="3023910"/>
            <a:chExt cx="471488" cy="471488"/>
          </a:xfrm>
        </p:grpSpPr>
        <p:sp>
          <p:nvSpPr>
            <p:cNvPr id="110" name="Google Shape;228;g27e4a325961_0_12"/>
            <p:cNvSpPr/>
            <p:nvPr/>
          </p:nvSpPr>
          <p:spPr>
            <a:xfrm>
              <a:off x="12809728" y="3102035"/>
              <a:ext cx="315239" cy="315239"/>
            </a:xfrm>
            <a:custGeom>
              <a:avLst/>
              <a:gdLst/>
              <a:ahLst/>
              <a:cxnLst/>
              <a:rect l="l" t="t" r="r" b="b"/>
              <a:pathLst>
                <a:path w="200" h="200" extrusionOk="0">
                  <a:moveTo>
                    <a:pt x="186" y="84"/>
                  </a:moveTo>
                  <a:cubicBezTo>
                    <a:pt x="187" y="89"/>
                    <a:pt x="188" y="95"/>
                    <a:pt x="188" y="100"/>
                  </a:cubicBezTo>
                  <a:cubicBezTo>
                    <a:pt x="188" y="148"/>
                    <a:pt x="149" y="188"/>
                    <a:pt x="100" y="188"/>
                  </a:cubicBezTo>
                  <a:cubicBezTo>
                    <a:pt x="52" y="188"/>
                    <a:pt x="13" y="148"/>
                    <a:pt x="13" y="100"/>
                  </a:cubicBezTo>
                  <a:cubicBezTo>
                    <a:pt x="13" y="52"/>
                    <a:pt x="52" y="13"/>
                    <a:pt x="100" y="13"/>
                  </a:cubicBezTo>
                  <a:cubicBezTo>
                    <a:pt x="115" y="13"/>
                    <a:pt x="129" y="16"/>
                    <a:pt x="141" y="23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36" y="5"/>
                    <a:pt x="119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200"/>
                    <a:pt x="100" y="200"/>
                  </a:cubicBezTo>
                  <a:cubicBezTo>
                    <a:pt x="156" y="200"/>
                    <a:pt x="200" y="155"/>
                    <a:pt x="200" y="100"/>
                  </a:cubicBezTo>
                  <a:cubicBezTo>
                    <a:pt x="200" y="91"/>
                    <a:pt x="199" y="82"/>
                    <a:pt x="197" y="74"/>
                  </a:cubicBezTo>
                  <a:lnTo>
                    <a:pt x="186" y="84"/>
                  </a:lnTo>
                  <a:close/>
                  <a:moveTo>
                    <a:pt x="73" y="87"/>
                  </a:moveTo>
                  <a:cubicBezTo>
                    <a:pt x="64" y="96"/>
                    <a:pt x="64" y="96"/>
                    <a:pt x="64" y="96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97" y="111"/>
                    <a:pt x="97" y="111"/>
                    <a:pt x="97" y="111"/>
                  </a:cubicBezTo>
                  <a:lnTo>
                    <a:pt x="73" y="87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229;g27e4a325961_0_12"/>
            <p:cNvSpPr/>
            <p:nvPr/>
          </p:nvSpPr>
          <p:spPr>
            <a:xfrm>
              <a:off x="12731603" y="3023910"/>
              <a:ext cx="471488" cy="471488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2" name="Google Shape;230;g27e4a325961_0_12"/>
          <p:cNvSpPr txBox="1"/>
          <p:nvPr/>
        </p:nvSpPr>
        <p:spPr>
          <a:xfrm>
            <a:off x="757215" y="4044288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Inne mierzone wskaźniki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3" name="Google Shape;231;g27e4a325961_0_12"/>
          <p:cNvCxnSpPr/>
          <p:nvPr/>
        </p:nvCxnSpPr>
        <p:spPr>
          <a:xfrm>
            <a:off x="404331" y="4340230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14" name="Google Shape;232;g27e4a325961_0_12"/>
          <p:cNvGrpSpPr/>
          <p:nvPr/>
        </p:nvGrpSpPr>
        <p:grpSpPr>
          <a:xfrm>
            <a:off x="404476" y="4043825"/>
            <a:ext cx="257727" cy="257727"/>
            <a:chOff x="4708525" y="2447925"/>
            <a:chExt cx="481014" cy="481014"/>
          </a:xfrm>
        </p:grpSpPr>
        <p:sp>
          <p:nvSpPr>
            <p:cNvPr id="115" name="Google Shape;233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234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235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236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237;g27e4a325961_0_12"/>
          <p:cNvSpPr/>
          <p:nvPr/>
        </p:nvSpPr>
        <p:spPr>
          <a:xfrm>
            <a:off x="404331" y="4505706"/>
            <a:ext cx="3497700" cy="1346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0" name="Google Shape;239;g27e4a325961_0_12"/>
          <p:cNvCxnSpPr/>
          <p:nvPr/>
        </p:nvCxnSpPr>
        <p:spPr>
          <a:xfrm>
            <a:off x="4500568" y="47123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1" name="Google Shape;240;g27e4a325961_0_12"/>
          <p:cNvCxnSpPr/>
          <p:nvPr/>
        </p:nvCxnSpPr>
        <p:spPr>
          <a:xfrm>
            <a:off x="4500568" y="51367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241;g27e4a325961_0_12"/>
          <p:cNvCxnSpPr/>
          <p:nvPr/>
        </p:nvCxnSpPr>
        <p:spPr>
          <a:xfrm>
            <a:off x="4500568" y="55609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3" name="Google Shape;242;g27e4a325961_0_12"/>
          <p:cNvGrpSpPr/>
          <p:nvPr/>
        </p:nvGrpSpPr>
        <p:grpSpPr>
          <a:xfrm>
            <a:off x="4307807" y="4762563"/>
            <a:ext cx="3498763" cy="324000"/>
            <a:chOff x="4346388" y="2793840"/>
            <a:chExt cx="3498763" cy="324000"/>
          </a:xfrm>
        </p:grpSpPr>
        <p:sp>
          <p:nvSpPr>
            <p:cNvPr id="124" name="Google Shape;243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Ocena jakości szkoleń przez pracowników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244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" name="Google Shape;245;g27e4a325961_0_12"/>
          <p:cNvGrpSpPr/>
          <p:nvPr/>
        </p:nvGrpSpPr>
        <p:grpSpPr>
          <a:xfrm>
            <a:off x="4307808" y="5186895"/>
            <a:ext cx="3498762" cy="324000"/>
            <a:chOff x="4346389" y="3193801"/>
            <a:chExt cx="3498762" cy="324000"/>
          </a:xfrm>
        </p:grpSpPr>
        <p:sp>
          <p:nvSpPr>
            <p:cNvPr id="127" name="Google Shape;246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Liczba nowych szkoleń wdrożonych w ramach programu</a:t>
              </a:r>
              <a:endParaRPr sz="900"/>
            </a:p>
          </p:txBody>
        </p:sp>
        <p:sp>
          <p:nvSpPr>
            <p:cNvPr id="128" name="Google Shape;247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29" name="Google Shape;248;g27e4a325961_0_12"/>
          <p:cNvCxnSpPr/>
          <p:nvPr/>
        </p:nvCxnSpPr>
        <p:spPr>
          <a:xfrm>
            <a:off x="8211656" y="5179042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0" name="Google Shape;249;g27e4a325961_0_12"/>
          <p:cNvSpPr txBox="1"/>
          <p:nvPr/>
        </p:nvSpPr>
        <p:spPr>
          <a:xfrm>
            <a:off x="8211656" y="4804876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250;g27e4a325961_0_12"/>
          <p:cNvSpPr txBox="1"/>
          <p:nvPr/>
        </p:nvSpPr>
        <p:spPr>
          <a:xfrm>
            <a:off x="8211656" y="5229208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2" name="Google Shape;251;g27e4a325961_0_12"/>
          <p:cNvCxnSpPr/>
          <p:nvPr/>
        </p:nvCxnSpPr>
        <p:spPr>
          <a:xfrm>
            <a:off x="8211656" y="556091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3" name="Google Shape;252;g27e4a325961_0_12"/>
          <p:cNvCxnSpPr/>
          <p:nvPr/>
        </p:nvCxnSpPr>
        <p:spPr>
          <a:xfrm>
            <a:off x="4500568" y="60181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4" name="Google Shape;253;g27e4a325961_0_12"/>
          <p:cNvGrpSpPr/>
          <p:nvPr/>
        </p:nvGrpSpPr>
        <p:grpSpPr>
          <a:xfrm>
            <a:off x="4307808" y="5644095"/>
            <a:ext cx="3498762" cy="324000"/>
            <a:chOff x="4346389" y="3193801"/>
            <a:chExt cx="3498762" cy="324000"/>
          </a:xfrm>
        </p:grpSpPr>
        <p:sp>
          <p:nvSpPr>
            <p:cNvPr id="135" name="Google Shape;254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Wpływ na zmianę wskaźników zaangażowania i satysfakcji </a:t>
              </a:r>
              <a:endParaRPr sz="900"/>
            </a:p>
          </p:txBody>
        </p:sp>
        <p:sp>
          <p:nvSpPr>
            <p:cNvPr id="136" name="Google Shape;255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"/>
          <p:cNvSpPr txBox="1"/>
          <p:nvPr/>
        </p:nvSpPr>
        <p:spPr>
          <a:xfrm>
            <a:off x="6130483" y="1229498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Informacje o firmie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Strona Tytułowa: </a:t>
            </a:r>
            <a:r>
              <a:rPr lang="pl-PL" sz="1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Nazwa, logo firmy, nazwa kampanii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7e4d16601f_0_83"/>
          <p:cNvSpPr txBox="1"/>
          <p:nvPr/>
        </p:nvSpPr>
        <p:spPr>
          <a:xfrm>
            <a:off x="6206916" y="12571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Zakres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27e4d16601f_0_83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27e4d16601f_0_83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Cel główny, cele szczegółowe (max. 3), czas trwania projektu, budżet*, mierniki sukcesu zdefiniowane na początku projektu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27e4d16601f_0_83"/>
          <p:cNvSpPr/>
          <p:nvPr/>
        </p:nvSpPr>
        <p:spPr>
          <a:xfrm>
            <a:off x="396225" y="6282551"/>
            <a:ext cx="11471700" cy="3099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pl-PL" sz="11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Budżet – element nieobowiązkowy, ale ułatwiający ocenę projektu. Jeśli informacja o nim nie jest podana, prosimy o informację dlaczego.</a:t>
            </a: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7e4a325961_0_112"/>
          <p:cNvSpPr txBox="1"/>
          <p:nvPr/>
        </p:nvSpPr>
        <p:spPr>
          <a:xfrm>
            <a:off x="6130483" y="12294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Wyzwanie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27e4a325961_0_1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27e4a325961_0_11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wyzwania, które stało przed firmą</a:t>
            </a: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7e4a325961_0_120"/>
          <p:cNvSpPr txBox="1"/>
          <p:nvPr/>
        </p:nvSpPr>
        <p:spPr>
          <a:xfrm>
            <a:off x="6130475" y="123206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Kontekst biznesowy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27e4a325961_0_12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27e4a325961_0_120"/>
          <p:cNvSpPr/>
          <p:nvPr/>
        </p:nvSpPr>
        <p:spPr>
          <a:xfrm>
            <a:off x="394625" y="2670195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Kontekst biznesowy, rola jaką pełnił  HR w kampanii odzwierciedlająca w jaki sposób kampania przyczynia sią do realizacji strategii biznesowej firmy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7e4a325961_0_128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Zasoby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27e4a325961_0_128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g27e4a325961_0_128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Informacja o zasobach wewnętrznych i/lub zewnętrznych zaangażowanych w proces wdrażania (np. HR, Zarząd, manager, zespół)  </a:t>
            </a:r>
            <a:endParaRPr lang="pl-PL"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e4a325961_0_136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SzPts val="2400"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Strategia wsparcia rozwoju</a:t>
            </a:r>
          </a:p>
        </p:txBody>
      </p:sp>
      <p:sp>
        <p:nvSpPr>
          <p:cNvPr id="208" name="Google Shape;208;g27e4a325961_0_13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27e4a325961_0_136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strategii wsparcia rozwoju pracowników (w tym kluczowe działania i inicjatywy)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27e4a325961_0_147"/>
          <p:cNvSpPr txBox="1"/>
          <p:nvPr/>
        </p:nvSpPr>
        <p:spPr>
          <a:xfrm>
            <a:off x="6130475" y="12421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Grupa docelowa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27e4a325961_0_14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27e4a325961_0_147"/>
          <p:cNvSpPr/>
          <p:nvPr/>
        </p:nvSpPr>
        <p:spPr>
          <a:xfrm>
            <a:off x="394625" y="2670197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Charakterystyka i sposób wyboru grupy docelowej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metod diagnozy potrzeb grupy docelowej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"/>
          <p:cNvSpPr txBox="1"/>
          <p:nvPr/>
        </p:nvSpPr>
        <p:spPr>
          <a:xfrm>
            <a:off x="6050969" y="1221792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Działania i narzędzia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podjętych </a:t>
            </a:r>
            <a:r>
              <a:rPr lang="pl-PL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działań</a:t>
            </a: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5095982" y="313444"/>
            <a:ext cx="664566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Wsparcie rozwoju – nowe kompetencje w nowej rzeczywistości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445</Words>
  <Application>Microsoft Office PowerPoint</Application>
  <PresentationFormat>Panoramiczny</PresentationFormat>
  <Paragraphs>81</Paragraphs>
  <Slides>13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Motyw pakietu Office</vt:lpstr>
      <vt:lpstr>Nazwa firmy Wsparcie rozwoju – nowe kompetencje w nowej rzeczywistości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Czyczuk-Oziębło Joanna</dc:creator>
  <cp:lastModifiedBy>Dziedzic Katarzyna</cp:lastModifiedBy>
  <cp:revision>9</cp:revision>
  <dcterms:created xsi:type="dcterms:W3CDTF">2023-08-31T12:51:35Z</dcterms:created>
  <dcterms:modified xsi:type="dcterms:W3CDTF">2025-09-16T09:12:08Z</dcterms:modified>
</cp:coreProperties>
</file>