
<file path=[Content_Types].xml><?xml version="1.0" encoding="utf-8"?>
<Types xmlns="http://schemas.openxmlformats.org/package/2006/content-types">
  <Override PartName="/ppt/slides/slide5.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4001" r:id="rId1"/>
  </p:sldMasterIdLst>
  <p:notesMasterIdLst>
    <p:notesMasterId r:id="rId7"/>
  </p:notesMasterIdLst>
  <p:handoutMasterIdLst>
    <p:handoutMasterId r:id="rId8"/>
  </p:handoutMasterIdLst>
  <p:sldIdLst>
    <p:sldId id="256" r:id="rId2"/>
    <p:sldId id="514" r:id="rId3"/>
    <p:sldId id="547" r:id="rId4"/>
    <p:sldId id="545" r:id="rId5"/>
    <p:sldId id="546" r:id="rId6"/>
  </p:sldIdLst>
  <p:sldSz cx="9906000" cy="6858000" type="A4"/>
  <p:notesSz cx="6797675" cy="9874250"/>
  <p:custDataLst>
    <p:tags r:id="rId9"/>
  </p:custDataLst>
  <p:defaultTextStyle>
    <a:defPPr>
      <a:defRPr lang="en-US"/>
    </a:defPPr>
    <a:lvl1pPr algn="l" rtl="0" fontAlgn="base">
      <a:spcBef>
        <a:spcPct val="0"/>
      </a:spcBef>
      <a:spcAft>
        <a:spcPct val="0"/>
      </a:spcAft>
      <a:defRPr sz="1000" b="1" kern="1200">
        <a:solidFill>
          <a:schemeClr val="tx2"/>
        </a:solidFill>
        <a:latin typeface="Univers 45 Light"/>
        <a:ea typeface="+mn-ea"/>
        <a:cs typeface="+mn-cs"/>
      </a:defRPr>
    </a:lvl1pPr>
    <a:lvl2pPr marL="457200" algn="l" rtl="0" fontAlgn="base">
      <a:spcBef>
        <a:spcPct val="0"/>
      </a:spcBef>
      <a:spcAft>
        <a:spcPct val="0"/>
      </a:spcAft>
      <a:defRPr sz="1000" b="1" kern="1200">
        <a:solidFill>
          <a:schemeClr val="tx2"/>
        </a:solidFill>
        <a:latin typeface="Univers 45 Light"/>
        <a:ea typeface="+mn-ea"/>
        <a:cs typeface="+mn-cs"/>
      </a:defRPr>
    </a:lvl2pPr>
    <a:lvl3pPr marL="914400" algn="l" rtl="0" fontAlgn="base">
      <a:spcBef>
        <a:spcPct val="0"/>
      </a:spcBef>
      <a:spcAft>
        <a:spcPct val="0"/>
      </a:spcAft>
      <a:defRPr sz="1000" b="1" kern="1200">
        <a:solidFill>
          <a:schemeClr val="tx2"/>
        </a:solidFill>
        <a:latin typeface="Univers 45 Light"/>
        <a:ea typeface="+mn-ea"/>
        <a:cs typeface="+mn-cs"/>
      </a:defRPr>
    </a:lvl3pPr>
    <a:lvl4pPr marL="1371600" algn="l" rtl="0" fontAlgn="base">
      <a:spcBef>
        <a:spcPct val="0"/>
      </a:spcBef>
      <a:spcAft>
        <a:spcPct val="0"/>
      </a:spcAft>
      <a:defRPr sz="1000" b="1" kern="1200">
        <a:solidFill>
          <a:schemeClr val="tx2"/>
        </a:solidFill>
        <a:latin typeface="Univers 45 Light"/>
        <a:ea typeface="+mn-ea"/>
        <a:cs typeface="+mn-cs"/>
      </a:defRPr>
    </a:lvl4pPr>
    <a:lvl5pPr marL="1828800" algn="l" rtl="0" fontAlgn="base">
      <a:spcBef>
        <a:spcPct val="0"/>
      </a:spcBef>
      <a:spcAft>
        <a:spcPct val="0"/>
      </a:spcAft>
      <a:defRPr sz="1000" b="1" kern="1200">
        <a:solidFill>
          <a:schemeClr val="tx2"/>
        </a:solidFill>
        <a:latin typeface="Univers 45 Light"/>
        <a:ea typeface="+mn-ea"/>
        <a:cs typeface="+mn-cs"/>
      </a:defRPr>
    </a:lvl5pPr>
    <a:lvl6pPr marL="2286000" algn="l" defTabSz="914400" rtl="0" eaLnBrk="1" latinLnBrk="0" hangingPunct="1">
      <a:defRPr sz="1000" b="1" kern="1200">
        <a:solidFill>
          <a:schemeClr val="tx2"/>
        </a:solidFill>
        <a:latin typeface="Univers 45 Light"/>
        <a:ea typeface="+mn-ea"/>
        <a:cs typeface="+mn-cs"/>
      </a:defRPr>
    </a:lvl6pPr>
    <a:lvl7pPr marL="2743200" algn="l" defTabSz="914400" rtl="0" eaLnBrk="1" latinLnBrk="0" hangingPunct="1">
      <a:defRPr sz="1000" b="1" kern="1200">
        <a:solidFill>
          <a:schemeClr val="tx2"/>
        </a:solidFill>
        <a:latin typeface="Univers 45 Light"/>
        <a:ea typeface="+mn-ea"/>
        <a:cs typeface="+mn-cs"/>
      </a:defRPr>
    </a:lvl7pPr>
    <a:lvl8pPr marL="3200400" algn="l" defTabSz="914400" rtl="0" eaLnBrk="1" latinLnBrk="0" hangingPunct="1">
      <a:defRPr sz="1000" b="1" kern="1200">
        <a:solidFill>
          <a:schemeClr val="tx2"/>
        </a:solidFill>
        <a:latin typeface="Univers 45 Light"/>
        <a:ea typeface="+mn-ea"/>
        <a:cs typeface="+mn-cs"/>
      </a:defRPr>
    </a:lvl8pPr>
    <a:lvl9pPr marL="3657600" algn="l" defTabSz="914400" rtl="0" eaLnBrk="1" latinLnBrk="0" hangingPunct="1">
      <a:defRPr sz="1000" b="1" kern="1200">
        <a:solidFill>
          <a:schemeClr val="tx2"/>
        </a:solidFill>
        <a:latin typeface="Univers 45 Ligh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2E50B0"/>
    <a:srgbClr val="3054BA"/>
    <a:srgbClr val="0059AA"/>
    <a:srgbClr val="4951F5"/>
    <a:srgbClr val="343DF4"/>
    <a:srgbClr val="3112EE"/>
    <a:srgbClr val="002060"/>
    <a:srgbClr val="B21107"/>
  </p:clrMru>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35" autoAdjust="0"/>
    <p:restoredTop sz="99664" autoAdjust="0"/>
  </p:normalViewPr>
  <p:slideViewPr>
    <p:cSldViewPr>
      <p:cViewPr varScale="1">
        <p:scale>
          <a:sx n="112" d="100"/>
          <a:sy n="112" d="100"/>
        </p:scale>
        <p:origin x="-1338" y="-84"/>
      </p:cViewPr>
      <p:guideLst>
        <p:guide orient="horz" pos="2069"/>
        <p:guide orient="horz" pos="572"/>
        <p:guide pos="217"/>
      </p:guideLst>
    </p:cSldViewPr>
  </p:slideViewPr>
  <p:outlineViewPr>
    <p:cViewPr>
      <p:scale>
        <a:sx n="33" d="100"/>
        <a:sy n="33" d="100"/>
      </p:scale>
      <p:origin x="0" y="2160"/>
    </p:cViewPr>
  </p:outlineViewPr>
  <p:notesTextViewPr>
    <p:cViewPr>
      <p:scale>
        <a:sx n="100" d="100"/>
        <a:sy n="100" d="100"/>
      </p:scale>
      <p:origin x="0" y="0"/>
    </p:cViewPr>
  </p:notesTextViewPr>
  <p:sorterViewPr>
    <p:cViewPr>
      <p:scale>
        <a:sx n="66" d="100"/>
        <a:sy n="66" d="100"/>
      </p:scale>
      <p:origin x="0" y="156"/>
    </p:cViewPr>
  </p:sorterViewPr>
  <p:notesViewPr>
    <p:cSldViewPr>
      <p:cViewPr varScale="1">
        <p:scale>
          <a:sx n="51" d="100"/>
          <a:sy n="51" d="100"/>
        </p:scale>
        <p:origin x="-1764" y="-90"/>
      </p:cViewPr>
      <p:guideLst>
        <p:guide orient="horz" pos="3111"/>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185" tIns="45594" rIns="91185" bIns="45594" numCol="1" anchor="t" anchorCtr="0" compatLnSpc="1">
            <a:prstTxWarp prst="textNoShape">
              <a:avLst/>
            </a:prstTxWarp>
          </a:bodyPr>
          <a:lstStyle>
            <a:lvl1pPr eaLnBrk="0" hangingPunct="0">
              <a:defRPr sz="1200">
                <a:latin typeface="Univers 45 Light" pitchFamily="2" charset="0"/>
              </a:defRPr>
            </a:lvl1pPr>
          </a:lstStyle>
          <a:p>
            <a:pPr>
              <a:defRPr/>
            </a:pPr>
            <a:endParaRPr lang="en-GB"/>
          </a:p>
        </p:txBody>
      </p:sp>
      <p:sp>
        <p:nvSpPr>
          <p:cNvPr id="128003"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185" tIns="45594" rIns="91185" bIns="45594" numCol="1" anchor="t" anchorCtr="0" compatLnSpc="1">
            <a:prstTxWarp prst="textNoShape">
              <a:avLst/>
            </a:prstTxWarp>
          </a:bodyPr>
          <a:lstStyle>
            <a:lvl1pPr algn="r" eaLnBrk="0" hangingPunct="0">
              <a:defRPr sz="1200">
                <a:latin typeface="Univers 45 Light" pitchFamily="2" charset="0"/>
              </a:defRPr>
            </a:lvl1pPr>
          </a:lstStyle>
          <a:p>
            <a:pPr>
              <a:defRPr/>
            </a:pPr>
            <a:fld id="{B8DD76EE-784E-425D-A9DB-78E8D3217592}" type="datetimeFigureOut">
              <a:rPr lang="en-GB"/>
              <a:pPr>
                <a:defRPr/>
              </a:pPr>
              <a:t>10/01/2012</a:t>
            </a:fld>
            <a:endParaRPr lang="en-GB"/>
          </a:p>
        </p:txBody>
      </p:sp>
      <p:sp>
        <p:nvSpPr>
          <p:cNvPr id="128004"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185" tIns="45594" rIns="91185" bIns="45594" numCol="1" anchor="b" anchorCtr="0" compatLnSpc="1">
            <a:prstTxWarp prst="textNoShape">
              <a:avLst/>
            </a:prstTxWarp>
          </a:bodyPr>
          <a:lstStyle>
            <a:lvl1pPr eaLnBrk="0" hangingPunct="0">
              <a:defRPr sz="1200">
                <a:latin typeface="Univers 45 Light" pitchFamily="2" charset="0"/>
              </a:defRPr>
            </a:lvl1pPr>
          </a:lstStyle>
          <a:p>
            <a:pPr>
              <a:defRPr/>
            </a:pPr>
            <a:endParaRPr lang="en-GB"/>
          </a:p>
        </p:txBody>
      </p:sp>
      <p:sp>
        <p:nvSpPr>
          <p:cNvPr id="128005"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185" tIns="45594" rIns="91185" bIns="45594" numCol="1" anchor="b" anchorCtr="0" compatLnSpc="1">
            <a:prstTxWarp prst="textNoShape">
              <a:avLst/>
            </a:prstTxWarp>
          </a:bodyPr>
          <a:lstStyle>
            <a:lvl1pPr algn="r" eaLnBrk="0" hangingPunct="0">
              <a:defRPr sz="1200">
                <a:latin typeface="Univers 45 Light" pitchFamily="2" charset="0"/>
              </a:defRPr>
            </a:lvl1pPr>
          </a:lstStyle>
          <a:p>
            <a:pPr>
              <a:defRPr/>
            </a:pPr>
            <a:fld id="{8C3B1BB7-6F56-4045-9801-43556586C942}"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901" tIns="45952" rIns="91901" bIns="45952" numCol="1" anchor="t" anchorCtr="0" compatLnSpc="1">
            <a:prstTxWarp prst="textNoShape">
              <a:avLst/>
            </a:prstTxWarp>
          </a:bodyPr>
          <a:lstStyle>
            <a:lvl1pPr defTabSz="918202">
              <a:defRPr sz="1200" b="0">
                <a:solidFill>
                  <a:schemeClr val="tx1"/>
                </a:solidFill>
                <a:latin typeface="Arial" charset="0"/>
              </a:defRPr>
            </a:lvl1pPr>
          </a:lstStyle>
          <a:p>
            <a:pPr>
              <a:defRPr/>
            </a:pPr>
            <a:endParaRPr lang="en-US"/>
          </a:p>
        </p:txBody>
      </p:sp>
      <p:sp>
        <p:nvSpPr>
          <p:cNvPr id="37891" name="Rectangle 3"/>
          <p:cNvSpPr>
            <a:spLocks noGrp="1" noChangeArrowheads="1"/>
          </p:cNvSpPr>
          <p:nvPr>
            <p:ph type="dt" idx="1"/>
          </p:nvPr>
        </p:nvSpPr>
        <p:spPr bwMode="auto">
          <a:xfrm>
            <a:off x="3851275" y="0"/>
            <a:ext cx="2944813" cy="495300"/>
          </a:xfrm>
          <a:prstGeom prst="rect">
            <a:avLst/>
          </a:prstGeom>
          <a:noFill/>
          <a:ln w="9525">
            <a:noFill/>
            <a:miter lim="800000"/>
            <a:headEnd/>
            <a:tailEnd/>
          </a:ln>
          <a:effectLst/>
        </p:spPr>
        <p:txBody>
          <a:bodyPr vert="horz" wrap="square" lIns="91901" tIns="45952" rIns="91901" bIns="45952" numCol="1" anchor="t" anchorCtr="0" compatLnSpc="1">
            <a:prstTxWarp prst="textNoShape">
              <a:avLst/>
            </a:prstTxWarp>
          </a:bodyPr>
          <a:lstStyle>
            <a:lvl1pPr algn="r" defTabSz="918202">
              <a:defRPr sz="1200" b="0">
                <a:solidFill>
                  <a:schemeClr val="tx1"/>
                </a:solidFill>
                <a:latin typeface="Arial" charset="0"/>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725488" y="739775"/>
            <a:ext cx="5346700" cy="3700463"/>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681038" y="4689475"/>
            <a:ext cx="5435600" cy="4445000"/>
          </a:xfrm>
          <a:prstGeom prst="rect">
            <a:avLst/>
          </a:prstGeom>
          <a:noFill/>
          <a:ln w="9525">
            <a:noFill/>
            <a:miter lim="800000"/>
            <a:headEnd/>
            <a:tailEnd/>
          </a:ln>
          <a:effectLst/>
        </p:spPr>
        <p:txBody>
          <a:bodyPr vert="horz" wrap="square" lIns="91901" tIns="45952" rIns="91901" bIns="459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4" name="Rectangle 6"/>
          <p:cNvSpPr>
            <a:spLocks noGrp="1" noChangeArrowheads="1"/>
          </p:cNvSpPr>
          <p:nvPr>
            <p:ph type="ftr" sz="quarter" idx="4"/>
          </p:nvPr>
        </p:nvSpPr>
        <p:spPr bwMode="auto">
          <a:xfrm>
            <a:off x="0" y="9377363"/>
            <a:ext cx="2944813" cy="495300"/>
          </a:xfrm>
          <a:prstGeom prst="rect">
            <a:avLst/>
          </a:prstGeom>
          <a:noFill/>
          <a:ln w="9525">
            <a:noFill/>
            <a:miter lim="800000"/>
            <a:headEnd/>
            <a:tailEnd/>
          </a:ln>
          <a:effectLst/>
        </p:spPr>
        <p:txBody>
          <a:bodyPr vert="horz" wrap="square" lIns="91901" tIns="45952" rIns="91901" bIns="45952" numCol="1" anchor="b" anchorCtr="0" compatLnSpc="1">
            <a:prstTxWarp prst="textNoShape">
              <a:avLst/>
            </a:prstTxWarp>
          </a:bodyPr>
          <a:lstStyle>
            <a:lvl1pPr defTabSz="918202">
              <a:defRPr sz="1200" b="0">
                <a:solidFill>
                  <a:schemeClr val="tx1"/>
                </a:solidFill>
                <a:latin typeface="Arial" charset="0"/>
              </a:defRPr>
            </a:lvl1pPr>
          </a:lstStyle>
          <a:p>
            <a:pPr>
              <a:defRPr/>
            </a:pPr>
            <a:endParaRPr lang="en-US"/>
          </a:p>
        </p:txBody>
      </p:sp>
      <p:sp>
        <p:nvSpPr>
          <p:cNvPr id="37895" name="Rectangle 7"/>
          <p:cNvSpPr>
            <a:spLocks noGrp="1" noChangeArrowheads="1"/>
          </p:cNvSpPr>
          <p:nvPr>
            <p:ph type="sldNum" sz="quarter" idx="5"/>
          </p:nvPr>
        </p:nvSpPr>
        <p:spPr bwMode="auto">
          <a:xfrm>
            <a:off x="3851275" y="9377363"/>
            <a:ext cx="2944813" cy="495300"/>
          </a:xfrm>
          <a:prstGeom prst="rect">
            <a:avLst/>
          </a:prstGeom>
          <a:noFill/>
          <a:ln w="9525">
            <a:noFill/>
            <a:miter lim="800000"/>
            <a:headEnd/>
            <a:tailEnd/>
          </a:ln>
          <a:effectLst/>
        </p:spPr>
        <p:txBody>
          <a:bodyPr vert="horz" wrap="square" lIns="91901" tIns="45952" rIns="91901" bIns="45952" numCol="1" anchor="b" anchorCtr="0" compatLnSpc="1">
            <a:prstTxWarp prst="textNoShape">
              <a:avLst/>
            </a:prstTxWarp>
          </a:bodyPr>
          <a:lstStyle>
            <a:lvl1pPr algn="r" defTabSz="918202">
              <a:defRPr sz="1200" b="0">
                <a:solidFill>
                  <a:schemeClr val="tx1"/>
                </a:solidFill>
                <a:latin typeface="Arial" charset="0"/>
              </a:defRPr>
            </a:lvl1pPr>
          </a:lstStyle>
          <a:p>
            <a:pPr>
              <a:defRPr/>
            </a:pPr>
            <a:fld id="{BB202675-2171-40B6-B651-960E99230F7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7"/>
          <p:cNvSpPr>
            <a:spLocks noGrp="1" noChangeArrowheads="1"/>
          </p:cNvSpPr>
          <p:nvPr>
            <p:ph type="sldNum" sz="quarter" idx="5"/>
          </p:nvPr>
        </p:nvSpPr>
        <p:spPr>
          <a:noFill/>
        </p:spPr>
        <p:txBody>
          <a:bodyPr/>
          <a:lstStyle/>
          <a:p>
            <a:pPr defTabSz="911225"/>
            <a:fld id="{A89D590C-A5F3-4AB4-9E66-48D3F29C60C5}" type="slidenum">
              <a:rPr lang="en-US" smtClean="0"/>
              <a:pPr defTabSz="911225"/>
              <a:t>0</a:t>
            </a:fld>
            <a:endParaRPr lang="en-US" smtClean="0"/>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a:noFill/>
          <a:ln/>
        </p:spPr>
        <p:txBody>
          <a:bodyPr/>
          <a:lstStyle/>
          <a:p>
            <a:pPr eaLnBrk="1" hangingPunct="1"/>
            <a:endParaRPr lang="pl-P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p:cNvSpPr>
            <a:spLocks noGrp="1" noChangeArrowheads="1"/>
          </p:cNvSpPr>
          <p:nvPr>
            <p:ph type="sldNum" sz="quarter" idx="5"/>
          </p:nvPr>
        </p:nvSpPr>
        <p:spPr>
          <a:noFill/>
        </p:spPr>
        <p:txBody>
          <a:bodyPr/>
          <a:lstStyle/>
          <a:p>
            <a:pPr defTabSz="911225"/>
            <a:fld id="{4942AB7A-2C56-4329-A0F0-C67E360FF2A2}" type="slidenum">
              <a:rPr lang="en-US" smtClean="0"/>
              <a:pPr defTabSz="911225"/>
              <a:t>1</a:t>
            </a:fld>
            <a:endParaRPr lang="en-US" smtClean="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eaLnBrk="1" hangingPunct="1"/>
            <a:r>
              <a:rPr lang="pl-PL" smtClean="0"/>
              <a:t>Wzrost marży</a:t>
            </a:r>
          </a:p>
          <a:p>
            <a:pPr eaLnBrk="1" hangingPunct="1"/>
            <a:r>
              <a:rPr lang="pl-PL" smtClean="0"/>
              <a:t> - aktywizacja sprzedaży (na podstawie rozległych badań na poziomie oddziałów)</a:t>
            </a:r>
          </a:p>
          <a:p>
            <a:pPr eaLnBrk="1" hangingPunct="1"/>
            <a:r>
              <a:rPr lang="pl-PL" smtClean="0"/>
              <a:t> - położenie nacisku na spójność i atrakcyjność oferty</a:t>
            </a:r>
          </a:p>
          <a:p>
            <a:pPr eaLnBrk="1" hangingPunct="1"/>
            <a:r>
              <a:rPr lang="pl-PL" smtClean="0"/>
              <a:t> - zmiany w kształtowaniu cen, wyraźniejsze uwzględnianie cen konkurencji</a:t>
            </a:r>
          </a:p>
          <a:p>
            <a:pPr eaLnBrk="1" hangingPunct="1"/>
            <a:r>
              <a:rPr lang="pl-PL" smtClean="0"/>
              <a:t> - koncentracja na współpracy z węższą grupą dostawców, co będzie miało pozytywny wpływ na bonusy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p:cNvSpPr>
            <a:spLocks noGrp="1" noChangeArrowheads="1"/>
          </p:cNvSpPr>
          <p:nvPr>
            <p:ph type="sldNum" sz="quarter" idx="5"/>
          </p:nvPr>
        </p:nvSpPr>
        <p:spPr>
          <a:noFill/>
        </p:spPr>
        <p:txBody>
          <a:bodyPr/>
          <a:lstStyle/>
          <a:p>
            <a:pPr defTabSz="911225"/>
            <a:fld id="{29791CB0-2F4A-43A1-983D-AEF23E1E637A}" type="slidenum">
              <a:rPr lang="en-US" smtClean="0"/>
              <a:pPr defTabSz="911225"/>
              <a:t>2</a:t>
            </a:fld>
            <a:endParaRPr lang="en-US" smtClean="0"/>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p:spPr>
        <p:txBody>
          <a:bodyPr/>
          <a:lstStyle/>
          <a:p>
            <a:pPr eaLnBrk="1" hangingPunct="1"/>
            <a:r>
              <a:rPr lang="pl-PL" smtClean="0"/>
              <a:t>Wzrost marży</a:t>
            </a:r>
          </a:p>
          <a:p>
            <a:pPr eaLnBrk="1" hangingPunct="1"/>
            <a:r>
              <a:rPr lang="pl-PL" smtClean="0"/>
              <a:t> - aktywizacja sprzedaży (na podstawie rozległych badań na poziomie oddziałów)</a:t>
            </a:r>
          </a:p>
          <a:p>
            <a:pPr eaLnBrk="1" hangingPunct="1"/>
            <a:r>
              <a:rPr lang="pl-PL" smtClean="0"/>
              <a:t> - położenie nacisku na spójność i atrakcyjność oferty</a:t>
            </a:r>
          </a:p>
          <a:p>
            <a:pPr eaLnBrk="1" hangingPunct="1"/>
            <a:r>
              <a:rPr lang="pl-PL" smtClean="0"/>
              <a:t> - zmiany w kształtowaniu cen, wyraźniejsze uwzględnianie cen konkurencji</a:t>
            </a:r>
          </a:p>
          <a:p>
            <a:pPr eaLnBrk="1" hangingPunct="1"/>
            <a:r>
              <a:rPr lang="pl-PL" smtClean="0"/>
              <a:t> - koncentracja na współpracy z węższą grupą dostawców, co będzie miało pozytywny wpływ na bonusy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a:noFill/>
        </p:spPr>
        <p:txBody>
          <a:bodyPr/>
          <a:lstStyle/>
          <a:p>
            <a:pPr defTabSz="911225"/>
            <a:fld id="{359CB00B-4716-40A8-B412-2AAA8FA28818}" type="slidenum">
              <a:rPr lang="en-US" smtClean="0"/>
              <a:pPr defTabSz="911225"/>
              <a:t>3</a:t>
            </a:fld>
            <a:endParaRPr lang="en-US" smtClean="0"/>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r>
              <a:rPr lang="pl-PL" smtClean="0"/>
              <a:t>Wzrost marży</a:t>
            </a:r>
          </a:p>
          <a:p>
            <a:pPr eaLnBrk="1" hangingPunct="1"/>
            <a:r>
              <a:rPr lang="pl-PL" smtClean="0"/>
              <a:t> - aktywizacja sprzedaży (na podstawie rozległych badań na poziomie oddziałów)</a:t>
            </a:r>
          </a:p>
          <a:p>
            <a:pPr eaLnBrk="1" hangingPunct="1"/>
            <a:r>
              <a:rPr lang="pl-PL" smtClean="0"/>
              <a:t> - położenie nacisku na spójność i atrakcyjność oferty</a:t>
            </a:r>
          </a:p>
          <a:p>
            <a:pPr eaLnBrk="1" hangingPunct="1"/>
            <a:r>
              <a:rPr lang="pl-PL" smtClean="0"/>
              <a:t> - zmiany w kształtowaniu cen, wyraźniejsze uwzględnianie cen konkurencji</a:t>
            </a:r>
          </a:p>
          <a:p>
            <a:pPr eaLnBrk="1" hangingPunct="1"/>
            <a:r>
              <a:rPr lang="pl-PL" smtClean="0"/>
              <a:t> - koncentracja na współpracy z węższą grupą dostawców, co będzie miało pozytywny wpływ na bonusy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pPr defTabSz="911225"/>
            <a:fld id="{A8146871-1C1F-43E1-8F82-944E931A15D1}" type="slidenum">
              <a:rPr lang="en-US" smtClean="0"/>
              <a:pPr defTabSz="911225"/>
              <a:t>4</a:t>
            </a:fld>
            <a:endParaRPr lang="en-US" smtClean="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r>
              <a:rPr lang="pl-PL" smtClean="0"/>
              <a:t>spadek marży brutto w 2q2009 wynika przede wszystkim ze zmian kursu EUR/PLN (w pierwszym kwartale przy rosnącym kursie sprzedawaliśmy towary kupowane po niskim kursie a w drugim na odwrót) oraz ze zmian struktury zapasów – w pierwszej kolejności upłynnione zostały nadwyżki zapasów szybciej rotujących; upłynnianie zapasów o niższej rotacji związane jest z koniecznością akceptacji niższych marż.</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4101" name="Rectangle 5"/>
          <p:cNvSpPr>
            <a:spLocks noGrp="1" noChangeArrowheads="1"/>
          </p:cNvSpPr>
          <p:nvPr>
            <p:ph type="ctrTitle"/>
          </p:nvPr>
        </p:nvSpPr>
        <p:spPr>
          <a:xfrm>
            <a:off x="3584575" y="1692275"/>
            <a:ext cx="6048375" cy="890588"/>
          </a:xfrm>
          <a:solidFill>
            <a:srgbClr val="000080"/>
          </a:solidFill>
        </p:spPr>
        <p:txBody>
          <a:bodyPr lIns="108000" tIns="108000" rIns="108000" bIns="108000" anchor="b"/>
          <a:lstStyle>
            <a:lvl1pPr>
              <a:defRPr sz="2400">
                <a:solidFill>
                  <a:schemeClr val="bg1"/>
                </a:solidFill>
              </a:defRPr>
            </a:lvl1pPr>
          </a:lstStyle>
          <a:p>
            <a:r>
              <a:rPr lang="en-US"/>
              <a:t>Kliknij, aby edytować styl wzorca tytułu</a:t>
            </a:r>
          </a:p>
        </p:txBody>
      </p:sp>
      <p:sp>
        <p:nvSpPr>
          <p:cNvPr id="4102" name="Rectangle 6"/>
          <p:cNvSpPr>
            <a:spLocks noGrp="1" noChangeArrowheads="1"/>
          </p:cNvSpPr>
          <p:nvPr>
            <p:ph type="subTitle" idx="1"/>
          </p:nvPr>
        </p:nvSpPr>
        <p:spPr>
          <a:xfrm>
            <a:off x="3584575" y="2670175"/>
            <a:ext cx="6048375" cy="2198688"/>
          </a:xfrm>
          <a:solidFill>
            <a:srgbClr val="000080"/>
          </a:solidFill>
        </p:spPr>
        <p:txBody>
          <a:bodyPr lIns="108000" tIns="108000" rIns="108000" bIns="108000"/>
          <a:lstStyle>
            <a:lvl1pPr>
              <a:defRPr sz="1600" b="0">
                <a:solidFill>
                  <a:schemeClr val="bg1"/>
                </a:solidFill>
              </a:defRPr>
            </a:lvl1pPr>
          </a:lstStyle>
          <a:p>
            <a:r>
              <a:rPr lang="en-US"/>
              <a:t>Kliknij, aby edytować styl wzorca podtytułu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5" name="Picture 1"/>
          <p:cNvPicPr>
            <a:picLocks noChangeAspect="1" noChangeArrowheads="1"/>
          </p:cNvPicPr>
          <p:nvPr userDrawn="1"/>
        </p:nvPicPr>
        <p:blipFill>
          <a:blip r:embed="rId3" cstate="print"/>
          <a:srcRect/>
          <a:stretch>
            <a:fillRect/>
          </a:stretch>
        </p:blipFill>
        <p:spPr bwMode="auto">
          <a:xfrm>
            <a:off x="8467725" y="71438"/>
            <a:ext cx="1343025" cy="552450"/>
          </a:xfrm>
          <a:prstGeom prst="rect">
            <a:avLst/>
          </a:prstGeom>
          <a:noFill/>
          <a:ln w="9525" algn="ctr">
            <a:noFill/>
            <a:miter lim="800000"/>
            <a:headEnd/>
            <a:tailEnd/>
          </a:ln>
        </p:spPr>
      </p:pic>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15925" y="981075"/>
            <a:ext cx="4603750" cy="5329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5172075" y="981075"/>
            <a:ext cx="4605338" cy="5329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Rectangle 6"/>
          <p:cNvSpPr>
            <a:spLocks noGrp="1" noChangeArrowheads="1"/>
          </p:cNvSpPr>
          <p:nvPr>
            <p:ph type="sldNum" sz="quarter" idx="10"/>
            <p:custDataLst>
              <p:tags r:id="rId1"/>
            </p:custDataLst>
          </p:nvPr>
        </p:nvSpPr>
        <p:spPr/>
        <p:txBody>
          <a:bodyPr/>
          <a:lstStyle>
            <a:lvl1pPr>
              <a:defRPr/>
            </a:lvl1pPr>
          </a:lstStyle>
          <a:p>
            <a:pPr>
              <a:defRPr/>
            </a:pPr>
            <a:fld id="{B52CD3E6-ACB8-4FB3-8BD0-0EBAAE6182F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body" idx="1"/>
            <p:custDataLst>
              <p:tags r:id="rId4"/>
            </p:custDataLst>
          </p:nvPr>
        </p:nvSpPr>
        <p:spPr bwMode="auto">
          <a:xfrm>
            <a:off x="415925" y="981075"/>
            <a:ext cx="9361488" cy="5329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Kliknij, aby edytować style wzorca tekstu</a:t>
            </a:r>
          </a:p>
          <a:p>
            <a:pPr lvl="1"/>
            <a:r>
              <a:rPr lang="en-US" smtClean="0"/>
              <a:t>Drugi poziom</a:t>
            </a:r>
          </a:p>
          <a:p>
            <a:pPr lvl="2"/>
            <a:r>
              <a:rPr lang="en-US" smtClean="0"/>
              <a:t>Trzeci poziom</a:t>
            </a:r>
          </a:p>
          <a:p>
            <a:pPr lvl="3"/>
            <a:r>
              <a:rPr lang="en-US" smtClean="0"/>
              <a:t>Czwarty poziom</a:t>
            </a:r>
          </a:p>
          <a:p>
            <a:pPr lvl="4"/>
            <a:r>
              <a:rPr lang="en-US" smtClean="0"/>
              <a:t>Piąty poziom</a:t>
            </a:r>
          </a:p>
        </p:txBody>
      </p:sp>
      <p:sp>
        <p:nvSpPr>
          <p:cNvPr id="1027" name="Rectangle 4"/>
          <p:cNvSpPr>
            <a:spLocks noGrp="1" noChangeArrowheads="1"/>
          </p:cNvSpPr>
          <p:nvPr>
            <p:ph type="title"/>
            <p:custDataLst>
              <p:tags r:id="rId5"/>
            </p:custDataLst>
          </p:nvPr>
        </p:nvSpPr>
        <p:spPr bwMode="auto">
          <a:xfrm>
            <a:off x="273050" y="85725"/>
            <a:ext cx="9504363" cy="60642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Kliknij, aby edytować styl wzorca tytułu</a:t>
            </a:r>
          </a:p>
        </p:txBody>
      </p:sp>
      <p:sp>
        <p:nvSpPr>
          <p:cNvPr id="10" name="Rectangle 6"/>
          <p:cNvSpPr>
            <a:spLocks noGrp="1" noChangeArrowheads="1"/>
          </p:cNvSpPr>
          <p:nvPr>
            <p:ph type="sldNum" sz="quarter" idx="4"/>
            <p:custDataLst>
              <p:tags r:id="rId6"/>
            </p:custDataLst>
          </p:nvPr>
        </p:nvSpPr>
        <p:spPr bwMode="auto">
          <a:xfrm>
            <a:off x="9496425" y="6530975"/>
            <a:ext cx="280988" cy="260350"/>
          </a:xfrm>
          <a:prstGeom prst="rect">
            <a:avLst/>
          </a:prstGeom>
          <a:ln>
            <a:miter lim="800000"/>
            <a:headEnd/>
            <a:tailEnd/>
          </a:ln>
        </p:spPr>
        <p:txBody>
          <a:bodyPr vert="horz" wrap="square" lIns="0" tIns="0" rIns="0" bIns="0" numCol="1" anchor="ctr" anchorCtr="0" compatLnSpc="1">
            <a:prstTxWarp prst="textNoShape">
              <a:avLst/>
            </a:prstTxWarp>
          </a:bodyPr>
          <a:lstStyle>
            <a:lvl1pPr algn="r">
              <a:defRPr sz="900" b="0">
                <a:latin typeface="+mn-lt"/>
              </a:defRPr>
            </a:lvl1pPr>
          </a:lstStyle>
          <a:p>
            <a:pPr>
              <a:defRPr/>
            </a:pPr>
            <a:fld id="{A48B1ECA-35D8-45D5-8FA6-9DAF9DC226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04" r:id="rId1"/>
    <p:sldLayoutId id="2147484005" r:id="rId2"/>
  </p:sldLayoutIdLst>
  <p:hf hdr="0" ftr="0" dt="0"/>
  <p:txStyles>
    <p:titleStyle>
      <a:lvl1pPr algn="l" rtl="0" eaLnBrk="0" fontAlgn="base" hangingPunct="0">
        <a:spcBef>
          <a:spcPct val="0"/>
        </a:spcBef>
        <a:spcAft>
          <a:spcPct val="0"/>
        </a:spcAft>
        <a:defRPr sz="4400" b="1">
          <a:solidFill>
            <a:schemeClr val="tx2"/>
          </a:solidFill>
          <a:latin typeface="Arial" charset="0"/>
          <a:ea typeface="+mj-ea"/>
          <a:cs typeface="+mj-cs"/>
        </a:defRPr>
      </a:lvl1pPr>
      <a:lvl2pPr algn="l" rtl="0" eaLnBrk="0" fontAlgn="base" hangingPunct="0">
        <a:spcBef>
          <a:spcPct val="0"/>
        </a:spcBef>
        <a:spcAft>
          <a:spcPct val="0"/>
        </a:spcAft>
        <a:defRPr sz="4400" b="1">
          <a:solidFill>
            <a:schemeClr val="tx2"/>
          </a:solidFill>
          <a:latin typeface="Arial" charset="0"/>
        </a:defRPr>
      </a:lvl2pPr>
      <a:lvl3pPr algn="l" rtl="0" eaLnBrk="0" fontAlgn="base" hangingPunct="0">
        <a:spcBef>
          <a:spcPct val="0"/>
        </a:spcBef>
        <a:spcAft>
          <a:spcPct val="0"/>
        </a:spcAft>
        <a:defRPr sz="4400" b="1">
          <a:solidFill>
            <a:schemeClr val="tx2"/>
          </a:solidFill>
          <a:latin typeface="Arial" charset="0"/>
        </a:defRPr>
      </a:lvl3pPr>
      <a:lvl4pPr algn="l" rtl="0" eaLnBrk="0" fontAlgn="base" hangingPunct="0">
        <a:spcBef>
          <a:spcPct val="0"/>
        </a:spcBef>
        <a:spcAft>
          <a:spcPct val="0"/>
        </a:spcAft>
        <a:defRPr sz="4400" b="1">
          <a:solidFill>
            <a:schemeClr val="tx2"/>
          </a:solidFill>
          <a:latin typeface="Arial" charset="0"/>
        </a:defRPr>
      </a:lvl4pPr>
      <a:lvl5pPr algn="l" rtl="0" eaLnBrk="0" fontAlgn="base" hangingPunct="0">
        <a:spcBef>
          <a:spcPct val="0"/>
        </a:spcBef>
        <a:spcAft>
          <a:spcPct val="0"/>
        </a:spcAft>
        <a:defRPr sz="4400" b="1">
          <a:solidFill>
            <a:schemeClr val="tx2"/>
          </a:solidFill>
          <a:latin typeface="Arial" charset="0"/>
        </a:defRPr>
      </a:lvl5pPr>
      <a:lvl6pPr marL="457200" algn="l" rtl="0" fontAlgn="base">
        <a:spcBef>
          <a:spcPct val="0"/>
        </a:spcBef>
        <a:spcAft>
          <a:spcPct val="0"/>
        </a:spcAft>
        <a:defRPr b="1">
          <a:solidFill>
            <a:schemeClr val="tx2"/>
          </a:solidFill>
          <a:latin typeface="Century Gothic" pitchFamily="34" charset="0"/>
        </a:defRPr>
      </a:lvl6pPr>
      <a:lvl7pPr marL="914400" algn="l" rtl="0" fontAlgn="base">
        <a:spcBef>
          <a:spcPct val="0"/>
        </a:spcBef>
        <a:spcAft>
          <a:spcPct val="0"/>
        </a:spcAft>
        <a:defRPr b="1">
          <a:solidFill>
            <a:schemeClr val="tx2"/>
          </a:solidFill>
          <a:latin typeface="Century Gothic" pitchFamily="34" charset="0"/>
        </a:defRPr>
      </a:lvl7pPr>
      <a:lvl8pPr marL="1371600" algn="l" rtl="0" fontAlgn="base">
        <a:spcBef>
          <a:spcPct val="0"/>
        </a:spcBef>
        <a:spcAft>
          <a:spcPct val="0"/>
        </a:spcAft>
        <a:defRPr b="1">
          <a:solidFill>
            <a:schemeClr val="tx2"/>
          </a:solidFill>
          <a:latin typeface="Century Gothic" pitchFamily="34" charset="0"/>
        </a:defRPr>
      </a:lvl8pPr>
      <a:lvl9pPr marL="1828800" algn="l" rtl="0" fontAlgn="base">
        <a:spcBef>
          <a:spcPct val="0"/>
        </a:spcBef>
        <a:spcAft>
          <a:spcPct val="0"/>
        </a:spcAft>
        <a:defRPr b="1">
          <a:solidFill>
            <a:schemeClr val="tx2"/>
          </a:solidFill>
          <a:latin typeface="Century Gothic" pitchFamily="34" charset="0"/>
        </a:defRPr>
      </a:lvl9pPr>
    </p:titleStyle>
    <p:bodyStyle>
      <a:lvl1pPr marL="342900" indent="-342900" algn="l" rtl="0" eaLnBrk="0" fontAlgn="base" hangingPunct="0">
        <a:spcBef>
          <a:spcPct val="40000"/>
        </a:spcBef>
        <a:spcAft>
          <a:spcPct val="0"/>
        </a:spcAft>
        <a:buChar char="•"/>
        <a:defRPr sz="1000" b="1">
          <a:solidFill>
            <a:schemeClr val="tx2"/>
          </a:solidFill>
          <a:latin typeface="Arial" charset="0"/>
          <a:ea typeface="+mn-ea"/>
          <a:cs typeface="+mn-cs"/>
        </a:defRPr>
      </a:lvl1pPr>
      <a:lvl2pPr marL="180975" indent="-179388" algn="l" rtl="0" eaLnBrk="0" fontAlgn="base" hangingPunct="0">
        <a:spcBef>
          <a:spcPct val="40000"/>
        </a:spcBef>
        <a:spcAft>
          <a:spcPct val="0"/>
        </a:spcAft>
        <a:buClr>
          <a:schemeClr val="tx2"/>
        </a:buClr>
        <a:buSzPct val="85000"/>
        <a:buFont typeface="Wingdings" pitchFamily="2" charset="2"/>
        <a:buChar char="l"/>
        <a:defRPr sz="1000">
          <a:solidFill>
            <a:schemeClr val="tx1"/>
          </a:solidFill>
          <a:latin typeface="Arial" charset="0"/>
        </a:defRPr>
      </a:lvl2pPr>
      <a:lvl3pPr marL="363538" indent="-180975" algn="l" rtl="0" eaLnBrk="0" fontAlgn="base" hangingPunct="0">
        <a:spcBef>
          <a:spcPct val="40000"/>
        </a:spcBef>
        <a:spcAft>
          <a:spcPct val="0"/>
        </a:spcAft>
        <a:buClr>
          <a:schemeClr val="tx2"/>
        </a:buClr>
        <a:buSzPct val="85000"/>
        <a:buFont typeface="Symbol" pitchFamily="18" charset="2"/>
        <a:buChar char="-"/>
        <a:defRPr sz="1000">
          <a:solidFill>
            <a:schemeClr val="tx1"/>
          </a:solidFill>
          <a:latin typeface="Arial" charset="0"/>
        </a:defRPr>
      </a:lvl3pPr>
      <a:lvl4pPr marL="546100" indent="-180975" algn="l" rtl="0" eaLnBrk="0" fontAlgn="base" hangingPunct="0">
        <a:spcBef>
          <a:spcPct val="40000"/>
        </a:spcBef>
        <a:spcAft>
          <a:spcPct val="0"/>
        </a:spcAft>
        <a:buClr>
          <a:schemeClr val="tx2"/>
        </a:buClr>
        <a:buSzPct val="85000"/>
        <a:buFont typeface="Wingdings" pitchFamily="2" charset="2"/>
        <a:buChar char="l"/>
        <a:defRPr sz="1000">
          <a:solidFill>
            <a:schemeClr val="tx1"/>
          </a:solidFill>
          <a:latin typeface="Arial" charset="0"/>
        </a:defRPr>
      </a:lvl4pPr>
      <a:lvl5pPr marL="727075" indent="-179388" algn="l" rtl="0" eaLnBrk="0" fontAlgn="base" hangingPunct="0">
        <a:spcBef>
          <a:spcPct val="40000"/>
        </a:spcBef>
        <a:spcAft>
          <a:spcPct val="0"/>
        </a:spcAft>
        <a:buClr>
          <a:schemeClr val="tx2"/>
        </a:buClr>
        <a:buSzPct val="85000"/>
        <a:buFont typeface="Symbol" pitchFamily="18" charset="2"/>
        <a:buChar char="-"/>
        <a:defRPr sz="1000">
          <a:solidFill>
            <a:schemeClr val="tx1"/>
          </a:solidFill>
          <a:latin typeface="Arial" charset="0"/>
        </a:defRPr>
      </a:lvl5pPr>
      <a:lvl6pPr marL="1184275" indent="-179388" algn="l" rtl="0" fontAlgn="base">
        <a:spcBef>
          <a:spcPct val="40000"/>
        </a:spcBef>
        <a:spcAft>
          <a:spcPct val="0"/>
        </a:spcAft>
        <a:buClr>
          <a:schemeClr val="tx2"/>
        </a:buClr>
        <a:buSzPct val="85000"/>
        <a:buFont typeface="Symbol" pitchFamily="18" charset="2"/>
        <a:buChar char="-"/>
        <a:defRPr sz="1000">
          <a:solidFill>
            <a:schemeClr val="tx1"/>
          </a:solidFill>
          <a:latin typeface="+mn-lt"/>
        </a:defRPr>
      </a:lvl6pPr>
      <a:lvl7pPr marL="1641475" indent="-179388" algn="l" rtl="0" fontAlgn="base">
        <a:spcBef>
          <a:spcPct val="40000"/>
        </a:spcBef>
        <a:spcAft>
          <a:spcPct val="0"/>
        </a:spcAft>
        <a:buClr>
          <a:schemeClr val="tx2"/>
        </a:buClr>
        <a:buSzPct val="85000"/>
        <a:buFont typeface="Symbol" pitchFamily="18" charset="2"/>
        <a:buChar char="-"/>
        <a:defRPr sz="1000">
          <a:solidFill>
            <a:schemeClr val="tx1"/>
          </a:solidFill>
          <a:latin typeface="+mn-lt"/>
        </a:defRPr>
      </a:lvl7pPr>
      <a:lvl8pPr marL="2098675" indent="-179388" algn="l" rtl="0" fontAlgn="base">
        <a:spcBef>
          <a:spcPct val="40000"/>
        </a:spcBef>
        <a:spcAft>
          <a:spcPct val="0"/>
        </a:spcAft>
        <a:buClr>
          <a:schemeClr val="tx2"/>
        </a:buClr>
        <a:buSzPct val="85000"/>
        <a:buFont typeface="Symbol" pitchFamily="18" charset="2"/>
        <a:buChar char="-"/>
        <a:defRPr sz="1000">
          <a:solidFill>
            <a:schemeClr val="tx1"/>
          </a:solidFill>
          <a:latin typeface="+mn-lt"/>
        </a:defRPr>
      </a:lvl8pPr>
      <a:lvl9pPr marL="2555875" indent="-179388" algn="l" rtl="0" fontAlgn="base">
        <a:spcBef>
          <a:spcPct val="40000"/>
        </a:spcBef>
        <a:spcAft>
          <a:spcPct val="0"/>
        </a:spcAft>
        <a:buClr>
          <a:schemeClr val="tx2"/>
        </a:buClr>
        <a:buSzPct val="85000"/>
        <a:buFont typeface="Symbol" pitchFamily="18" charset="2"/>
        <a:buChar char="-"/>
        <a:defRPr sz="1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0"/>
          <p:cNvSpPr>
            <a:spLocks noGrp="1" noChangeArrowheads="1"/>
          </p:cNvSpPr>
          <p:nvPr>
            <p:ph type="ctrTitle"/>
          </p:nvPr>
        </p:nvSpPr>
        <p:spPr>
          <a:xfrm>
            <a:off x="1881188" y="908050"/>
            <a:ext cx="7715250" cy="2663825"/>
          </a:xfrm>
          <a:solidFill>
            <a:srgbClr val="0059AA"/>
          </a:solidFill>
        </p:spPr>
        <p:txBody>
          <a:bodyPr/>
          <a:lstStyle/>
          <a:p>
            <a:pPr eaLnBrk="1" hangingPunct="1"/>
            <a:r>
              <a:rPr lang="pl-PL" smtClean="0">
                <a:latin typeface="Century Gothic" pitchFamily="34" charset="0"/>
              </a:rPr>
              <a:t>Grupa Kapitałowa Fota</a:t>
            </a:r>
            <a:br>
              <a:rPr lang="pl-PL" smtClean="0">
                <a:latin typeface="Century Gothic" pitchFamily="34" charset="0"/>
              </a:rPr>
            </a:br>
            <a:r>
              <a:rPr lang="pl-PL" smtClean="0">
                <a:latin typeface="Century Gothic" pitchFamily="34" charset="0"/>
              </a:rPr>
              <a:t/>
            </a:r>
            <a:br>
              <a:rPr lang="pl-PL" smtClean="0">
                <a:latin typeface="Century Gothic" pitchFamily="34" charset="0"/>
              </a:rPr>
            </a:br>
            <a:r>
              <a:rPr lang="pl-PL" smtClean="0">
                <a:latin typeface="Century Gothic" pitchFamily="34" charset="0"/>
              </a:rPr>
              <a:t/>
            </a:r>
            <a:br>
              <a:rPr lang="pl-PL" smtClean="0">
                <a:latin typeface="Century Gothic" pitchFamily="34" charset="0"/>
              </a:rPr>
            </a:br>
            <a:r>
              <a:rPr lang="pl-PL" smtClean="0">
                <a:latin typeface="Century Gothic" pitchFamily="34" charset="0"/>
              </a:rPr>
              <a:t/>
            </a:r>
            <a:br>
              <a:rPr lang="pl-PL" smtClean="0">
                <a:latin typeface="Century Gothic" pitchFamily="34" charset="0"/>
              </a:rPr>
            </a:br>
            <a:endParaRPr lang="en-GB" smtClean="0"/>
          </a:p>
        </p:txBody>
      </p:sp>
      <p:sp>
        <p:nvSpPr>
          <p:cNvPr id="6146" name="Rectangle 7"/>
          <p:cNvSpPr>
            <a:spLocks noChangeArrowheads="1"/>
          </p:cNvSpPr>
          <p:nvPr/>
        </p:nvSpPr>
        <p:spPr bwMode="auto">
          <a:xfrm>
            <a:off x="685800" y="6021388"/>
            <a:ext cx="7772400" cy="287337"/>
          </a:xfrm>
          <a:prstGeom prst="rect">
            <a:avLst/>
          </a:prstGeom>
          <a:noFill/>
          <a:ln w="9525">
            <a:noFill/>
            <a:miter lim="800000"/>
            <a:headEnd/>
            <a:tailEnd/>
          </a:ln>
        </p:spPr>
        <p:txBody>
          <a:bodyPr anchor="ctr"/>
          <a:lstStyle/>
          <a:p>
            <a:pPr algn="ctr">
              <a:lnSpc>
                <a:spcPct val="150000"/>
              </a:lnSpc>
            </a:pPr>
            <a:r>
              <a:rPr lang="pl-PL" sz="1600">
                <a:solidFill>
                  <a:schemeClr val="tx1"/>
                </a:solidFill>
                <a:latin typeface="Century Gothic" pitchFamily="34" charset="0"/>
              </a:rPr>
              <a:t>Gdynia, styczeń 2012 r.</a:t>
            </a:r>
            <a:endParaRPr lang="en-GB" sz="1600">
              <a:solidFill>
                <a:schemeClr val="tx1"/>
              </a:solidFill>
              <a:latin typeface="Century Gothic" pitchFamily="34" charset="0"/>
            </a:endParaRPr>
          </a:p>
        </p:txBody>
      </p:sp>
      <p:pic>
        <p:nvPicPr>
          <p:cNvPr id="6147" name="Picture 4"/>
          <p:cNvPicPr>
            <a:picLocks noChangeAspect="1" noChangeArrowheads="1"/>
          </p:cNvPicPr>
          <p:nvPr/>
        </p:nvPicPr>
        <p:blipFill>
          <a:blip r:embed="rId3" cstate="print"/>
          <a:srcRect/>
          <a:stretch>
            <a:fillRect/>
          </a:stretch>
        </p:blipFill>
        <p:spPr bwMode="auto">
          <a:xfrm>
            <a:off x="344488" y="857250"/>
            <a:ext cx="1393825" cy="2752725"/>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p:cNvSpPr>
            <a:spLocks noGrp="1"/>
          </p:cNvSpPr>
          <p:nvPr>
            <p:ph type="sldNum" sz="quarter" idx="10"/>
          </p:nvPr>
        </p:nvSpPr>
        <p:spPr/>
        <p:txBody>
          <a:bodyPr/>
          <a:lstStyle/>
          <a:p>
            <a:pPr>
              <a:defRPr/>
            </a:pPr>
            <a:fld id="{6C618A6D-FA37-4365-B1A5-EEAD4BE50895}" type="slidenum">
              <a:rPr lang="en-US"/>
              <a:pPr>
                <a:defRPr/>
              </a:pPr>
              <a:t>1</a:t>
            </a:fld>
            <a:endParaRPr lang="en-US"/>
          </a:p>
        </p:txBody>
      </p:sp>
      <p:sp>
        <p:nvSpPr>
          <p:cNvPr id="8194" name="Rectangle 2"/>
          <p:cNvSpPr>
            <a:spLocks noGrp="1" noChangeArrowheads="1"/>
          </p:cNvSpPr>
          <p:nvPr>
            <p:ph type="title"/>
          </p:nvPr>
        </p:nvSpPr>
        <p:spPr/>
        <p:txBody>
          <a:bodyPr/>
          <a:lstStyle/>
          <a:p>
            <a:pPr eaLnBrk="1" hangingPunct="1"/>
            <a:r>
              <a:rPr lang="pl-PL" sz="1800" smtClean="0">
                <a:solidFill>
                  <a:schemeClr val="tx1"/>
                </a:solidFill>
                <a:latin typeface="Century Gothic" pitchFamily="34" charset="0"/>
              </a:rPr>
              <a:t>Zastrzeżenia prawne</a:t>
            </a:r>
            <a:endParaRPr lang="en-GB" sz="1800" smtClean="0">
              <a:solidFill>
                <a:schemeClr val="tx1"/>
              </a:solidFill>
              <a:latin typeface="Century Gothic" pitchFamily="34" charset="0"/>
            </a:endParaRPr>
          </a:p>
        </p:txBody>
      </p:sp>
      <p:sp>
        <p:nvSpPr>
          <p:cNvPr id="6148" name="Text Box 3"/>
          <p:cNvSpPr txBox="1">
            <a:spLocks noChangeArrowheads="1"/>
          </p:cNvSpPr>
          <p:nvPr/>
        </p:nvSpPr>
        <p:spPr bwMode="auto">
          <a:xfrm>
            <a:off x="754063" y="1143000"/>
            <a:ext cx="7778750" cy="3778250"/>
          </a:xfrm>
          <a:prstGeom prst="rect">
            <a:avLst/>
          </a:prstGeom>
          <a:noFill/>
          <a:ln w="9525">
            <a:noFill/>
            <a:miter lim="800000"/>
            <a:headEnd/>
            <a:tailEnd/>
          </a:ln>
        </p:spPr>
        <p:txBody>
          <a:bodyPr>
            <a:spAutoFit/>
          </a:bodyPr>
          <a:lstStyle/>
          <a:p>
            <a:pPr algn="just">
              <a:lnSpc>
                <a:spcPct val="150000"/>
              </a:lnSpc>
              <a:defRPr/>
            </a:pPr>
            <a:r>
              <a:rPr lang="pl-PL" sz="1050" b="0" dirty="0">
                <a:solidFill>
                  <a:schemeClr val="tx1"/>
                </a:solidFill>
                <a:latin typeface="Century Gothic" pitchFamily="34" charset="0"/>
              </a:rPr>
              <a:t>Niniejszy materiał został opracowany przez Fota S.A. („Spółka”). </a:t>
            </a:r>
          </a:p>
          <a:p>
            <a:pPr algn="just">
              <a:defRPr/>
            </a:pPr>
            <a:endParaRPr lang="pl-PL" sz="1050" b="0" dirty="0">
              <a:solidFill>
                <a:schemeClr val="tx1"/>
              </a:solidFill>
              <a:latin typeface="Century Gothic" pitchFamily="34" charset="0"/>
            </a:endParaRPr>
          </a:p>
          <a:p>
            <a:pPr algn="just">
              <a:lnSpc>
                <a:spcPct val="150000"/>
              </a:lnSpc>
              <a:defRPr/>
            </a:pPr>
            <a:r>
              <a:rPr lang="pl-PL" sz="1050" b="0" dirty="0">
                <a:solidFill>
                  <a:schemeClr val="tx1"/>
                </a:solidFill>
                <a:latin typeface="Century Gothic" pitchFamily="34" charset="0"/>
              </a:rPr>
              <a:t>Powielanie, rozpowszechnianie i przekazywanie niniejszej prezentacji w innych jurysdykcjach może podlegać ograniczeniom prawnym, a osoby, do których może ona dotrzeć, powinny zapoznać się z wszelkimi tego rodzaju ograniczeniami oraz stosować się do nich. Nieprzestrzeganie tych ograniczeń może stanowić naruszenie obowiązującego prawa.</a:t>
            </a:r>
          </a:p>
          <a:p>
            <a:pPr algn="just">
              <a:defRPr/>
            </a:pPr>
            <a:endParaRPr lang="pl-PL" sz="1050" b="0" dirty="0">
              <a:solidFill>
                <a:schemeClr val="tx1"/>
              </a:solidFill>
              <a:latin typeface="Century Gothic" pitchFamily="34" charset="0"/>
            </a:endParaRPr>
          </a:p>
          <a:p>
            <a:pPr algn="just">
              <a:lnSpc>
                <a:spcPct val="150000"/>
              </a:lnSpc>
              <a:defRPr/>
            </a:pPr>
            <a:r>
              <a:rPr lang="pl-PL" sz="1050" b="0" dirty="0">
                <a:solidFill>
                  <a:schemeClr val="tx1"/>
                </a:solidFill>
                <a:latin typeface="Century Gothic" pitchFamily="34" charset="0"/>
              </a:rPr>
              <a:t>Niniejsza prezentacja nie zawiera kompletnej ani całościowej analizy finansowej lub handlowej Spółki, jak również nie przedstawia jej pozycji i perspektyw w kompletny ani całościowy sposób. Spółka przygotowała prezentację </a:t>
            </a:r>
            <a:br>
              <a:rPr lang="pl-PL" sz="1050" b="0" dirty="0">
                <a:solidFill>
                  <a:schemeClr val="tx1"/>
                </a:solidFill>
                <a:latin typeface="Century Gothic" pitchFamily="34" charset="0"/>
              </a:rPr>
            </a:br>
            <a:r>
              <a:rPr lang="pl-PL" sz="1050" b="0" dirty="0">
                <a:solidFill>
                  <a:schemeClr val="tx1"/>
                </a:solidFill>
                <a:latin typeface="Century Gothic" pitchFamily="34" charset="0"/>
              </a:rPr>
              <a:t>z należytą starannością, jednak może ona zawierać pewne nieścisłości lub opuszczenia. Niniejsza prezentacja w zakresie obejmującym twierdzenia wybiegające w przyszłość ma charakter wyłącznie informacyjny i nie może być traktowana jako oferta lub rekomendacja do zawierania jakichkolwiek transakcji. Dlatego zaleca się, aby każda osoba zamierzająca podjąć decyzję inwestycyjną odnośnie akcji wyemitowanych przez Spółkę opierała się na informacjach ujawnionych w oficjalnych komunikatach Fota S.A. zgodnie z przepisami prawa obowiązującymi Spółkę.</a:t>
            </a:r>
          </a:p>
          <a:p>
            <a:pPr algn="just">
              <a:lnSpc>
                <a:spcPct val="150000"/>
              </a:lnSpc>
              <a:defRPr/>
            </a:pPr>
            <a:endParaRPr lang="pl-PL" sz="1050" b="0" dirty="0">
              <a:solidFill>
                <a:schemeClr val="tx1"/>
              </a:solidFill>
              <a:latin typeface="Century Gothic"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p:cNvSpPr>
            <a:spLocks noGrp="1"/>
          </p:cNvSpPr>
          <p:nvPr>
            <p:ph type="sldNum" sz="quarter" idx="10"/>
          </p:nvPr>
        </p:nvSpPr>
        <p:spPr/>
        <p:txBody>
          <a:bodyPr/>
          <a:lstStyle/>
          <a:p>
            <a:pPr>
              <a:defRPr/>
            </a:pPr>
            <a:fld id="{9DE1AEC2-F5EE-47AE-8D07-404CA4B886FB}" type="slidenum">
              <a:rPr lang="en-US"/>
              <a:pPr>
                <a:defRPr/>
              </a:pPr>
              <a:t>2</a:t>
            </a:fld>
            <a:endParaRPr lang="en-US" dirty="0"/>
          </a:p>
        </p:txBody>
      </p:sp>
      <p:sp>
        <p:nvSpPr>
          <p:cNvPr id="10242" name="Rectangle 2"/>
          <p:cNvSpPr>
            <a:spLocks noGrp="1" noChangeArrowheads="1"/>
          </p:cNvSpPr>
          <p:nvPr>
            <p:ph type="title"/>
          </p:nvPr>
        </p:nvSpPr>
        <p:spPr/>
        <p:txBody>
          <a:bodyPr/>
          <a:lstStyle/>
          <a:p>
            <a:pPr eaLnBrk="1" hangingPunct="1"/>
            <a:r>
              <a:rPr lang="pl-PL" sz="1800" smtClean="0">
                <a:solidFill>
                  <a:schemeClr val="tx1"/>
                </a:solidFill>
                <a:latin typeface="Century Gothic" pitchFamily="34" charset="0"/>
              </a:rPr>
              <a:t>Szacowane wyniki finansowe Grupy FOTA za 2011 r.</a:t>
            </a:r>
            <a:endParaRPr lang="en-GB" sz="1800" smtClean="0">
              <a:solidFill>
                <a:schemeClr val="tx1"/>
              </a:solidFill>
              <a:latin typeface="Century Gothic" pitchFamily="34" charset="0"/>
            </a:endParaRPr>
          </a:p>
        </p:txBody>
      </p:sp>
      <p:sp>
        <p:nvSpPr>
          <p:cNvPr id="10243" name="Rectangle 3"/>
          <p:cNvSpPr>
            <a:spLocks noChangeArrowheads="1"/>
          </p:cNvSpPr>
          <p:nvPr/>
        </p:nvSpPr>
        <p:spPr bwMode="auto">
          <a:xfrm>
            <a:off x="1573213" y="908050"/>
            <a:ext cx="3200400" cy="252413"/>
          </a:xfrm>
          <a:prstGeom prst="rect">
            <a:avLst/>
          </a:prstGeom>
          <a:solidFill>
            <a:srgbClr val="0059AA"/>
          </a:solidFill>
          <a:ln w="9525">
            <a:solidFill>
              <a:srgbClr val="000080"/>
            </a:solidFill>
            <a:miter lim="800000"/>
            <a:headEnd/>
            <a:tailEnd/>
          </a:ln>
        </p:spPr>
        <p:txBody>
          <a:bodyPr/>
          <a:lstStyle/>
          <a:p>
            <a:pPr algn="ctr">
              <a:spcAft>
                <a:spcPts val="1000"/>
              </a:spcAft>
            </a:pPr>
            <a:r>
              <a:rPr lang="pl-PL">
                <a:solidFill>
                  <a:schemeClr val="bg1"/>
                </a:solidFill>
                <a:latin typeface="Century Gothic" pitchFamily="34" charset="0"/>
              </a:rPr>
              <a:t>FOTA S.A. – spółki operacyjnie</a:t>
            </a:r>
          </a:p>
          <a:p>
            <a:pPr algn="ctr">
              <a:spcAft>
                <a:spcPts val="1000"/>
              </a:spcAft>
            </a:pPr>
            <a:endParaRPr lang="pl-PL">
              <a:solidFill>
                <a:schemeClr val="bg1"/>
              </a:solidFill>
              <a:latin typeface="Century Gothic" pitchFamily="34" charset="0"/>
            </a:endParaRPr>
          </a:p>
        </p:txBody>
      </p:sp>
      <p:sp>
        <p:nvSpPr>
          <p:cNvPr id="10244" name="AutoShape 5"/>
          <p:cNvSpPr>
            <a:spLocks noChangeArrowheads="1"/>
          </p:cNvSpPr>
          <p:nvPr/>
        </p:nvSpPr>
        <p:spPr bwMode="auto">
          <a:xfrm>
            <a:off x="1555750" y="1700213"/>
            <a:ext cx="1331913" cy="576262"/>
          </a:xfrm>
          <a:prstGeom prst="flowChartProcess">
            <a:avLst/>
          </a:prstGeom>
          <a:solidFill>
            <a:srgbClr val="0059AA"/>
          </a:solidFill>
          <a:ln w="12700">
            <a:solidFill>
              <a:srgbClr val="333399"/>
            </a:solidFill>
            <a:miter lim="800000"/>
            <a:headEnd/>
            <a:tailEnd/>
          </a:ln>
        </p:spPr>
        <p:txBody>
          <a:bodyPr anchor="ctr"/>
          <a:lstStyle/>
          <a:p>
            <a:pPr algn="ctr"/>
            <a:r>
              <a:rPr lang="pl-PL">
                <a:solidFill>
                  <a:schemeClr val="bg1"/>
                </a:solidFill>
                <a:latin typeface="Century Gothic" pitchFamily="34" charset="0"/>
              </a:rPr>
              <a:t>FOTA Ukraina</a:t>
            </a:r>
          </a:p>
          <a:p>
            <a:pPr algn="ctr"/>
            <a:r>
              <a:rPr lang="pl-PL" b="0">
                <a:solidFill>
                  <a:schemeClr val="bg1"/>
                </a:solidFill>
                <a:latin typeface="Century Gothic" pitchFamily="34" charset="0"/>
              </a:rPr>
              <a:t>(70% udziałów)</a:t>
            </a:r>
          </a:p>
        </p:txBody>
      </p:sp>
      <p:sp>
        <p:nvSpPr>
          <p:cNvPr id="10245" name="AutoShape 7"/>
          <p:cNvSpPr>
            <a:spLocks noChangeArrowheads="1"/>
          </p:cNvSpPr>
          <p:nvPr/>
        </p:nvSpPr>
        <p:spPr bwMode="auto">
          <a:xfrm>
            <a:off x="3392488" y="1700213"/>
            <a:ext cx="1331912" cy="576262"/>
          </a:xfrm>
          <a:prstGeom prst="flowChartProcess">
            <a:avLst/>
          </a:prstGeom>
          <a:solidFill>
            <a:srgbClr val="0059AA"/>
          </a:solidFill>
          <a:ln w="12700">
            <a:solidFill>
              <a:srgbClr val="333399"/>
            </a:solidFill>
            <a:miter lim="800000"/>
            <a:headEnd/>
            <a:tailEnd/>
          </a:ln>
        </p:spPr>
        <p:txBody>
          <a:bodyPr anchor="ctr"/>
          <a:lstStyle/>
          <a:p>
            <a:pPr algn="ctr"/>
            <a:r>
              <a:rPr lang="pl-PL">
                <a:solidFill>
                  <a:schemeClr val="bg1"/>
                </a:solidFill>
                <a:latin typeface="Century Gothic" pitchFamily="34" charset="0"/>
              </a:rPr>
              <a:t>Art-Gum</a:t>
            </a:r>
          </a:p>
          <a:p>
            <a:pPr algn="ctr"/>
            <a:r>
              <a:rPr lang="pl-PL" sz="900" b="0">
                <a:solidFill>
                  <a:schemeClr val="bg1"/>
                </a:solidFill>
                <a:latin typeface="Century Gothic" pitchFamily="34" charset="0"/>
              </a:rPr>
              <a:t>(75</a:t>
            </a:r>
            <a:r>
              <a:rPr lang="pl-PL" sz="800" b="0">
                <a:solidFill>
                  <a:schemeClr val="bg1"/>
                </a:solidFill>
                <a:latin typeface="Century Gothic" pitchFamily="34" charset="0"/>
              </a:rPr>
              <a:t>,6% udziałów)</a:t>
            </a:r>
            <a:endParaRPr lang="pl-PL" sz="800">
              <a:solidFill>
                <a:schemeClr val="bg1"/>
              </a:solidFill>
              <a:latin typeface="Century Gothic" pitchFamily="34" charset="0"/>
            </a:endParaRPr>
          </a:p>
        </p:txBody>
      </p:sp>
      <p:sp>
        <p:nvSpPr>
          <p:cNvPr id="10246" name="AutoShape 12"/>
          <p:cNvSpPr>
            <a:spLocks noChangeArrowheads="1"/>
          </p:cNvSpPr>
          <p:nvPr/>
        </p:nvSpPr>
        <p:spPr bwMode="auto">
          <a:xfrm>
            <a:off x="3392488" y="2441575"/>
            <a:ext cx="1331912" cy="576263"/>
          </a:xfrm>
          <a:prstGeom prst="flowChartProcess">
            <a:avLst/>
          </a:prstGeom>
          <a:solidFill>
            <a:srgbClr val="0059AA"/>
          </a:solidFill>
          <a:ln w="9525">
            <a:solidFill>
              <a:srgbClr val="333399"/>
            </a:solidFill>
            <a:miter lim="800000"/>
            <a:headEnd/>
            <a:tailEnd/>
          </a:ln>
        </p:spPr>
        <p:txBody>
          <a:bodyPr anchor="ctr"/>
          <a:lstStyle/>
          <a:p>
            <a:pPr algn="ctr"/>
            <a:r>
              <a:rPr lang="pl-PL">
                <a:solidFill>
                  <a:schemeClr val="bg1"/>
                </a:solidFill>
                <a:latin typeface="Century Gothic" pitchFamily="34" charset="0"/>
              </a:rPr>
              <a:t>EXPOM Kwidzyn</a:t>
            </a:r>
          </a:p>
          <a:p>
            <a:pPr algn="ctr"/>
            <a:r>
              <a:rPr lang="pl-PL" sz="800">
                <a:solidFill>
                  <a:schemeClr val="bg1"/>
                </a:solidFill>
                <a:latin typeface="Century Gothic" pitchFamily="34" charset="0"/>
              </a:rPr>
              <a:t> </a:t>
            </a:r>
            <a:r>
              <a:rPr lang="pl-PL" sz="800" b="0">
                <a:solidFill>
                  <a:schemeClr val="bg1"/>
                </a:solidFill>
                <a:latin typeface="Century Gothic" pitchFamily="34" charset="0"/>
              </a:rPr>
              <a:t>(99,5% udziałów)</a:t>
            </a:r>
            <a:r>
              <a:rPr lang="pl-PL" b="0">
                <a:solidFill>
                  <a:schemeClr val="bg1"/>
                </a:solidFill>
                <a:latin typeface="Century Gothic" pitchFamily="34" charset="0"/>
              </a:rPr>
              <a:t/>
            </a:r>
            <a:br>
              <a:rPr lang="pl-PL" b="0">
                <a:solidFill>
                  <a:schemeClr val="bg1"/>
                </a:solidFill>
                <a:latin typeface="Century Gothic" pitchFamily="34" charset="0"/>
              </a:rPr>
            </a:br>
            <a:endParaRPr lang="pl-PL">
              <a:solidFill>
                <a:schemeClr val="bg1"/>
              </a:solidFill>
              <a:latin typeface="Century Gothic" pitchFamily="34" charset="0"/>
            </a:endParaRPr>
          </a:p>
        </p:txBody>
      </p:sp>
      <p:sp>
        <p:nvSpPr>
          <p:cNvPr id="10247" name="AutoShape 13"/>
          <p:cNvSpPr>
            <a:spLocks noChangeArrowheads="1"/>
          </p:cNvSpPr>
          <p:nvPr/>
        </p:nvSpPr>
        <p:spPr bwMode="auto">
          <a:xfrm>
            <a:off x="1555750" y="3182938"/>
            <a:ext cx="1331913" cy="576262"/>
          </a:xfrm>
          <a:prstGeom prst="flowChartProcess">
            <a:avLst/>
          </a:prstGeom>
          <a:solidFill>
            <a:srgbClr val="0059AA"/>
          </a:solidFill>
          <a:ln w="12700">
            <a:solidFill>
              <a:srgbClr val="333399"/>
            </a:solidFill>
            <a:miter lim="800000"/>
            <a:headEnd/>
            <a:tailEnd/>
          </a:ln>
        </p:spPr>
        <p:txBody>
          <a:bodyPr anchor="ctr"/>
          <a:lstStyle/>
          <a:p>
            <a:pPr algn="ctr"/>
            <a:r>
              <a:rPr lang="pl-PL">
                <a:solidFill>
                  <a:schemeClr val="bg1"/>
                </a:solidFill>
                <a:latin typeface="Century Gothic" pitchFamily="34" charset="0"/>
              </a:rPr>
              <a:t>AUTOPRIMA CZECHY S r.o.</a:t>
            </a:r>
          </a:p>
          <a:p>
            <a:pPr algn="ctr"/>
            <a:r>
              <a:rPr lang="pl-PL" sz="800" b="0">
                <a:solidFill>
                  <a:schemeClr val="bg1"/>
                </a:solidFill>
                <a:latin typeface="Century Gothic" pitchFamily="34" charset="0"/>
              </a:rPr>
              <a:t>(80% udziałów)</a:t>
            </a:r>
          </a:p>
        </p:txBody>
      </p:sp>
      <p:cxnSp>
        <p:nvCxnSpPr>
          <p:cNvPr id="10248" name="Łącznik prosty 31"/>
          <p:cNvCxnSpPr>
            <a:cxnSpLocks noChangeShapeType="1"/>
          </p:cNvCxnSpPr>
          <p:nvPr/>
        </p:nvCxnSpPr>
        <p:spPr bwMode="auto">
          <a:xfrm rot="10800000">
            <a:off x="2914650" y="2714625"/>
            <a:ext cx="468313" cy="1588"/>
          </a:xfrm>
          <a:prstGeom prst="line">
            <a:avLst/>
          </a:prstGeom>
          <a:noFill/>
          <a:ln w="9525" algn="ctr">
            <a:solidFill>
              <a:schemeClr val="tx2"/>
            </a:solidFill>
            <a:round/>
            <a:headEnd/>
            <a:tailEnd/>
          </a:ln>
        </p:spPr>
      </p:cxnSp>
      <p:sp>
        <p:nvSpPr>
          <p:cNvPr id="10249" name="Rectangle 3"/>
          <p:cNvSpPr>
            <a:spLocks noChangeArrowheads="1"/>
          </p:cNvSpPr>
          <p:nvPr/>
        </p:nvSpPr>
        <p:spPr bwMode="auto">
          <a:xfrm>
            <a:off x="1573213" y="1143000"/>
            <a:ext cx="3200400" cy="352425"/>
          </a:xfrm>
          <a:prstGeom prst="rect">
            <a:avLst/>
          </a:prstGeom>
          <a:solidFill>
            <a:srgbClr val="FFFFFF">
              <a:alpha val="96861"/>
            </a:srgbClr>
          </a:solidFill>
          <a:ln w="9525">
            <a:solidFill>
              <a:srgbClr val="000080"/>
            </a:solidFill>
            <a:miter lim="800000"/>
            <a:headEnd/>
            <a:tailEnd/>
          </a:ln>
        </p:spPr>
        <p:txBody>
          <a:bodyPr anchor="ctr"/>
          <a:lstStyle/>
          <a:p>
            <a:pPr algn="ctr">
              <a:spcAft>
                <a:spcPts val="1000"/>
              </a:spcAft>
            </a:pPr>
            <a:r>
              <a:rPr lang="pl-PL" b="0">
                <a:solidFill>
                  <a:schemeClr val="tx1"/>
                </a:solidFill>
                <a:latin typeface="Century Gothic" pitchFamily="34" charset="0"/>
              </a:rPr>
              <a:t>Handel częściami do samochodów osobowych </a:t>
            </a:r>
            <a:br>
              <a:rPr lang="pl-PL" b="0">
                <a:solidFill>
                  <a:schemeClr val="tx1"/>
                </a:solidFill>
                <a:latin typeface="Century Gothic" pitchFamily="34" charset="0"/>
              </a:rPr>
            </a:br>
            <a:r>
              <a:rPr lang="pl-PL" b="0">
                <a:solidFill>
                  <a:schemeClr val="tx1"/>
                </a:solidFill>
                <a:latin typeface="Century Gothic" pitchFamily="34" charset="0"/>
              </a:rPr>
              <a:t>i ciężarowych oraz wyposażeniem warsztatowym</a:t>
            </a:r>
          </a:p>
        </p:txBody>
      </p:sp>
      <p:sp>
        <p:nvSpPr>
          <p:cNvPr id="57" name="AutoShape 6"/>
          <p:cNvSpPr>
            <a:spLocks noChangeArrowheads="1"/>
          </p:cNvSpPr>
          <p:nvPr/>
        </p:nvSpPr>
        <p:spPr bwMode="auto">
          <a:xfrm>
            <a:off x="331788" y="3182938"/>
            <a:ext cx="1152525" cy="576262"/>
          </a:xfrm>
          <a:prstGeom prst="flowChartProcess">
            <a:avLst/>
          </a:prstGeom>
          <a:solidFill>
            <a:srgbClr val="FFFFFF"/>
          </a:solidFill>
          <a:ln w="12700">
            <a:solidFill>
              <a:srgbClr val="333399"/>
            </a:solidFill>
            <a:miter lim="800000"/>
            <a:headEnd/>
            <a:tailEnd/>
          </a:ln>
        </p:spPr>
        <p:txBody>
          <a:bodyPr anchor="ctr"/>
          <a:lstStyle/>
          <a:p>
            <a:pPr algn="ctr">
              <a:spcAft>
                <a:spcPts val="1000"/>
              </a:spcAft>
              <a:defRPr/>
            </a:pPr>
            <a:r>
              <a:rPr lang="pl-PL" sz="950" b="0" dirty="0">
                <a:solidFill>
                  <a:schemeClr val="tx1"/>
                </a:solidFill>
                <a:latin typeface="Century Gothic" pitchFamily="34" charset="0"/>
              </a:rPr>
              <a:t>Handel częściami zamiennymi</a:t>
            </a:r>
          </a:p>
        </p:txBody>
      </p:sp>
      <p:sp>
        <p:nvSpPr>
          <p:cNvPr id="58" name="AutoShape 12"/>
          <p:cNvSpPr>
            <a:spLocks noChangeArrowheads="1"/>
          </p:cNvSpPr>
          <p:nvPr/>
        </p:nvSpPr>
        <p:spPr bwMode="auto">
          <a:xfrm>
            <a:off x="4795838" y="2441575"/>
            <a:ext cx="1152525" cy="576263"/>
          </a:xfrm>
          <a:prstGeom prst="flowChartProcess">
            <a:avLst/>
          </a:prstGeom>
          <a:solidFill>
            <a:srgbClr val="FFFFFF"/>
          </a:solidFill>
          <a:ln w="9525">
            <a:solidFill>
              <a:srgbClr val="333399"/>
            </a:solidFill>
            <a:miter lim="800000"/>
            <a:headEnd/>
            <a:tailEnd/>
          </a:ln>
        </p:spPr>
        <p:txBody>
          <a:bodyPr anchor="ctr"/>
          <a:lstStyle/>
          <a:p>
            <a:pPr algn="ctr">
              <a:defRPr/>
            </a:pPr>
            <a:r>
              <a:rPr lang="pl-PL" sz="950" b="0" dirty="0">
                <a:solidFill>
                  <a:schemeClr val="tx1"/>
                </a:solidFill>
                <a:latin typeface="Century Gothic" pitchFamily="34" charset="0"/>
              </a:rPr>
              <a:t>Produkcja, regeneracja rozruszników </a:t>
            </a:r>
            <a:br>
              <a:rPr lang="pl-PL" sz="950" b="0" dirty="0">
                <a:solidFill>
                  <a:schemeClr val="tx1"/>
                </a:solidFill>
                <a:latin typeface="Century Gothic" pitchFamily="34" charset="0"/>
              </a:rPr>
            </a:br>
            <a:r>
              <a:rPr lang="pl-PL" sz="950" b="0" dirty="0">
                <a:solidFill>
                  <a:schemeClr val="tx1"/>
                </a:solidFill>
                <a:latin typeface="Century Gothic" pitchFamily="34" charset="0"/>
              </a:rPr>
              <a:t>i alternatorów</a:t>
            </a:r>
          </a:p>
        </p:txBody>
      </p:sp>
      <p:sp>
        <p:nvSpPr>
          <p:cNvPr id="60" name="AutoShape 7"/>
          <p:cNvSpPr>
            <a:spLocks noChangeArrowheads="1"/>
          </p:cNvSpPr>
          <p:nvPr/>
        </p:nvSpPr>
        <p:spPr bwMode="auto">
          <a:xfrm>
            <a:off x="4795838" y="1700213"/>
            <a:ext cx="1152525" cy="576262"/>
          </a:xfrm>
          <a:prstGeom prst="flowChartProcess">
            <a:avLst/>
          </a:prstGeom>
          <a:solidFill>
            <a:srgbClr val="FFFFFF"/>
          </a:solidFill>
          <a:ln w="12700">
            <a:solidFill>
              <a:srgbClr val="333399"/>
            </a:solidFill>
            <a:miter lim="800000"/>
            <a:headEnd/>
            <a:tailEnd/>
          </a:ln>
        </p:spPr>
        <p:txBody>
          <a:bodyPr anchor="ctr"/>
          <a:lstStyle/>
          <a:p>
            <a:pPr algn="ctr">
              <a:defRPr/>
            </a:pPr>
            <a:r>
              <a:rPr lang="pl-PL" sz="950" b="0" dirty="0">
                <a:solidFill>
                  <a:schemeClr val="tx1"/>
                </a:solidFill>
                <a:latin typeface="Century Gothic" pitchFamily="34" charset="0"/>
              </a:rPr>
              <a:t>Handel oponami</a:t>
            </a:r>
          </a:p>
        </p:txBody>
      </p:sp>
      <p:sp>
        <p:nvSpPr>
          <p:cNvPr id="63" name="AutoShape 6"/>
          <p:cNvSpPr>
            <a:spLocks noChangeArrowheads="1"/>
          </p:cNvSpPr>
          <p:nvPr/>
        </p:nvSpPr>
        <p:spPr bwMode="auto">
          <a:xfrm>
            <a:off x="331788" y="1701800"/>
            <a:ext cx="1152525" cy="576263"/>
          </a:xfrm>
          <a:prstGeom prst="flowChartProcess">
            <a:avLst/>
          </a:prstGeom>
          <a:solidFill>
            <a:srgbClr val="FFFFFF"/>
          </a:solidFill>
          <a:ln w="12700">
            <a:solidFill>
              <a:srgbClr val="333399"/>
            </a:solidFill>
            <a:miter lim="800000"/>
            <a:headEnd/>
            <a:tailEnd/>
          </a:ln>
        </p:spPr>
        <p:txBody>
          <a:bodyPr anchor="ctr"/>
          <a:lstStyle/>
          <a:p>
            <a:pPr algn="ctr">
              <a:spcAft>
                <a:spcPts val="1000"/>
              </a:spcAft>
              <a:defRPr/>
            </a:pPr>
            <a:r>
              <a:rPr lang="pl-PL" sz="950" b="0" dirty="0">
                <a:solidFill>
                  <a:schemeClr val="tx1"/>
                </a:solidFill>
                <a:latin typeface="Century Gothic" pitchFamily="34" charset="0"/>
              </a:rPr>
              <a:t>Handel częściami zamiennymi</a:t>
            </a:r>
          </a:p>
        </p:txBody>
      </p:sp>
      <p:sp>
        <p:nvSpPr>
          <p:cNvPr id="10254" name="AutoShape 4"/>
          <p:cNvSpPr>
            <a:spLocks noChangeArrowheads="1"/>
          </p:cNvSpPr>
          <p:nvPr/>
        </p:nvSpPr>
        <p:spPr bwMode="auto">
          <a:xfrm>
            <a:off x="3382963" y="3182938"/>
            <a:ext cx="1331912" cy="576262"/>
          </a:xfrm>
          <a:prstGeom prst="flowChartProcess">
            <a:avLst/>
          </a:prstGeom>
          <a:solidFill>
            <a:srgbClr val="0059AA"/>
          </a:solidFill>
          <a:ln w="12700">
            <a:solidFill>
              <a:srgbClr val="333399"/>
            </a:solidFill>
            <a:miter lim="800000"/>
            <a:headEnd/>
            <a:tailEnd/>
          </a:ln>
        </p:spPr>
        <p:txBody>
          <a:bodyPr anchor="ctr"/>
          <a:lstStyle/>
          <a:p>
            <a:pPr algn="ctr"/>
            <a:r>
              <a:rPr lang="pl-PL">
                <a:solidFill>
                  <a:schemeClr val="bg1"/>
                </a:solidFill>
                <a:latin typeface="Century Gothic" pitchFamily="34" charset="0"/>
              </a:rPr>
              <a:t>Automotosport</a:t>
            </a:r>
            <a:endParaRPr lang="pl-PL" b="0">
              <a:solidFill>
                <a:schemeClr val="bg1"/>
              </a:solidFill>
              <a:latin typeface="Century Gothic" pitchFamily="34" charset="0"/>
            </a:endParaRPr>
          </a:p>
          <a:p>
            <a:pPr algn="ctr"/>
            <a:r>
              <a:rPr lang="pl-PL" sz="800" b="0">
                <a:solidFill>
                  <a:schemeClr val="bg1"/>
                </a:solidFill>
                <a:latin typeface="Century Gothic" pitchFamily="34" charset="0"/>
              </a:rPr>
              <a:t>(100% udziałów) </a:t>
            </a:r>
          </a:p>
          <a:p>
            <a:pPr algn="ctr"/>
            <a:endParaRPr lang="pl-PL" sz="800">
              <a:solidFill>
                <a:schemeClr val="bg1"/>
              </a:solidFill>
              <a:latin typeface="Century Gothic" pitchFamily="34" charset="0"/>
            </a:endParaRPr>
          </a:p>
        </p:txBody>
      </p:sp>
      <p:sp>
        <p:nvSpPr>
          <p:cNvPr id="65" name="AutoShape 6"/>
          <p:cNvSpPr>
            <a:spLocks noChangeArrowheads="1"/>
          </p:cNvSpPr>
          <p:nvPr/>
        </p:nvSpPr>
        <p:spPr bwMode="auto">
          <a:xfrm>
            <a:off x="4795838" y="3182938"/>
            <a:ext cx="1152525" cy="576262"/>
          </a:xfrm>
          <a:prstGeom prst="flowChartProcess">
            <a:avLst/>
          </a:prstGeom>
          <a:solidFill>
            <a:srgbClr val="FFFFFF"/>
          </a:solidFill>
          <a:ln w="12700">
            <a:solidFill>
              <a:srgbClr val="333399"/>
            </a:solidFill>
            <a:miter lim="800000"/>
            <a:headEnd/>
            <a:tailEnd/>
          </a:ln>
        </p:spPr>
        <p:txBody>
          <a:bodyPr anchor="ctr"/>
          <a:lstStyle/>
          <a:p>
            <a:pPr algn="ctr">
              <a:spcAft>
                <a:spcPts val="1000"/>
              </a:spcAft>
              <a:defRPr/>
            </a:pPr>
            <a:r>
              <a:rPr lang="pl-PL" sz="950" b="0" dirty="0">
                <a:solidFill>
                  <a:schemeClr val="tx1"/>
                </a:solidFill>
                <a:latin typeface="Century Gothic" pitchFamily="34" charset="0"/>
              </a:rPr>
              <a:t>Handel częściami zamiennymi</a:t>
            </a:r>
          </a:p>
        </p:txBody>
      </p:sp>
      <p:cxnSp>
        <p:nvCxnSpPr>
          <p:cNvPr id="10256" name="Łącznik prosty 31"/>
          <p:cNvCxnSpPr>
            <a:cxnSpLocks noChangeShapeType="1"/>
          </p:cNvCxnSpPr>
          <p:nvPr/>
        </p:nvCxnSpPr>
        <p:spPr bwMode="auto">
          <a:xfrm flipH="1">
            <a:off x="2914650" y="3429000"/>
            <a:ext cx="468313" cy="0"/>
          </a:xfrm>
          <a:prstGeom prst="line">
            <a:avLst/>
          </a:prstGeom>
          <a:noFill/>
          <a:ln w="9525" algn="ctr">
            <a:solidFill>
              <a:schemeClr val="tx2"/>
            </a:solidFill>
            <a:round/>
            <a:headEnd/>
            <a:tailEnd/>
          </a:ln>
        </p:spPr>
      </p:cxnSp>
      <p:cxnSp>
        <p:nvCxnSpPr>
          <p:cNvPr id="10257" name="Łącznik prosty 31"/>
          <p:cNvCxnSpPr>
            <a:cxnSpLocks noChangeShapeType="1"/>
          </p:cNvCxnSpPr>
          <p:nvPr/>
        </p:nvCxnSpPr>
        <p:spPr bwMode="auto">
          <a:xfrm flipH="1">
            <a:off x="2914650" y="2000250"/>
            <a:ext cx="468313" cy="0"/>
          </a:xfrm>
          <a:prstGeom prst="line">
            <a:avLst/>
          </a:prstGeom>
          <a:noFill/>
          <a:ln w="9525" algn="ctr">
            <a:solidFill>
              <a:schemeClr val="tx2"/>
            </a:solidFill>
            <a:round/>
            <a:headEnd/>
            <a:tailEnd/>
          </a:ln>
        </p:spPr>
      </p:cxnSp>
      <p:sp>
        <p:nvSpPr>
          <p:cNvPr id="145" name="AutoShape 6"/>
          <p:cNvSpPr>
            <a:spLocks noChangeArrowheads="1"/>
          </p:cNvSpPr>
          <p:nvPr/>
        </p:nvSpPr>
        <p:spPr bwMode="auto">
          <a:xfrm>
            <a:off x="331788" y="2443163"/>
            <a:ext cx="1152525" cy="576262"/>
          </a:xfrm>
          <a:prstGeom prst="flowChartProcess">
            <a:avLst/>
          </a:prstGeom>
          <a:solidFill>
            <a:srgbClr val="FFFFFF"/>
          </a:solidFill>
          <a:ln w="12700">
            <a:solidFill>
              <a:srgbClr val="333399"/>
            </a:solidFill>
            <a:miter lim="800000"/>
            <a:headEnd/>
            <a:tailEnd/>
          </a:ln>
        </p:spPr>
        <p:txBody>
          <a:bodyPr anchor="ctr"/>
          <a:lstStyle/>
          <a:p>
            <a:pPr algn="ctr">
              <a:spcAft>
                <a:spcPts val="1000"/>
              </a:spcAft>
              <a:defRPr/>
            </a:pPr>
            <a:r>
              <a:rPr lang="pl-PL" sz="950" b="0" dirty="0">
                <a:solidFill>
                  <a:schemeClr val="tx1"/>
                </a:solidFill>
                <a:latin typeface="Century Gothic" pitchFamily="34" charset="0"/>
              </a:rPr>
              <a:t>Handel częściami zamiennymi</a:t>
            </a:r>
          </a:p>
        </p:txBody>
      </p:sp>
      <p:sp>
        <p:nvSpPr>
          <p:cNvPr id="10259" name="AutoShape 5"/>
          <p:cNvSpPr>
            <a:spLocks noChangeArrowheads="1"/>
          </p:cNvSpPr>
          <p:nvPr/>
        </p:nvSpPr>
        <p:spPr bwMode="auto">
          <a:xfrm>
            <a:off x="1555750" y="2441575"/>
            <a:ext cx="1331913" cy="576263"/>
          </a:xfrm>
          <a:prstGeom prst="flowChartProcess">
            <a:avLst/>
          </a:prstGeom>
          <a:solidFill>
            <a:srgbClr val="0059AA"/>
          </a:solidFill>
          <a:ln w="12700">
            <a:solidFill>
              <a:srgbClr val="333399"/>
            </a:solidFill>
            <a:miter lim="800000"/>
            <a:headEnd/>
            <a:tailEnd/>
          </a:ln>
        </p:spPr>
        <p:txBody>
          <a:bodyPr anchor="ctr"/>
          <a:lstStyle/>
          <a:p>
            <a:pPr algn="ctr"/>
            <a:r>
              <a:rPr lang="pl-PL">
                <a:solidFill>
                  <a:schemeClr val="bg1"/>
                </a:solidFill>
                <a:latin typeface="Century Gothic" pitchFamily="34" charset="0"/>
              </a:rPr>
              <a:t>AUTOPRIMA SŁOWACJA</a:t>
            </a:r>
          </a:p>
          <a:p>
            <a:pPr algn="ctr"/>
            <a:r>
              <a:rPr lang="pl-PL" sz="800" b="0">
                <a:solidFill>
                  <a:schemeClr val="bg1"/>
                </a:solidFill>
                <a:latin typeface="Century Gothic" pitchFamily="34" charset="0"/>
              </a:rPr>
              <a:t>(80% udziałów)</a:t>
            </a:r>
          </a:p>
        </p:txBody>
      </p:sp>
      <p:cxnSp>
        <p:nvCxnSpPr>
          <p:cNvPr id="10260" name="Łącznik prosty 29"/>
          <p:cNvCxnSpPr>
            <a:cxnSpLocks noChangeShapeType="1"/>
          </p:cNvCxnSpPr>
          <p:nvPr/>
        </p:nvCxnSpPr>
        <p:spPr bwMode="auto">
          <a:xfrm rot="5400000">
            <a:off x="2182019" y="2472532"/>
            <a:ext cx="1944687" cy="0"/>
          </a:xfrm>
          <a:prstGeom prst="line">
            <a:avLst/>
          </a:prstGeom>
          <a:noFill/>
          <a:ln w="9525" algn="ctr">
            <a:solidFill>
              <a:schemeClr val="tx2"/>
            </a:solidFill>
            <a:round/>
            <a:headEnd/>
            <a:tailEnd/>
          </a:ln>
        </p:spPr>
      </p:cxnSp>
      <p:graphicFrame>
        <p:nvGraphicFramePr>
          <p:cNvPr id="139" name="Tabela 138"/>
          <p:cNvGraphicFramePr>
            <a:graphicFrameLocks noGrp="1"/>
          </p:cNvGraphicFramePr>
          <p:nvPr/>
        </p:nvGraphicFramePr>
        <p:xfrm>
          <a:off x="344488" y="4076700"/>
          <a:ext cx="8640957" cy="2334452"/>
        </p:xfrm>
        <a:graphic>
          <a:graphicData uri="http://schemas.openxmlformats.org/drawingml/2006/table">
            <a:tbl>
              <a:tblPr/>
              <a:tblGrid>
                <a:gridCol w="1790897"/>
                <a:gridCol w="150213"/>
                <a:gridCol w="795954"/>
                <a:gridCol w="795954"/>
                <a:gridCol w="795954"/>
                <a:gridCol w="795954"/>
                <a:gridCol w="795954"/>
                <a:gridCol w="795954"/>
                <a:gridCol w="150213"/>
                <a:gridCol w="795954"/>
                <a:gridCol w="182002"/>
                <a:gridCol w="795954"/>
              </a:tblGrid>
              <a:tr h="337298">
                <a:tc>
                  <a:txBody>
                    <a:bodyPr/>
                    <a:lstStyle/>
                    <a:p>
                      <a:pPr algn="ctr" fontAlgn="ctr"/>
                      <a:r>
                        <a:rPr lang="pl-PL" sz="1000" b="1" i="0" u="none" strike="noStrike" dirty="0">
                          <a:solidFill>
                            <a:srgbClr val="FFFFFF"/>
                          </a:solidFill>
                          <a:effectLst/>
                          <a:latin typeface="Century Gothic"/>
                        </a:rPr>
                        <a:t>mln PLN</a:t>
                      </a:r>
                    </a:p>
                  </a:txBody>
                  <a:tcPr marL="8876" marR="8876" marT="8876" marB="0" anchor="ctr">
                    <a:lnL>
                      <a:noFill/>
                    </a:lnL>
                    <a:lnR>
                      <a:noFill/>
                    </a:lnR>
                    <a:lnT>
                      <a:noFill/>
                    </a:lnT>
                    <a:lnB>
                      <a:noFill/>
                    </a:lnB>
                    <a:solidFill>
                      <a:srgbClr val="0059AA"/>
                    </a:solidFill>
                  </a:tcPr>
                </a:tc>
                <a:tc>
                  <a:txBody>
                    <a:bodyPr/>
                    <a:lstStyle/>
                    <a:p>
                      <a:pPr algn="ctr" fontAlgn="ctr"/>
                      <a:endParaRPr lang="pl-PL" sz="1000" b="1" i="0" u="none" strike="noStrike" dirty="0">
                        <a:solidFill>
                          <a:srgbClr val="FFFFFF"/>
                        </a:solidFill>
                        <a:effectLst/>
                        <a:latin typeface="Century Gothic"/>
                      </a:endParaRPr>
                    </a:p>
                  </a:txBody>
                  <a:tcPr marL="8876" marR="8876" marT="8876"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pl-PL" sz="1000" b="1" i="0" u="none" strike="noStrike" dirty="0">
                          <a:solidFill>
                            <a:srgbClr val="FFFFFF"/>
                          </a:solidFill>
                          <a:effectLst/>
                          <a:latin typeface="Century Gothic"/>
                        </a:rPr>
                        <a:t>FOTA S.A.</a:t>
                      </a:r>
                    </a:p>
                  </a:txBody>
                  <a:tcPr marL="8876" marR="8876" marT="8876" marB="0" anchor="ctr">
                    <a:lnL>
                      <a:noFill/>
                    </a:lnL>
                    <a:lnR>
                      <a:noFill/>
                    </a:lnR>
                    <a:lnT>
                      <a:noFill/>
                    </a:lnT>
                    <a:lnB>
                      <a:noFill/>
                    </a:lnB>
                    <a:solidFill>
                      <a:srgbClr val="0059AA"/>
                    </a:solidFill>
                  </a:tcPr>
                </a:tc>
                <a:tc>
                  <a:txBody>
                    <a:bodyPr/>
                    <a:lstStyle/>
                    <a:p>
                      <a:pPr algn="ctr" fontAlgn="ctr"/>
                      <a:r>
                        <a:rPr lang="pl-PL" sz="1000" b="1" i="0" u="none" strike="noStrike" dirty="0" err="1">
                          <a:solidFill>
                            <a:srgbClr val="FFFFFF"/>
                          </a:solidFill>
                          <a:effectLst/>
                          <a:latin typeface="Century Gothic"/>
                        </a:rPr>
                        <a:t>Artgum</a:t>
                      </a:r>
                      <a:endParaRPr lang="pl-PL" sz="1000" b="1" i="0" u="none" strike="noStrike" dirty="0">
                        <a:solidFill>
                          <a:srgbClr val="FFFFFF"/>
                        </a:solidFill>
                        <a:effectLst/>
                        <a:latin typeface="Century Gothic"/>
                      </a:endParaRPr>
                    </a:p>
                  </a:txBody>
                  <a:tcPr marL="8876" marR="8876" marT="8876" marB="0" anchor="ctr">
                    <a:lnL>
                      <a:noFill/>
                    </a:lnL>
                    <a:lnR>
                      <a:noFill/>
                    </a:lnR>
                    <a:lnT>
                      <a:noFill/>
                    </a:lnT>
                    <a:lnB>
                      <a:noFill/>
                    </a:lnB>
                    <a:solidFill>
                      <a:srgbClr val="0059AA"/>
                    </a:solidFill>
                  </a:tcPr>
                </a:tc>
                <a:tc>
                  <a:txBody>
                    <a:bodyPr/>
                    <a:lstStyle/>
                    <a:p>
                      <a:pPr algn="ctr" fontAlgn="ctr"/>
                      <a:r>
                        <a:rPr lang="pl-PL" sz="1000" b="1" i="0" u="none" strike="noStrike" dirty="0" err="1">
                          <a:solidFill>
                            <a:srgbClr val="FFFFFF"/>
                          </a:solidFill>
                          <a:effectLst/>
                          <a:latin typeface="Century Gothic"/>
                        </a:rPr>
                        <a:t>Expom</a:t>
                      </a:r>
                      <a:endParaRPr lang="pl-PL" sz="1000" b="1" i="0" u="none" strike="noStrike" dirty="0">
                        <a:solidFill>
                          <a:srgbClr val="FFFFFF"/>
                        </a:solidFill>
                        <a:effectLst/>
                        <a:latin typeface="Century Gothic"/>
                      </a:endParaRPr>
                    </a:p>
                  </a:txBody>
                  <a:tcPr marL="8876" marR="8876" marT="8876" marB="0" anchor="ctr">
                    <a:lnL>
                      <a:noFill/>
                    </a:lnL>
                    <a:lnR>
                      <a:noFill/>
                    </a:lnR>
                    <a:lnT>
                      <a:noFill/>
                    </a:lnT>
                    <a:lnB>
                      <a:noFill/>
                    </a:lnB>
                    <a:solidFill>
                      <a:srgbClr val="0059AA"/>
                    </a:solidFill>
                  </a:tcPr>
                </a:tc>
                <a:tc>
                  <a:txBody>
                    <a:bodyPr/>
                    <a:lstStyle/>
                    <a:p>
                      <a:pPr algn="ctr" fontAlgn="ctr"/>
                      <a:r>
                        <a:rPr lang="pl-PL" sz="1000" b="1" i="0" u="none" strike="noStrike" dirty="0">
                          <a:solidFill>
                            <a:srgbClr val="FFFFFF"/>
                          </a:solidFill>
                          <a:effectLst/>
                          <a:latin typeface="Century Gothic"/>
                        </a:rPr>
                        <a:t>Ukraina</a:t>
                      </a:r>
                    </a:p>
                  </a:txBody>
                  <a:tcPr marL="8876" marR="8876" marT="8876" marB="0" anchor="ctr">
                    <a:lnL>
                      <a:noFill/>
                    </a:lnL>
                    <a:lnR>
                      <a:noFill/>
                    </a:lnR>
                    <a:lnT>
                      <a:noFill/>
                    </a:lnT>
                    <a:lnB>
                      <a:noFill/>
                    </a:lnB>
                    <a:solidFill>
                      <a:srgbClr val="0059AA"/>
                    </a:solidFill>
                  </a:tcPr>
                </a:tc>
                <a:tc>
                  <a:txBody>
                    <a:bodyPr/>
                    <a:lstStyle/>
                    <a:p>
                      <a:pPr algn="ctr" fontAlgn="ctr"/>
                      <a:r>
                        <a:rPr lang="pl-PL" sz="1000" b="1" i="0" u="none" strike="noStrike" dirty="0">
                          <a:solidFill>
                            <a:srgbClr val="FFFFFF"/>
                          </a:solidFill>
                          <a:effectLst/>
                          <a:latin typeface="Century Gothic"/>
                        </a:rPr>
                        <a:t>Czechy</a:t>
                      </a:r>
                    </a:p>
                  </a:txBody>
                  <a:tcPr marL="8876" marR="8876" marT="8876" marB="0" anchor="ctr">
                    <a:lnL>
                      <a:noFill/>
                    </a:lnL>
                    <a:lnR>
                      <a:noFill/>
                    </a:lnR>
                    <a:lnT>
                      <a:noFill/>
                    </a:lnT>
                    <a:lnB>
                      <a:noFill/>
                    </a:lnB>
                    <a:solidFill>
                      <a:srgbClr val="0059AA"/>
                    </a:solidFill>
                  </a:tcPr>
                </a:tc>
                <a:tc>
                  <a:txBody>
                    <a:bodyPr/>
                    <a:lstStyle/>
                    <a:p>
                      <a:pPr algn="ctr" fontAlgn="ctr"/>
                      <a:r>
                        <a:rPr lang="pl-PL" sz="1000" b="1" i="0" u="none" strike="noStrike" dirty="0">
                          <a:solidFill>
                            <a:srgbClr val="FFFFFF"/>
                          </a:solidFill>
                          <a:effectLst/>
                          <a:latin typeface="Century Gothic"/>
                        </a:rPr>
                        <a:t>Słowacja</a:t>
                      </a:r>
                    </a:p>
                  </a:txBody>
                  <a:tcPr marL="8876" marR="8876" marT="8876" marB="0" anchor="ctr">
                    <a:lnL>
                      <a:noFill/>
                    </a:lnL>
                    <a:lnR>
                      <a:noFill/>
                    </a:lnR>
                    <a:lnT>
                      <a:noFill/>
                    </a:lnT>
                    <a:lnB>
                      <a:noFill/>
                    </a:lnB>
                    <a:solidFill>
                      <a:srgbClr val="0059AA"/>
                    </a:solidFill>
                  </a:tcPr>
                </a:tc>
                <a:tc>
                  <a:txBody>
                    <a:bodyPr/>
                    <a:lstStyle/>
                    <a:p>
                      <a:pPr algn="ctr" fontAlgn="ctr"/>
                      <a:endParaRPr lang="pl-PL" sz="1000" b="1" i="0" u="none" strike="noStrike" dirty="0">
                        <a:solidFill>
                          <a:srgbClr val="FFFFFF"/>
                        </a:solidFill>
                        <a:effectLst/>
                        <a:latin typeface="Century Gothic"/>
                      </a:endParaRPr>
                    </a:p>
                  </a:txBody>
                  <a:tcPr marL="8876" marR="8876" marT="8876" marB="0" anchor="ctr">
                    <a:lnL>
                      <a:noFill/>
                    </a:lnL>
                    <a:lnR>
                      <a:noFill/>
                    </a:lnR>
                    <a:lnT>
                      <a:noFill/>
                    </a:lnT>
                    <a:lnB>
                      <a:noFill/>
                    </a:lnB>
                    <a:lnTlToBr w="12700" cmpd="sng">
                      <a:noFill/>
                      <a:prstDash val="solid"/>
                    </a:lnTlToBr>
                    <a:lnBlToTr w="12700" cmpd="sng">
                      <a:noFill/>
                      <a:prstDash val="solid"/>
                    </a:lnBlToTr>
                    <a:noFill/>
                  </a:tcPr>
                </a:tc>
                <a:tc>
                  <a:txBody>
                    <a:bodyPr/>
                    <a:lstStyle/>
                    <a:p>
                      <a:pPr algn="ctr" fontAlgn="ctr"/>
                      <a:r>
                        <a:rPr lang="pl-PL" sz="1000" b="1" i="0" u="none" strike="noStrike" dirty="0">
                          <a:solidFill>
                            <a:srgbClr val="FFFFFF"/>
                          </a:solidFill>
                          <a:effectLst/>
                          <a:latin typeface="Century Gothic"/>
                        </a:rPr>
                        <a:t>GRUPA</a:t>
                      </a:r>
                      <a:br>
                        <a:rPr lang="pl-PL" sz="1000" b="1" i="0" u="none" strike="noStrike" dirty="0">
                          <a:solidFill>
                            <a:srgbClr val="FFFFFF"/>
                          </a:solidFill>
                          <a:effectLst/>
                          <a:latin typeface="Century Gothic"/>
                        </a:rPr>
                      </a:br>
                      <a:r>
                        <a:rPr lang="pl-PL" sz="1000" b="1" i="0" u="none" strike="noStrike" dirty="0">
                          <a:solidFill>
                            <a:srgbClr val="FFFFFF"/>
                          </a:solidFill>
                          <a:effectLst/>
                          <a:latin typeface="Century Gothic"/>
                        </a:rPr>
                        <a:t>2011</a:t>
                      </a:r>
                    </a:p>
                  </a:txBody>
                  <a:tcPr marL="8876" marR="8876" marT="8876" marB="0" anchor="ctr">
                    <a:lnL>
                      <a:noFill/>
                    </a:lnL>
                    <a:lnR>
                      <a:noFill/>
                    </a:lnR>
                    <a:lnT>
                      <a:noFill/>
                    </a:lnT>
                    <a:lnB>
                      <a:noFill/>
                    </a:lnB>
                    <a:solidFill>
                      <a:srgbClr val="0059AA"/>
                    </a:solidFill>
                  </a:tcPr>
                </a:tc>
                <a:tc>
                  <a:txBody>
                    <a:bodyPr/>
                    <a:lstStyle/>
                    <a:p>
                      <a:pPr algn="ctr" fontAlgn="ctr"/>
                      <a:endParaRPr lang="pl-PL" sz="1000" b="1" i="0" u="none" strike="noStrike" dirty="0">
                        <a:solidFill>
                          <a:srgbClr val="FFFFFF"/>
                        </a:solidFill>
                        <a:effectLst/>
                        <a:latin typeface="Century Gothic"/>
                      </a:endParaRPr>
                    </a:p>
                  </a:txBody>
                  <a:tcPr marL="8876" marR="8876" marT="8876" marB="0" anchor="ctr">
                    <a:lnL>
                      <a:noFill/>
                    </a:lnL>
                    <a:lnR>
                      <a:noFill/>
                    </a:lnR>
                    <a:lnT>
                      <a:noFill/>
                    </a:lnT>
                    <a:lnB>
                      <a:noFill/>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pl-PL" sz="1000" b="1" i="0" u="none" strike="noStrike" dirty="0" smtClean="0">
                          <a:solidFill>
                            <a:srgbClr val="FFFFFF"/>
                          </a:solidFill>
                          <a:effectLst/>
                          <a:latin typeface="Century Gothic"/>
                        </a:rPr>
                        <a:t>GRUPA</a:t>
                      </a:r>
                      <a:br>
                        <a:rPr lang="pl-PL" sz="1000" b="1" i="0" u="none" strike="noStrike" dirty="0" smtClean="0">
                          <a:solidFill>
                            <a:srgbClr val="FFFFFF"/>
                          </a:solidFill>
                          <a:effectLst/>
                          <a:latin typeface="Century Gothic"/>
                        </a:rPr>
                      </a:br>
                      <a:r>
                        <a:rPr lang="pl-PL" sz="1000" b="1" i="0" u="none" strike="noStrike" dirty="0" smtClean="0">
                          <a:solidFill>
                            <a:srgbClr val="FFFFFF"/>
                          </a:solidFill>
                          <a:effectLst/>
                          <a:latin typeface="Century Gothic"/>
                        </a:rPr>
                        <a:t>2010</a:t>
                      </a:r>
                    </a:p>
                  </a:txBody>
                  <a:tcPr marL="8876" marR="8876" marT="8876" marB="0" anchor="ctr">
                    <a:lnL>
                      <a:noFill/>
                    </a:lnL>
                    <a:lnR>
                      <a:noFill/>
                    </a:lnR>
                    <a:lnT>
                      <a:noFill/>
                    </a:lnT>
                    <a:lnB>
                      <a:noFill/>
                    </a:lnB>
                    <a:solidFill>
                      <a:srgbClr val="0059AA"/>
                    </a:solidFill>
                  </a:tcPr>
                </a:tc>
              </a:tr>
              <a:tr h="221906">
                <a:tc>
                  <a:txBody>
                    <a:bodyPr/>
                    <a:lstStyle/>
                    <a:p>
                      <a:pPr algn="l" fontAlgn="ctr"/>
                      <a:r>
                        <a:rPr lang="pl-PL" sz="1000" b="0" i="0" u="none" strike="noStrike" dirty="0">
                          <a:solidFill>
                            <a:srgbClr val="000000"/>
                          </a:solidFill>
                          <a:effectLst/>
                          <a:latin typeface="Century Gothic"/>
                        </a:rPr>
                        <a:t>Przychody ze sprzedaży</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1000" b="0" i="0" u="none" strike="noStrike" dirty="0" smtClean="0">
                          <a:solidFill>
                            <a:srgbClr val="000000"/>
                          </a:solidFill>
                          <a:effectLst/>
                          <a:latin typeface="Century Gothic"/>
                        </a:rPr>
                        <a:t>  </a:t>
                      </a:r>
                      <a:r>
                        <a:rPr lang="pl-PL" sz="1000" b="0" i="0" u="none" strike="noStrike" dirty="0">
                          <a:solidFill>
                            <a:srgbClr val="000000"/>
                          </a:solidFill>
                          <a:effectLst/>
                          <a:latin typeface="Century Gothic"/>
                        </a:rPr>
                        <a:t>490,6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187,0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8,5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dirty="0">
                          <a:solidFill>
                            <a:srgbClr val="000000"/>
                          </a:solidFill>
                          <a:effectLst/>
                          <a:latin typeface="Century Gothic"/>
                        </a:rPr>
                        <a:t>          30,0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28,7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dirty="0">
                          <a:solidFill>
                            <a:srgbClr val="000000"/>
                          </a:solidFill>
                          <a:effectLst/>
                          <a:latin typeface="Century Gothic"/>
                        </a:rPr>
                        <a:t>          37,9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752,6    </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726,8    </a:t>
                      </a:r>
                      <a:endParaRPr lang="pl-PL" sz="1000" b="0" i="0" u="none" strike="noStrike" dirty="0">
                        <a:solidFill>
                          <a:srgbClr val="000000"/>
                        </a:solidFill>
                        <a:effectLst/>
                        <a:latin typeface="Century Gothic"/>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21906">
                <a:tc>
                  <a:txBody>
                    <a:bodyPr/>
                    <a:lstStyle/>
                    <a:p>
                      <a:pPr algn="l" fontAlgn="ctr"/>
                      <a:r>
                        <a:rPr lang="pl-PL" sz="1000" b="0" i="0" u="none" strike="noStrike">
                          <a:solidFill>
                            <a:srgbClr val="000000"/>
                          </a:solidFill>
                          <a:effectLst/>
                          <a:latin typeface="Century Gothic"/>
                        </a:rPr>
                        <a:t> Marża brutto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118,5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26,3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0,4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5,6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7,9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8,5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a:solidFill>
                            <a:srgbClr val="000000"/>
                          </a:solidFill>
                          <a:effectLst/>
                          <a:latin typeface="Century Gothic"/>
                        </a:rPr>
                        <a:t>           166,9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166,6    </a:t>
                      </a:r>
                      <a:endParaRPr lang="pl-PL" sz="1000" b="0" i="0" u="none" strike="noStrike" dirty="0">
                        <a:solidFill>
                          <a:srgbClr val="000000"/>
                        </a:solidFill>
                        <a:effectLst/>
                        <a:latin typeface="Century Gothic"/>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21906">
                <a:tc>
                  <a:txBody>
                    <a:bodyPr/>
                    <a:lstStyle/>
                    <a:p>
                      <a:pPr algn="l" fontAlgn="ctr"/>
                      <a:r>
                        <a:rPr lang="pl-PL" sz="1000" b="0" i="0" u="none" strike="noStrike">
                          <a:solidFill>
                            <a:srgbClr val="16365C"/>
                          </a:solidFill>
                          <a:effectLst/>
                          <a:latin typeface="Century Gothic"/>
                        </a:rPr>
                        <a:t>%</a:t>
                      </a:r>
                    </a:p>
                  </a:txBody>
                  <a:tcPr marL="213030"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24,1%</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14,1%</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5,0%</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18,7%</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27,6%</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22,4%</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22,2%</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22,9%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21906">
                <a:tc>
                  <a:txBody>
                    <a:bodyPr/>
                    <a:lstStyle/>
                    <a:p>
                      <a:pPr algn="l" fontAlgn="ctr"/>
                      <a:r>
                        <a:rPr lang="pl-PL" sz="1000" b="0" i="0" u="none" strike="noStrike">
                          <a:solidFill>
                            <a:srgbClr val="000000"/>
                          </a:solidFill>
                          <a:effectLst/>
                          <a:latin typeface="Century Gothic"/>
                        </a:rPr>
                        <a:t> EBIT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smtClean="0">
                          <a:solidFill>
                            <a:srgbClr val="000000"/>
                          </a:solidFill>
                          <a:effectLst/>
                          <a:latin typeface="Century Gothic"/>
                        </a:rPr>
                        <a:t>10,7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6,2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smtClean="0">
                          <a:solidFill>
                            <a:srgbClr val="000000"/>
                          </a:solidFill>
                          <a:effectLst/>
                          <a:latin typeface="Century Gothic"/>
                        </a:rPr>
                        <a:t>- 1,2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0,9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4,7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smtClean="0">
                          <a:solidFill>
                            <a:srgbClr val="000000"/>
                          </a:solidFill>
                          <a:effectLst/>
                          <a:latin typeface="Century Gothic"/>
                        </a:rPr>
                        <a:t>- 0,2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a:solidFill>
                            <a:srgbClr val="000000"/>
                          </a:solidFill>
                          <a:effectLst/>
                          <a:latin typeface="Century Gothic"/>
                        </a:rPr>
                        <a:t>             11,4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4,8    </a:t>
                      </a:r>
                      <a:endParaRPr lang="pl-PL" sz="1000" b="0" i="0" u="none" strike="noStrike" dirty="0">
                        <a:solidFill>
                          <a:srgbClr val="000000"/>
                        </a:solidFill>
                        <a:effectLst/>
                        <a:latin typeface="Century Gothic"/>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21906">
                <a:tc>
                  <a:txBody>
                    <a:bodyPr/>
                    <a:lstStyle/>
                    <a:p>
                      <a:pPr algn="l" fontAlgn="ctr"/>
                      <a:r>
                        <a:rPr lang="pl-PL" sz="1000" b="0" i="0" u="none" strike="noStrike">
                          <a:solidFill>
                            <a:srgbClr val="16365C"/>
                          </a:solidFill>
                          <a:effectLst/>
                          <a:latin typeface="Century Gothic"/>
                        </a:rPr>
                        <a:t>%</a:t>
                      </a:r>
                    </a:p>
                  </a:txBody>
                  <a:tcPr marL="213030"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2,2%</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3,3%</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-14,0%</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3,1%</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-16,5%</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-0,5%</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a:solidFill>
                            <a:srgbClr val="16365C"/>
                          </a:solidFill>
                          <a:effectLst/>
                          <a:latin typeface="Century Gothic"/>
                        </a:rPr>
                        <a:t>1,5%</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-0,7%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21906">
                <a:tc>
                  <a:txBody>
                    <a:bodyPr/>
                    <a:lstStyle/>
                    <a:p>
                      <a:pPr algn="l"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EBITDA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smtClean="0">
                          <a:solidFill>
                            <a:srgbClr val="000000"/>
                          </a:solidFill>
                          <a:effectLst/>
                          <a:latin typeface="Century Gothic"/>
                        </a:rPr>
                        <a:t>16,6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7,1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smtClean="0">
                          <a:solidFill>
                            <a:srgbClr val="000000"/>
                          </a:solidFill>
                          <a:effectLst/>
                          <a:latin typeface="Century Gothic"/>
                        </a:rPr>
                        <a:t>- </a:t>
                      </a:r>
                      <a:r>
                        <a:rPr lang="pl-PL" sz="1000" b="0" i="0" u="none" strike="noStrike" dirty="0">
                          <a:solidFill>
                            <a:srgbClr val="000000"/>
                          </a:solidFill>
                          <a:effectLst/>
                          <a:latin typeface="Century Gothic"/>
                        </a:rPr>
                        <a:t>0,5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1,0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4,3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0,5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a:solidFill>
                            <a:srgbClr val="000000"/>
                          </a:solidFill>
                          <a:effectLst/>
                          <a:latin typeface="Century Gothic"/>
                        </a:rPr>
                        <a:t>             20,2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4,2    </a:t>
                      </a:r>
                      <a:endParaRPr lang="pl-PL" sz="1000" b="0" i="0" u="none" strike="noStrike" dirty="0">
                        <a:solidFill>
                          <a:srgbClr val="000000"/>
                        </a:solidFill>
                        <a:effectLst/>
                        <a:latin typeface="Century Gothic"/>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21906">
                <a:tc>
                  <a:txBody>
                    <a:bodyPr/>
                    <a:lstStyle/>
                    <a:p>
                      <a:pPr algn="l" fontAlgn="ctr"/>
                      <a:r>
                        <a:rPr lang="pl-PL" sz="1000" b="0" i="0" u="none" strike="noStrike">
                          <a:solidFill>
                            <a:srgbClr val="16365C"/>
                          </a:solidFill>
                          <a:effectLst/>
                          <a:latin typeface="Century Gothic"/>
                        </a:rPr>
                        <a:t>%</a:t>
                      </a:r>
                    </a:p>
                  </a:txBody>
                  <a:tcPr marL="213030"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3,4%</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3,8%</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-5,7%</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3,5%</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-14,9%</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1,2%</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2,7%</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0,6%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21906">
                <a:tc>
                  <a:txBody>
                    <a:bodyPr/>
                    <a:lstStyle/>
                    <a:p>
                      <a:pPr algn="l" fontAlgn="ctr"/>
                      <a:r>
                        <a:rPr lang="pl-PL" sz="1000" b="0" i="0" u="none" strike="noStrike">
                          <a:solidFill>
                            <a:srgbClr val="000000"/>
                          </a:solidFill>
                          <a:effectLst/>
                          <a:latin typeface="Century Gothic"/>
                        </a:rPr>
                        <a:t> Zysk brutto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smtClean="0">
                          <a:solidFill>
                            <a:srgbClr val="000000"/>
                          </a:solidFill>
                          <a:effectLst/>
                          <a:latin typeface="Century Gothic"/>
                        </a:rPr>
                        <a:t>  </a:t>
                      </a:r>
                      <a:r>
                        <a:rPr lang="pl-PL" sz="1000" b="0" i="0" u="none" strike="noStrike" dirty="0">
                          <a:solidFill>
                            <a:srgbClr val="000000"/>
                          </a:solidFill>
                          <a:effectLst/>
                          <a:latin typeface="Century Gothic"/>
                        </a:rPr>
                        <a:t>3,7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4,4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smtClean="0">
                          <a:solidFill>
                            <a:srgbClr val="000000"/>
                          </a:solidFill>
                          <a:effectLst/>
                          <a:latin typeface="Century Gothic"/>
                        </a:rPr>
                        <a:t>- </a:t>
                      </a:r>
                      <a:r>
                        <a:rPr lang="pl-PL" sz="1000" b="0" i="0" u="none" strike="noStrike" dirty="0">
                          <a:solidFill>
                            <a:srgbClr val="000000"/>
                          </a:solidFill>
                          <a:effectLst/>
                          <a:latin typeface="Century Gothic"/>
                        </a:rPr>
                        <a:t>1,3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1,2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4,7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a:t>
                      </a:r>
                      <a:r>
                        <a:rPr lang="pl-PL" sz="1000" b="0" i="0" u="none" strike="noStrike" dirty="0" smtClean="0">
                          <a:solidFill>
                            <a:srgbClr val="000000"/>
                          </a:solidFill>
                          <a:effectLst/>
                          <a:latin typeface="Century Gothic"/>
                        </a:rPr>
                        <a:t>0,4    </a:t>
                      </a: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a:solidFill>
                            <a:srgbClr val="000000"/>
                          </a:solidFill>
                          <a:effectLst/>
                          <a:latin typeface="Century Gothic"/>
                        </a:rPr>
                        <a:t>               2,6    </a:t>
                      </a:r>
                    </a:p>
                  </a:txBody>
                  <a:tcPr marL="8876" marR="8876" marT="8876"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endParaRPr lang="pl-PL" sz="1000" b="0" i="0" u="none" strike="noStrike" dirty="0">
                        <a:solidFill>
                          <a:srgbClr val="000000"/>
                        </a:solidFill>
                        <a:effectLst/>
                        <a:latin typeface="Century Gothic"/>
                      </a:endParaRPr>
                    </a:p>
                  </a:txBody>
                  <a:tcPr marL="8876" marR="8876" marT="8876"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pl-PL" sz="1000" b="0" i="0" u="none" strike="noStrike" dirty="0" smtClean="0">
                          <a:solidFill>
                            <a:srgbClr val="000000"/>
                          </a:solidFill>
                          <a:effectLst/>
                          <a:latin typeface="Century Gothic"/>
                        </a:rPr>
                        <a:t>-</a:t>
                      </a:r>
                      <a:r>
                        <a:rPr lang="pl-PL" sz="1000" b="0" i="0" u="none" strike="noStrike" baseline="0" dirty="0" smtClean="0">
                          <a:solidFill>
                            <a:srgbClr val="000000"/>
                          </a:solidFill>
                          <a:effectLst/>
                          <a:latin typeface="Century Gothic"/>
                        </a:rPr>
                        <a:t> </a:t>
                      </a:r>
                      <a:r>
                        <a:rPr lang="pl-PL" sz="1000" b="0" i="0" u="none" strike="noStrike" dirty="0" smtClean="0">
                          <a:solidFill>
                            <a:srgbClr val="000000"/>
                          </a:solidFill>
                          <a:effectLst/>
                          <a:latin typeface="Century Gothic"/>
                        </a:rPr>
                        <a:t>8,9    </a:t>
                      </a:r>
                      <a:endParaRPr lang="pl-PL" sz="1000" b="0" i="0" u="none" strike="noStrike" dirty="0">
                        <a:solidFill>
                          <a:srgbClr val="000000"/>
                        </a:solidFill>
                        <a:effectLst/>
                        <a:latin typeface="Century Gothic"/>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21906">
                <a:tc>
                  <a:txBody>
                    <a:bodyPr/>
                    <a:lstStyle/>
                    <a:p>
                      <a:pPr algn="l" fontAlgn="ctr"/>
                      <a:r>
                        <a:rPr lang="pl-PL" sz="1000" b="0" i="0" u="none" strike="noStrike">
                          <a:solidFill>
                            <a:srgbClr val="16365C"/>
                          </a:solidFill>
                          <a:effectLst/>
                          <a:latin typeface="Century Gothic"/>
                        </a:rPr>
                        <a:t>%</a:t>
                      </a:r>
                    </a:p>
                  </a:txBody>
                  <a:tcPr marL="213030"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0,8%</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2,4%</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-15,9%</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3,9%</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-16,4%</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-1,0%</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0,3%</a:t>
                      </a:r>
                    </a:p>
                  </a:txBody>
                  <a:tcPr marL="8876" marR="8876" marT="887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endParaRPr lang="pl-PL" sz="900" b="0" i="0" u="none" strike="noStrike" dirty="0">
                        <a:solidFill>
                          <a:srgbClr val="16365C"/>
                        </a:solidFill>
                        <a:effectLst/>
                        <a:latin typeface="Century Gothic"/>
                      </a:endParaRPr>
                    </a:p>
                  </a:txBody>
                  <a:tcPr marL="8876" marR="8876" marT="8876"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pl-PL" sz="900" b="0" i="0" u="none" strike="noStrike" dirty="0">
                          <a:solidFill>
                            <a:srgbClr val="16365C"/>
                          </a:solidFill>
                          <a:effectLst/>
                          <a:latin typeface="Century Gothic"/>
                        </a:rPr>
                        <a:t>-1,2%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10402" name="Rectangle 3"/>
          <p:cNvSpPr>
            <a:spLocks noChangeArrowheads="1"/>
          </p:cNvSpPr>
          <p:nvPr>
            <p:custDataLst>
              <p:tags r:id="rId1"/>
            </p:custDataLst>
          </p:nvPr>
        </p:nvSpPr>
        <p:spPr bwMode="auto">
          <a:xfrm>
            <a:off x="6608763" y="1695450"/>
            <a:ext cx="3097212" cy="1589088"/>
          </a:xfrm>
          <a:prstGeom prst="rect">
            <a:avLst/>
          </a:prstGeom>
          <a:noFill/>
          <a:ln w="9525">
            <a:noFill/>
            <a:miter lim="800000"/>
            <a:headEnd/>
            <a:tailEnd/>
          </a:ln>
        </p:spPr>
        <p:txBody>
          <a:bodyPr lIns="0" tIns="0" rIns="0" bIns="0"/>
          <a:lstStyle/>
          <a:p>
            <a:pPr marL="177800" indent="-177800" algn="just">
              <a:lnSpc>
                <a:spcPct val="120000"/>
              </a:lnSpc>
              <a:spcBef>
                <a:spcPts val="1200"/>
              </a:spcBef>
              <a:buFont typeface="Arial" charset="0"/>
              <a:buChar char="•"/>
            </a:pPr>
            <a:r>
              <a:rPr lang="pl-PL" b="0">
                <a:solidFill>
                  <a:schemeClr val="tx1"/>
                </a:solidFill>
                <a:latin typeface="Century Gothic" pitchFamily="34" charset="0"/>
              </a:rPr>
              <a:t>Szacowane przychody ze sprzedaży Grupy FOTA za 2011 r. wynoszą 752,6 mln PLN, co stanowi wzrost o 3,5% w stosunku do 2010 r.</a:t>
            </a:r>
          </a:p>
          <a:p>
            <a:pPr marL="177800" indent="-177800" algn="just">
              <a:lnSpc>
                <a:spcPct val="120000"/>
              </a:lnSpc>
              <a:spcBef>
                <a:spcPts val="1200"/>
              </a:spcBef>
              <a:buFont typeface="Arial" charset="0"/>
              <a:buChar char="•"/>
            </a:pPr>
            <a:r>
              <a:rPr lang="pl-PL" b="0">
                <a:solidFill>
                  <a:schemeClr val="tx1"/>
                </a:solidFill>
                <a:latin typeface="Century Gothic" pitchFamily="34" charset="0"/>
              </a:rPr>
              <a:t>Szacowana EBITDA za 2011 r. Grupy FOTA wynosi 20,2 mln PLN.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p:cNvSpPr>
            <a:spLocks noGrp="1"/>
          </p:cNvSpPr>
          <p:nvPr>
            <p:ph type="sldNum" sz="quarter" idx="10"/>
          </p:nvPr>
        </p:nvSpPr>
        <p:spPr/>
        <p:txBody>
          <a:bodyPr/>
          <a:lstStyle/>
          <a:p>
            <a:pPr>
              <a:defRPr/>
            </a:pPr>
            <a:fld id="{CDF8E088-BB76-4F50-A7B4-3170CA7DBC69}" type="slidenum">
              <a:rPr lang="en-US"/>
              <a:pPr>
                <a:defRPr/>
              </a:pPr>
              <a:t>3</a:t>
            </a:fld>
            <a:endParaRPr lang="en-US" dirty="0"/>
          </a:p>
        </p:txBody>
      </p:sp>
      <p:sp>
        <p:nvSpPr>
          <p:cNvPr id="12290" name="Rectangle 2"/>
          <p:cNvSpPr>
            <a:spLocks noGrp="1" noChangeArrowheads="1"/>
          </p:cNvSpPr>
          <p:nvPr>
            <p:ph type="title"/>
          </p:nvPr>
        </p:nvSpPr>
        <p:spPr/>
        <p:txBody>
          <a:bodyPr/>
          <a:lstStyle/>
          <a:p>
            <a:pPr eaLnBrk="1" hangingPunct="1"/>
            <a:r>
              <a:rPr lang="pl-PL" sz="1800" smtClean="0">
                <a:solidFill>
                  <a:schemeClr val="tx1"/>
                </a:solidFill>
                <a:latin typeface="Century Gothic" pitchFamily="34" charset="0"/>
              </a:rPr>
              <a:t>Szacowane wyniki finansowe spółek Grupy FOTA za 2011 r.</a:t>
            </a:r>
            <a:endParaRPr lang="en-GB" sz="1800" smtClean="0">
              <a:solidFill>
                <a:schemeClr val="tx1"/>
              </a:solidFill>
              <a:latin typeface="Century Gothic" pitchFamily="34" charset="0"/>
            </a:endParaRPr>
          </a:p>
        </p:txBody>
      </p:sp>
      <p:graphicFrame>
        <p:nvGraphicFramePr>
          <p:cNvPr id="7" name="Tabela 6"/>
          <p:cNvGraphicFramePr>
            <a:graphicFrameLocks noGrp="1"/>
          </p:cNvGraphicFramePr>
          <p:nvPr/>
        </p:nvGraphicFramePr>
        <p:xfrm>
          <a:off x="344488" y="1125538"/>
          <a:ext cx="2908299" cy="1409700"/>
        </p:xfrm>
        <a:graphic>
          <a:graphicData uri="http://schemas.openxmlformats.org/drawingml/2006/table">
            <a:tbl>
              <a:tblPr/>
              <a:tblGrid>
                <a:gridCol w="886098"/>
                <a:gridCol w="674067"/>
                <a:gridCol w="674067"/>
                <a:gridCol w="674067"/>
              </a:tblGrid>
              <a:tr h="190500">
                <a:tc rowSpan="2">
                  <a:txBody>
                    <a:bodyPr/>
                    <a:lstStyle/>
                    <a:p>
                      <a:pPr algn="ctr" fontAlgn="ctr"/>
                      <a:r>
                        <a:rPr lang="pl-PL" sz="1000" b="1" i="0" u="none" strike="noStrike" dirty="0">
                          <a:solidFill>
                            <a:srgbClr val="FFFFFF"/>
                          </a:solidFill>
                          <a:effectLst/>
                          <a:latin typeface="Century Gothic"/>
                        </a:rPr>
                        <a:t>mln PLN</a:t>
                      </a:r>
                    </a:p>
                  </a:txBody>
                  <a:tcPr marL="9525" marR="9525" marT="9525" marB="0" anchor="ctr">
                    <a:lnL>
                      <a:noFill/>
                    </a:lnL>
                    <a:lnR>
                      <a:noFill/>
                    </a:lnR>
                    <a:lnT>
                      <a:noFill/>
                    </a:lnT>
                    <a:lnB>
                      <a:noFill/>
                    </a:lnB>
                    <a:solidFill>
                      <a:srgbClr val="0059AA"/>
                    </a:solidFill>
                  </a:tcPr>
                </a:tc>
                <a:tc gridSpan="3">
                  <a:txBody>
                    <a:bodyPr/>
                    <a:lstStyle/>
                    <a:p>
                      <a:pPr algn="ctr" fontAlgn="ctr"/>
                      <a:r>
                        <a:rPr lang="pl-PL" sz="1000" b="1" i="0" u="none" strike="noStrike" dirty="0">
                          <a:solidFill>
                            <a:srgbClr val="FFFFFF"/>
                          </a:solidFill>
                          <a:effectLst/>
                          <a:latin typeface="Century Gothic"/>
                        </a:rPr>
                        <a:t>FOTA S.A.</a:t>
                      </a:r>
                    </a:p>
                  </a:txBody>
                  <a:tcPr marL="9525" marR="9525" marT="9525" marB="0" anchor="ctr">
                    <a:lnL>
                      <a:noFill/>
                    </a:lnL>
                    <a:lnR>
                      <a:noFill/>
                    </a:lnR>
                    <a:lnT>
                      <a:noFill/>
                    </a:lnT>
                    <a:lnB>
                      <a:noFill/>
                    </a:lnB>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algn="ctr" fontAlgn="ctr"/>
                      <a:r>
                        <a:rPr lang="pl-PL" sz="1000" b="1" i="0" u="none" strike="noStrike">
                          <a:solidFill>
                            <a:srgbClr val="FFFFFF"/>
                          </a:solidFill>
                          <a:effectLst/>
                          <a:latin typeface="Century Gothic"/>
                        </a:rPr>
                        <a:t>2010</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2011</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dynamika</a:t>
                      </a:r>
                    </a:p>
                  </a:txBody>
                  <a:tcPr marL="9525" marR="9525" marT="9525" marB="0" anchor="ctr">
                    <a:lnL>
                      <a:noFill/>
                    </a:lnL>
                    <a:lnR>
                      <a:noFill/>
                    </a:lnR>
                    <a:lnT>
                      <a:noFill/>
                    </a:lnT>
                    <a:lnB>
                      <a:noFill/>
                    </a:lnB>
                    <a:solidFill>
                      <a:srgbClr val="0059AA"/>
                    </a:solidFill>
                  </a:tcPr>
                </a:tc>
              </a:tr>
              <a:tr h="209550">
                <a:tc>
                  <a:txBody>
                    <a:bodyPr/>
                    <a:lstStyle/>
                    <a:p>
                      <a:pPr algn="l" fontAlgn="ctr"/>
                      <a:r>
                        <a:rPr lang="pl-PL" sz="1000" b="0" i="0" u="none" strike="noStrike">
                          <a:solidFill>
                            <a:srgbClr val="000000"/>
                          </a:solidFill>
                          <a:effectLst/>
                          <a:latin typeface="Century Gothic"/>
                        </a:rPr>
                        <a:t>Przychody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493,8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490,6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-0,6%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Marża brutto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124,5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118,5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-4,8%</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25,2%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24,1%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EBITDA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6,0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16,6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178,5%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3,4%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2,2%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8" name="Tabela 7"/>
          <p:cNvGraphicFramePr>
            <a:graphicFrameLocks noGrp="1"/>
          </p:cNvGraphicFramePr>
          <p:nvPr/>
        </p:nvGraphicFramePr>
        <p:xfrm>
          <a:off x="3584575" y="1125538"/>
          <a:ext cx="2908299" cy="1409700"/>
        </p:xfrm>
        <a:graphic>
          <a:graphicData uri="http://schemas.openxmlformats.org/drawingml/2006/table">
            <a:tbl>
              <a:tblPr/>
              <a:tblGrid>
                <a:gridCol w="886098"/>
                <a:gridCol w="674067"/>
                <a:gridCol w="674067"/>
                <a:gridCol w="674067"/>
              </a:tblGrid>
              <a:tr h="190500">
                <a:tc rowSpan="2">
                  <a:txBody>
                    <a:bodyPr/>
                    <a:lstStyle/>
                    <a:p>
                      <a:pPr algn="ctr" fontAlgn="ctr"/>
                      <a:r>
                        <a:rPr lang="pl-PL" sz="1000" b="1" i="0" u="none" strike="noStrike" dirty="0">
                          <a:solidFill>
                            <a:srgbClr val="FFFFFF"/>
                          </a:solidFill>
                          <a:effectLst/>
                          <a:latin typeface="Century Gothic"/>
                        </a:rPr>
                        <a:t>mln PLN</a:t>
                      </a:r>
                    </a:p>
                  </a:txBody>
                  <a:tcPr marL="9525" marR="9525" marT="9525" marB="0" anchor="ctr">
                    <a:lnL>
                      <a:noFill/>
                    </a:lnL>
                    <a:lnR>
                      <a:noFill/>
                    </a:lnR>
                    <a:lnT>
                      <a:noFill/>
                    </a:lnT>
                    <a:lnB>
                      <a:noFill/>
                    </a:lnB>
                    <a:solidFill>
                      <a:srgbClr val="0059AA"/>
                    </a:solidFill>
                  </a:tcPr>
                </a:tc>
                <a:tc gridSpan="3">
                  <a:txBody>
                    <a:bodyPr/>
                    <a:lstStyle/>
                    <a:p>
                      <a:pPr algn="ctr" fontAlgn="ctr"/>
                      <a:r>
                        <a:rPr lang="pl-PL" sz="1000" b="1" i="0" u="none" strike="noStrike">
                          <a:solidFill>
                            <a:srgbClr val="FFFFFF"/>
                          </a:solidFill>
                          <a:effectLst/>
                          <a:latin typeface="Century Gothic"/>
                        </a:rPr>
                        <a:t>Art-Gum</a:t>
                      </a:r>
                    </a:p>
                  </a:txBody>
                  <a:tcPr marL="9525" marR="9525" marT="9525" marB="0" anchor="ctr">
                    <a:lnL>
                      <a:noFill/>
                    </a:lnL>
                    <a:lnR>
                      <a:noFill/>
                    </a:lnR>
                    <a:lnT>
                      <a:noFill/>
                    </a:lnT>
                    <a:lnB>
                      <a:noFill/>
                    </a:lnB>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algn="ctr" fontAlgn="ctr"/>
                      <a:r>
                        <a:rPr lang="pl-PL" sz="1000" b="1" i="0" u="none" strike="noStrike">
                          <a:solidFill>
                            <a:srgbClr val="FFFFFF"/>
                          </a:solidFill>
                          <a:effectLst/>
                          <a:latin typeface="Century Gothic"/>
                        </a:rPr>
                        <a:t>2010</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2011</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dynamika</a:t>
                      </a:r>
                    </a:p>
                  </a:txBody>
                  <a:tcPr marL="9525" marR="9525" marT="9525" marB="0" anchor="ctr">
                    <a:lnL>
                      <a:noFill/>
                    </a:lnL>
                    <a:lnR>
                      <a:noFill/>
                    </a:lnR>
                    <a:lnT>
                      <a:noFill/>
                    </a:lnT>
                    <a:lnB>
                      <a:noFill/>
                    </a:lnB>
                    <a:solidFill>
                      <a:srgbClr val="0059AA"/>
                    </a:solidFill>
                  </a:tcPr>
                </a:tc>
              </a:tr>
              <a:tr h="209550">
                <a:tc>
                  <a:txBody>
                    <a:bodyPr/>
                    <a:lstStyle/>
                    <a:p>
                      <a:pPr algn="l" fontAlgn="ctr"/>
                      <a:r>
                        <a:rPr lang="pl-PL" sz="1000" b="0" i="0" u="none" strike="noStrike">
                          <a:solidFill>
                            <a:srgbClr val="000000"/>
                          </a:solidFill>
                          <a:effectLst/>
                          <a:latin typeface="Century Gothic"/>
                        </a:rPr>
                        <a:t>Przychody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160,9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187,0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16,2%</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Marża brutto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18,2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dirty="0">
                          <a:solidFill>
                            <a:srgbClr val="000000"/>
                          </a:solidFill>
                          <a:effectLst/>
                          <a:latin typeface="Century Gothic"/>
                        </a:rPr>
                        <a:t>      26,3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44,9%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14,1%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2,8%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EBITDA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3,0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7,1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135,9%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3,8%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1,9%</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9" name="Tabela 8"/>
          <p:cNvGraphicFramePr>
            <a:graphicFrameLocks noGrp="1"/>
          </p:cNvGraphicFramePr>
          <p:nvPr/>
        </p:nvGraphicFramePr>
        <p:xfrm>
          <a:off x="3584575" y="4508500"/>
          <a:ext cx="2908299" cy="1409700"/>
        </p:xfrm>
        <a:graphic>
          <a:graphicData uri="http://schemas.openxmlformats.org/drawingml/2006/table">
            <a:tbl>
              <a:tblPr/>
              <a:tblGrid>
                <a:gridCol w="886098"/>
                <a:gridCol w="674067"/>
                <a:gridCol w="674067"/>
                <a:gridCol w="674067"/>
              </a:tblGrid>
              <a:tr h="190500">
                <a:tc rowSpan="2">
                  <a:txBody>
                    <a:bodyPr/>
                    <a:lstStyle/>
                    <a:p>
                      <a:pPr algn="ctr" fontAlgn="ctr"/>
                      <a:r>
                        <a:rPr lang="pl-PL" sz="1000" b="1" i="0" u="none" strike="noStrike" dirty="0">
                          <a:solidFill>
                            <a:srgbClr val="FFFFFF"/>
                          </a:solidFill>
                          <a:effectLst/>
                          <a:latin typeface="Century Gothic"/>
                        </a:rPr>
                        <a:t>mln PLN</a:t>
                      </a:r>
                    </a:p>
                  </a:txBody>
                  <a:tcPr marL="9525" marR="9525" marT="9525" marB="0" anchor="ctr">
                    <a:lnL>
                      <a:noFill/>
                    </a:lnL>
                    <a:lnR>
                      <a:noFill/>
                    </a:lnR>
                    <a:lnT>
                      <a:noFill/>
                    </a:lnT>
                    <a:lnB>
                      <a:noFill/>
                    </a:lnB>
                    <a:solidFill>
                      <a:srgbClr val="0059AA"/>
                    </a:solidFill>
                  </a:tcPr>
                </a:tc>
                <a:tc gridSpan="3">
                  <a:txBody>
                    <a:bodyPr/>
                    <a:lstStyle/>
                    <a:p>
                      <a:pPr algn="ctr" fontAlgn="ctr"/>
                      <a:r>
                        <a:rPr lang="pl-PL" sz="1000" b="1" i="0" u="none" strike="noStrike" dirty="0" err="1">
                          <a:solidFill>
                            <a:srgbClr val="FFFFFF"/>
                          </a:solidFill>
                          <a:effectLst/>
                          <a:latin typeface="Century Gothic"/>
                        </a:rPr>
                        <a:t>Expom</a:t>
                      </a:r>
                      <a:endParaRPr lang="pl-PL" sz="1000" b="1" i="0" u="none" strike="noStrike" dirty="0">
                        <a:solidFill>
                          <a:srgbClr val="FFFFFF"/>
                        </a:solidFill>
                        <a:effectLst/>
                        <a:latin typeface="Century Gothic"/>
                      </a:endParaRPr>
                    </a:p>
                  </a:txBody>
                  <a:tcPr marL="9525" marR="9525" marT="9525" marB="0" anchor="ctr">
                    <a:lnL>
                      <a:noFill/>
                    </a:lnL>
                    <a:lnR>
                      <a:noFill/>
                    </a:lnR>
                    <a:lnT>
                      <a:noFill/>
                    </a:lnT>
                    <a:lnB>
                      <a:noFill/>
                    </a:lnB>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algn="ctr" fontAlgn="ctr"/>
                      <a:r>
                        <a:rPr lang="pl-PL" sz="1000" b="1" i="0" u="none" strike="noStrike">
                          <a:solidFill>
                            <a:srgbClr val="FFFFFF"/>
                          </a:solidFill>
                          <a:effectLst/>
                          <a:latin typeface="Century Gothic"/>
                        </a:rPr>
                        <a:t>2010</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2011</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dynamika</a:t>
                      </a:r>
                    </a:p>
                  </a:txBody>
                  <a:tcPr marL="9525" marR="9525" marT="9525" marB="0" anchor="ctr">
                    <a:lnL>
                      <a:noFill/>
                    </a:lnL>
                    <a:lnR>
                      <a:noFill/>
                    </a:lnR>
                    <a:lnT>
                      <a:noFill/>
                    </a:lnT>
                    <a:lnB>
                      <a:noFill/>
                    </a:lnB>
                    <a:solidFill>
                      <a:srgbClr val="0059AA"/>
                    </a:solidFill>
                  </a:tcPr>
                </a:tc>
              </a:tr>
              <a:tr h="209550">
                <a:tc>
                  <a:txBody>
                    <a:bodyPr/>
                    <a:lstStyle/>
                    <a:p>
                      <a:pPr algn="l" fontAlgn="ctr"/>
                      <a:r>
                        <a:rPr lang="pl-PL" sz="1000" b="0" i="0" u="none" strike="noStrike">
                          <a:solidFill>
                            <a:srgbClr val="000000"/>
                          </a:solidFill>
                          <a:effectLst/>
                          <a:latin typeface="Century Gothic"/>
                        </a:rPr>
                        <a:t>Przychody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9,4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8,5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-9,7%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Marża brutto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0,9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0,4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-51,5%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9,3%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5,0%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-4,3%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EBITDA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0,1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-0,5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-493,9%</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-5,7%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-7,1%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10" name="Tabela 9"/>
          <p:cNvGraphicFramePr>
            <a:graphicFrameLocks noGrp="1"/>
          </p:cNvGraphicFramePr>
          <p:nvPr/>
        </p:nvGraphicFramePr>
        <p:xfrm>
          <a:off x="344488" y="4508500"/>
          <a:ext cx="2908299" cy="1409700"/>
        </p:xfrm>
        <a:graphic>
          <a:graphicData uri="http://schemas.openxmlformats.org/drawingml/2006/table">
            <a:tbl>
              <a:tblPr/>
              <a:tblGrid>
                <a:gridCol w="886098"/>
                <a:gridCol w="674067"/>
                <a:gridCol w="674067"/>
                <a:gridCol w="674067"/>
              </a:tblGrid>
              <a:tr h="190500">
                <a:tc rowSpan="2">
                  <a:txBody>
                    <a:bodyPr/>
                    <a:lstStyle/>
                    <a:p>
                      <a:pPr algn="ctr" fontAlgn="ctr"/>
                      <a:r>
                        <a:rPr lang="pl-PL" sz="1000" b="1" i="0" u="none" strike="noStrike" dirty="0">
                          <a:solidFill>
                            <a:srgbClr val="FFFFFF"/>
                          </a:solidFill>
                          <a:effectLst/>
                          <a:latin typeface="Century Gothic"/>
                        </a:rPr>
                        <a:t>mln PLN</a:t>
                      </a:r>
                    </a:p>
                  </a:txBody>
                  <a:tcPr marL="9525" marR="9525" marT="9525" marB="0" anchor="ctr">
                    <a:lnL>
                      <a:noFill/>
                    </a:lnL>
                    <a:lnR>
                      <a:noFill/>
                    </a:lnR>
                    <a:lnT>
                      <a:noFill/>
                    </a:lnT>
                    <a:lnB>
                      <a:noFill/>
                    </a:lnB>
                    <a:solidFill>
                      <a:srgbClr val="0059AA"/>
                    </a:solidFill>
                  </a:tcPr>
                </a:tc>
                <a:tc gridSpan="3">
                  <a:txBody>
                    <a:bodyPr/>
                    <a:lstStyle/>
                    <a:p>
                      <a:pPr algn="ctr" fontAlgn="ctr"/>
                      <a:r>
                        <a:rPr lang="pl-PL" sz="1000" b="1" i="0" u="none" strike="noStrike" dirty="0">
                          <a:solidFill>
                            <a:srgbClr val="FFFFFF"/>
                          </a:solidFill>
                          <a:effectLst/>
                          <a:latin typeface="Century Gothic"/>
                        </a:rPr>
                        <a:t>Ukraina</a:t>
                      </a:r>
                    </a:p>
                  </a:txBody>
                  <a:tcPr marL="9525" marR="9525" marT="9525" marB="0" anchor="ctr">
                    <a:lnL>
                      <a:noFill/>
                    </a:lnL>
                    <a:lnR>
                      <a:noFill/>
                    </a:lnR>
                    <a:lnT>
                      <a:noFill/>
                    </a:lnT>
                    <a:lnB>
                      <a:noFill/>
                    </a:lnB>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algn="ctr" fontAlgn="ctr"/>
                      <a:r>
                        <a:rPr lang="pl-PL" sz="1000" b="1" i="0" u="none" strike="noStrike" dirty="0">
                          <a:solidFill>
                            <a:srgbClr val="FFFFFF"/>
                          </a:solidFill>
                          <a:effectLst/>
                          <a:latin typeface="Century Gothic"/>
                        </a:rPr>
                        <a:t>2010</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2011</a:t>
                      </a:r>
                    </a:p>
                  </a:txBody>
                  <a:tcPr marL="9525" marR="9525" marT="9525" marB="0" anchor="ctr">
                    <a:lnL>
                      <a:noFill/>
                    </a:lnL>
                    <a:lnR>
                      <a:noFill/>
                    </a:lnR>
                    <a:lnT>
                      <a:noFill/>
                    </a:lnT>
                    <a:lnB>
                      <a:noFill/>
                    </a:lnB>
                    <a:solidFill>
                      <a:srgbClr val="0059AA"/>
                    </a:solidFill>
                  </a:tcPr>
                </a:tc>
                <a:tc>
                  <a:txBody>
                    <a:bodyPr/>
                    <a:lstStyle/>
                    <a:p>
                      <a:pPr algn="ctr" fontAlgn="ctr"/>
                      <a:r>
                        <a:rPr lang="pl-PL" sz="1000" b="1" i="0" u="none" strike="noStrike">
                          <a:solidFill>
                            <a:srgbClr val="FFFFFF"/>
                          </a:solidFill>
                          <a:effectLst/>
                          <a:latin typeface="Century Gothic"/>
                        </a:rPr>
                        <a:t>dynamika</a:t>
                      </a:r>
                    </a:p>
                  </a:txBody>
                  <a:tcPr marL="9525" marR="9525" marT="9525" marB="0" anchor="ctr">
                    <a:lnL>
                      <a:noFill/>
                    </a:lnL>
                    <a:lnR>
                      <a:noFill/>
                    </a:lnR>
                    <a:lnT>
                      <a:noFill/>
                    </a:lnT>
                    <a:lnB>
                      <a:noFill/>
                    </a:lnB>
                    <a:solidFill>
                      <a:srgbClr val="0059AA"/>
                    </a:solidFill>
                  </a:tcPr>
                </a:tc>
              </a:tr>
              <a:tr h="209550">
                <a:tc>
                  <a:txBody>
                    <a:bodyPr/>
                    <a:lstStyle/>
                    <a:p>
                      <a:pPr algn="l" fontAlgn="ctr"/>
                      <a:r>
                        <a:rPr lang="pl-PL" sz="1000" b="0" i="0" u="none" strike="noStrike">
                          <a:solidFill>
                            <a:srgbClr val="000000"/>
                          </a:solidFill>
                          <a:effectLst/>
                          <a:latin typeface="Century Gothic"/>
                        </a:rPr>
                        <a:t>Przychody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dirty="0">
                          <a:solidFill>
                            <a:srgbClr val="000000"/>
                          </a:solidFill>
                          <a:effectLst/>
                          <a:latin typeface="Century Gothic"/>
                        </a:rPr>
                        <a:t>      27,5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      30,0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1000" b="0" i="0" u="none" strike="noStrike">
                          <a:solidFill>
                            <a:srgbClr val="000000"/>
                          </a:solidFill>
                          <a:effectLst/>
                          <a:latin typeface="Century Gothic"/>
                        </a:rPr>
                        <a:t>9,3%</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Marża brutto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5,4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        5,6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3,1%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19,8%</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18,7%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r h="209550">
                <a:tc>
                  <a:txBody>
                    <a:bodyPr/>
                    <a:lstStyle/>
                    <a:p>
                      <a:pPr algn="l" fontAlgn="ctr"/>
                      <a:r>
                        <a:rPr lang="pl-PL" sz="1000" b="0" i="0" u="none" strike="noStrike">
                          <a:solidFill>
                            <a:srgbClr val="000000"/>
                          </a:solidFill>
                          <a:effectLst/>
                          <a:latin typeface="Century Gothic"/>
                        </a:rPr>
                        <a:t> EBITDA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0,3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1,0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pl-PL" sz="1000" b="0" i="0" u="none" strike="noStrike">
                          <a:solidFill>
                            <a:srgbClr val="000000"/>
                          </a:solidFill>
                          <a:effectLst/>
                          <a:latin typeface="Century Gothic"/>
                        </a:rPr>
                        <a:t>258,4%</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r>
              <a:tr h="200025">
                <a:tc>
                  <a:txBody>
                    <a:bodyPr/>
                    <a:lstStyle/>
                    <a:p>
                      <a:pPr algn="l" fontAlgn="ctr"/>
                      <a:r>
                        <a:rPr lang="pl-PL" sz="1000" b="0" i="0" u="none" strike="noStrike">
                          <a:solidFill>
                            <a:srgbClr val="16365C"/>
                          </a:solidFill>
                          <a:effectLst/>
                          <a:latin typeface="Century Gothic"/>
                        </a:rPr>
                        <a:t>%</a:t>
                      </a:r>
                    </a:p>
                  </a:txBody>
                  <a:tcPr marL="228600"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1,1%</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a:solidFill>
                            <a:srgbClr val="16365C"/>
                          </a:solidFill>
                          <a:effectLst/>
                          <a:latin typeface="Century Gothic"/>
                        </a:rPr>
                        <a:t>3,5%</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pl-PL" sz="900" b="0" i="0" u="none" strike="noStrike" dirty="0">
                          <a:solidFill>
                            <a:srgbClr val="16365C"/>
                          </a:solidFill>
                          <a:effectLst/>
                          <a:latin typeface="Century Gothic"/>
                        </a:rPr>
                        <a:t>2,4%</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11" name="Tabela 10"/>
          <p:cNvGraphicFramePr>
            <a:graphicFrameLocks noGrp="1"/>
          </p:cNvGraphicFramePr>
          <p:nvPr/>
        </p:nvGraphicFramePr>
        <p:xfrm>
          <a:off x="349250" y="2816225"/>
          <a:ext cx="2908300" cy="1409700"/>
        </p:xfrm>
        <a:graphic>
          <a:graphicData uri="http://schemas.openxmlformats.org/drawingml/2006/table">
            <a:tbl>
              <a:tblPr/>
              <a:tblGrid>
                <a:gridCol w="885825"/>
                <a:gridCol w="674688"/>
                <a:gridCol w="673100"/>
                <a:gridCol w="674687"/>
              </a:tblGrid>
              <a:tr h="190500">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mln PLN</a:t>
                      </a:r>
                    </a:p>
                  </a:txBody>
                  <a:tcPr marL="9525" marR="9525" marT="9525" marB="0" anchor="ctr" horzOverflow="overflow">
                    <a:lnL>
                      <a:noFill/>
                    </a:lnL>
                    <a:lnR>
                      <a:noFill/>
                    </a:lnR>
                    <a:lnT>
                      <a:noFill/>
                    </a:lnT>
                    <a:lnB>
                      <a:noFill/>
                    </a:lnB>
                    <a:lnTlToBr>
                      <a:noFill/>
                    </a:lnTlToBr>
                    <a:lnBlToTr>
                      <a:noFill/>
                    </a:lnBlToTr>
                    <a:solidFill>
                      <a:srgbClr val="0059AA"/>
                    </a:solidFill>
                  </a:tcPr>
                </a:tc>
                <a:tc grid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Czechy</a:t>
                      </a:r>
                    </a:p>
                  </a:txBody>
                  <a:tcPr marL="9525" marR="9525" marT="9525" marB="0" anchor="ctr" horzOverflow="overflow">
                    <a:lnL>
                      <a:noFill/>
                    </a:lnL>
                    <a:lnR>
                      <a:noFill/>
                    </a:lnR>
                    <a:lnT>
                      <a:noFill/>
                    </a:lnT>
                    <a:lnB>
                      <a:noFill/>
                    </a:lnB>
                    <a:lnTlToBr>
                      <a:noFill/>
                    </a:lnTlToBr>
                    <a:lnBlToTr>
                      <a:noFill/>
                    </a:lnBlToTr>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2010</a:t>
                      </a:r>
                    </a:p>
                  </a:txBody>
                  <a:tcPr marL="9525" marR="9525" marT="9525"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2011</a:t>
                      </a:r>
                    </a:p>
                  </a:txBody>
                  <a:tcPr marL="9525" marR="9525" marT="9525"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dynamika</a:t>
                      </a:r>
                    </a:p>
                  </a:txBody>
                  <a:tcPr marL="9525" marR="9525" marT="9525" marB="0" anchor="ctr" horzOverflow="overflow">
                    <a:lnL>
                      <a:noFill/>
                    </a:lnL>
                    <a:lnR>
                      <a:noFill/>
                    </a:lnR>
                    <a:lnT>
                      <a:noFill/>
                    </a:lnT>
                    <a:lnB>
                      <a:noFill/>
                    </a:lnB>
                    <a:lnTlToBr>
                      <a:noFill/>
                    </a:lnTlToBr>
                    <a:lnBlToTr>
                      <a:noFill/>
                    </a:lnBlToTr>
                    <a:solidFill>
                      <a:srgbClr val="0059AA"/>
                    </a:solid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Przychody</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27,3    </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28,7    </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5,0%</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Marża brutto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7,5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7,9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5,4%</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r>
              <a:tr h="200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16365C"/>
                          </a:solidFill>
                          <a:effectLst/>
                          <a:latin typeface="Century Gothic" pitchFamily="34" charset="0"/>
                        </a:rPr>
                        <a:t>%</a:t>
                      </a:r>
                    </a:p>
                  </a:txBody>
                  <a:tcPr marL="228600"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27,5%</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27,6%</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0,1%</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EBITDA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-6,3</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-4,3</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32,2%</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r>
              <a:tr h="200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16365C"/>
                          </a:solidFill>
                          <a:effectLst/>
                          <a:latin typeface="Century Gothic" pitchFamily="34" charset="0"/>
                        </a:rPr>
                        <a:t>%</a:t>
                      </a:r>
                    </a:p>
                  </a:txBody>
                  <a:tcPr marL="228600"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-23,1%</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-14,9%</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8,2%</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2" name="Tabela 11"/>
          <p:cNvGraphicFramePr>
            <a:graphicFrameLocks noGrp="1"/>
          </p:cNvGraphicFramePr>
          <p:nvPr/>
        </p:nvGraphicFramePr>
        <p:xfrm>
          <a:off x="3584575" y="2816225"/>
          <a:ext cx="2908300" cy="1409700"/>
        </p:xfrm>
        <a:graphic>
          <a:graphicData uri="http://schemas.openxmlformats.org/drawingml/2006/table">
            <a:tbl>
              <a:tblPr/>
              <a:tblGrid>
                <a:gridCol w="885825"/>
                <a:gridCol w="674688"/>
                <a:gridCol w="673100"/>
                <a:gridCol w="674687"/>
              </a:tblGrid>
              <a:tr h="190500">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mln PLN</a:t>
                      </a:r>
                    </a:p>
                  </a:txBody>
                  <a:tcPr marL="9525" marR="9525" marT="9525" marB="0" anchor="ctr" horzOverflow="overflow">
                    <a:lnL>
                      <a:noFill/>
                    </a:lnL>
                    <a:lnR>
                      <a:noFill/>
                    </a:lnR>
                    <a:lnT>
                      <a:noFill/>
                    </a:lnT>
                    <a:lnB>
                      <a:noFill/>
                    </a:lnB>
                    <a:lnTlToBr>
                      <a:noFill/>
                    </a:lnTlToBr>
                    <a:lnBlToTr>
                      <a:noFill/>
                    </a:lnBlToTr>
                    <a:solidFill>
                      <a:srgbClr val="0059AA"/>
                    </a:solidFill>
                  </a:tcPr>
                </a:tc>
                <a:tc gridSpan="3">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Słowacja</a:t>
                      </a:r>
                    </a:p>
                  </a:txBody>
                  <a:tcPr marL="9525" marR="9525" marT="9525" marB="0" anchor="ctr" horzOverflow="overflow">
                    <a:lnL>
                      <a:noFill/>
                    </a:lnL>
                    <a:lnR>
                      <a:noFill/>
                    </a:lnR>
                    <a:lnT>
                      <a:noFill/>
                    </a:lnT>
                    <a:lnB>
                      <a:noFill/>
                    </a:lnB>
                    <a:lnTlToBr>
                      <a:noFill/>
                    </a:lnTlToBr>
                    <a:lnBlToTr>
                      <a:noFill/>
                    </a:lnBlToTr>
                    <a:solidFill>
                      <a:srgbClr val="0059AA"/>
                    </a:solidFill>
                  </a:tcPr>
                </a:tc>
                <a:tc hMerge="1">
                  <a:txBody>
                    <a:bodyPr/>
                    <a:lstStyle/>
                    <a:p>
                      <a:endParaRPr lang="pl-PL"/>
                    </a:p>
                  </a:txBody>
                  <a:tcPr/>
                </a:tc>
                <a:tc hMerge="1">
                  <a:txBody>
                    <a:bodyPr/>
                    <a:lstStyle/>
                    <a:p>
                      <a:endParaRPr lang="pl-PL"/>
                    </a:p>
                  </a:txBody>
                  <a:tcPr/>
                </a:tc>
              </a:tr>
              <a:tr h="190500">
                <a:tc vMerge="1">
                  <a:txBody>
                    <a:bodyPr/>
                    <a:lstStyle/>
                    <a:p>
                      <a:endParaRPr lang="pl-P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2010</a:t>
                      </a:r>
                    </a:p>
                  </a:txBody>
                  <a:tcPr marL="9525" marR="9525" marT="9525"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2011</a:t>
                      </a:r>
                    </a:p>
                  </a:txBody>
                  <a:tcPr marL="9525" marR="9525" marT="9525"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dynamika</a:t>
                      </a:r>
                    </a:p>
                  </a:txBody>
                  <a:tcPr marL="9525" marR="9525" marT="9525" marB="0" anchor="ctr" horzOverflow="overflow">
                    <a:lnL>
                      <a:noFill/>
                    </a:lnL>
                    <a:lnR>
                      <a:noFill/>
                    </a:lnR>
                    <a:lnT>
                      <a:noFill/>
                    </a:lnT>
                    <a:lnB>
                      <a:noFill/>
                    </a:lnB>
                    <a:lnTlToBr>
                      <a:noFill/>
                    </a:lnTlToBr>
                    <a:lnBlToTr>
                      <a:noFill/>
                    </a:lnBlToTr>
                    <a:solidFill>
                      <a:srgbClr val="0059AA"/>
                    </a:solid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Przychody</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36,7    </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37,9    </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3,3%</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Marża brutto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9,3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8,5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-8,5%</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r>
              <a:tr h="200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16365C"/>
                          </a:solidFill>
                          <a:effectLst/>
                          <a:latin typeface="Century Gothic" pitchFamily="34" charset="0"/>
                        </a:rPr>
                        <a:t>%</a:t>
                      </a:r>
                    </a:p>
                  </a:txBody>
                  <a:tcPr marL="228600"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25,3%</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22,4%</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-2,9%</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r h="2095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EBITDA </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-0,3</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0,5</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267%</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r>
              <a:tr h="2000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16365C"/>
                          </a:solidFill>
                          <a:effectLst/>
                          <a:latin typeface="Century Gothic" pitchFamily="34" charset="0"/>
                        </a:rPr>
                        <a:t>%</a:t>
                      </a:r>
                    </a:p>
                  </a:txBody>
                  <a:tcPr marL="228600"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-0,8%</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1,2%</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900" b="0" i="0" u="none" strike="noStrike" cap="none" normalizeH="0" baseline="0" smtClean="0">
                          <a:ln>
                            <a:noFill/>
                          </a:ln>
                          <a:solidFill>
                            <a:srgbClr val="16365C"/>
                          </a:solidFill>
                          <a:effectLst/>
                          <a:latin typeface="Century Gothic" pitchFamily="34" charset="0"/>
                        </a:rPr>
                        <a:t>2,0%</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465" name="Rectangle 3"/>
          <p:cNvSpPr>
            <a:spLocks noChangeArrowheads="1"/>
          </p:cNvSpPr>
          <p:nvPr>
            <p:custDataLst>
              <p:tags r:id="rId1"/>
            </p:custDataLst>
          </p:nvPr>
        </p:nvSpPr>
        <p:spPr bwMode="auto">
          <a:xfrm>
            <a:off x="6608763" y="1125538"/>
            <a:ext cx="3097212" cy="5256212"/>
          </a:xfrm>
          <a:prstGeom prst="rect">
            <a:avLst/>
          </a:prstGeom>
          <a:noFill/>
          <a:ln w="9525">
            <a:noFill/>
            <a:miter lim="800000"/>
            <a:headEnd/>
            <a:tailEnd/>
          </a:ln>
        </p:spPr>
        <p:txBody>
          <a:bodyPr lIns="0" tIns="0" rIns="0" bIns="0"/>
          <a:lstStyle/>
          <a:p>
            <a:pPr marL="177800" indent="-177800" algn="just">
              <a:lnSpc>
                <a:spcPct val="120000"/>
              </a:lnSpc>
              <a:spcBef>
                <a:spcPts val="1200"/>
              </a:spcBef>
              <a:buFont typeface="Arial" charset="0"/>
              <a:buChar char="•"/>
            </a:pPr>
            <a:r>
              <a:rPr lang="pl-PL" b="0" dirty="0">
                <a:solidFill>
                  <a:schemeClr val="tx1"/>
                </a:solidFill>
                <a:latin typeface="Century Gothic" pitchFamily="34" charset="0"/>
              </a:rPr>
              <a:t>Dwie największe </a:t>
            </a:r>
            <a:r>
              <a:rPr lang="pl-PL" b="0" dirty="0" smtClean="0">
                <a:solidFill>
                  <a:schemeClr val="tx1"/>
                </a:solidFill>
                <a:latin typeface="Century Gothic" pitchFamily="34" charset="0"/>
              </a:rPr>
              <a:t>spółki Grupy </a:t>
            </a:r>
            <a:r>
              <a:rPr lang="pl-PL" b="0" dirty="0">
                <a:solidFill>
                  <a:schemeClr val="tx1"/>
                </a:solidFill>
                <a:latin typeface="Century Gothic" pitchFamily="34" charset="0"/>
              </a:rPr>
              <a:t>FOTA: </a:t>
            </a:r>
            <a:r>
              <a:rPr lang="pl-PL" b="0" dirty="0" err="1">
                <a:solidFill>
                  <a:schemeClr val="tx1"/>
                </a:solidFill>
                <a:latin typeface="Century Gothic" pitchFamily="34" charset="0"/>
              </a:rPr>
              <a:t>FOTA</a:t>
            </a:r>
            <a:r>
              <a:rPr lang="pl-PL" b="0" dirty="0">
                <a:solidFill>
                  <a:schemeClr val="tx1"/>
                </a:solidFill>
                <a:latin typeface="Century Gothic" pitchFamily="34" charset="0"/>
              </a:rPr>
              <a:t> S.A. oraz Art-Gum </a:t>
            </a:r>
            <a:r>
              <a:rPr lang="pl-PL" b="0" dirty="0" smtClean="0">
                <a:solidFill>
                  <a:schemeClr val="tx1"/>
                </a:solidFill>
                <a:latin typeface="Century Gothic" pitchFamily="34" charset="0"/>
              </a:rPr>
              <a:t>Sp. z o.o. wygenerowały </a:t>
            </a:r>
            <a:r>
              <a:rPr lang="pl-PL" b="0" dirty="0">
                <a:solidFill>
                  <a:schemeClr val="tx1"/>
                </a:solidFill>
                <a:latin typeface="Century Gothic" pitchFamily="34" charset="0"/>
              </a:rPr>
              <a:t>według szacunków w 2011 r. 678 mln PLN przychodów oraz 24 mln PLN EBITDA.</a:t>
            </a:r>
          </a:p>
          <a:p>
            <a:pPr marL="177800" indent="-177800" algn="just">
              <a:lnSpc>
                <a:spcPct val="120000"/>
              </a:lnSpc>
              <a:spcBef>
                <a:spcPts val="1200"/>
              </a:spcBef>
              <a:buFont typeface="Arial" charset="0"/>
              <a:buChar char="•"/>
            </a:pPr>
            <a:r>
              <a:rPr lang="pl-PL" b="0" dirty="0">
                <a:solidFill>
                  <a:schemeClr val="tx1"/>
                </a:solidFill>
                <a:latin typeface="Century Gothic" pitchFamily="34" charset="0"/>
              </a:rPr>
              <a:t>Największy negatywny wpływ na wynik Grupy wywarła działalność </a:t>
            </a:r>
            <a:r>
              <a:rPr lang="pl-PL" b="0" dirty="0" smtClean="0">
                <a:solidFill>
                  <a:schemeClr val="tx1"/>
                </a:solidFill>
                <a:latin typeface="Century Gothic" pitchFamily="34" charset="0"/>
              </a:rPr>
              <a:t>jednostki zależnej </a:t>
            </a:r>
            <a:r>
              <a:rPr lang="pl-PL" b="0" dirty="0">
                <a:solidFill>
                  <a:schemeClr val="tx1"/>
                </a:solidFill>
                <a:latin typeface="Century Gothic" pitchFamily="34" charset="0"/>
              </a:rPr>
              <a:t/>
            </a:r>
            <a:br>
              <a:rPr lang="pl-PL" b="0" dirty="0">
                <a:solidFill>
                  <a:schemeClr val="tx1"/>
                </a:solidFill>
                <a:latin typeface="Century Gothic" pitchFamily="34" charset="0"/>
              </a:rPr>
            </a:br>
            <a:r>
              <a:rPr lang="pl-PL" b="0" dirty="0">
                <a:solidFill>
                  <a:schemeClr val="tx1"/>
                </a:solidFill>
                <a:latin typeface="Century Gothic" pitchFamily="34" charset="0"/>
              </a:rPr>
              <a:t>w Czechach. W efekcie </a:t>
            </a:r>
            <a:r>
              <a:rPr lang="pl-PL" b="0" dirty="0" smtClean="0">
                <a:solidFill>
                  <a:schemeClr val="tx1"/>
                </a:solidFill>
                <a:latin typeface="Century Gothic" pitchFamily="34" charset="0"/>
              </a:rPr>
              <a:t>restrukturyzacji </a:t>
            </a:r>
            <a:r>
              <a:rPr lang="pl-PL" b="0" dirty="0">
                <a:solidFill>
                  <a:schemeClr val="tx1"/>
                </a:solidFill>
                <a:latin typeface="Century Gothic" pitchFamily="34" charset="0"/>
              </a:rPr>
              <a:t>od sierpnia </a:t>
            </a:r>
            <a:r>
              <a:rPr lang="pl-PL" b="0" dirty="0" smtClean="0">
                <a:solidFill>
                  <a:schemeClr val="tx1"/>
                </a:solidFill>
                <a:latin typeface="Century Gothic" pitchFamily="34" charset="0"/>
              </a:rPr>
              <a:t>2011r</a:t>
            </a:r>
            <a:r>
              <a:rPr lang="pl-PL" b="0" dirty="0">
                <a:solidFill>
                  <a:schemeClr val="tx1"/>
                </a:solidFill>
                <a:latin typeface="Century Gothic" pitchFamily="34" charset="0"/>
              </a:rPr>
              <a:t>. </a:t>
            </a:r>
            <a:r>
              <a:rPr lang="pl-PL" b="0" dirty="0" smtClean="0">
                <a:solidFill>
                  <a:schemeClr val="tx1"/>
                </a:solidFill>
                <a:latin typeface="Century Gothic" pitchFamily="34" charset="0"/>
              </a:rPr>
              <a:t>jednostka zwiększa </a:t>
            </a:r>
            <a:r>
              <a:rPr lang="pl-PL" b="0" dirty="0">
                <a:solidFill>
                  <a:schemeClr val="tx1"/>
                </a:solidFill>
                <a:latin typeface="Century Gothic" pitchFamily="34" charset="0"/>
              </a:rPr>
              <a:t>przychody ze sprzedaży oraz generuję wyższą mażę w ujęciu rok do roku.</a:t>
            </a:r>
          </a:p>
          <a:p>
            <a:pPr marL="177800" indent="-177800" algn="just">
              <a:lnSpc>
                <a:spcPct val="120000"/>
              </a:lnSpc>
              <a:spcBef>
                <a:spcPts val="1200"/>
              </a:spcBef>
              <a:buFont typeface="Arial" charset="0"/>
              <a:buChar char="•"/>
            </a:pPr>
            <a:r>
              <a:rPr lang="pl-PL" b="0" dirty="0">
                <a:solidFill>
                  <a:schemeClr val="tx1"/>
                </a:solidFill>
                <a:latin typeface="Century Gothic" pitchFamily="34" charset="0"/>
              </a:rPr>
              <a:t>Spółka zależna Art-Gum </a:t>
            </a:r>
            <a:r>
              <a:rPr lang="pl-PL" b="0" dirty="0" smtClean="0">
                <a:solidFill>
                  <a:schemeClr val="tx1"/>
                </a:solidFill>
                <a:latin typeface="Century Gothic" pitchFamily="34" charset="0"/>
              </a:rPr>
              <a:t>zanotowała w 2011 r. najwyższą dynamikę </a:t>
            </a:r>
            <a:r>
              <a:rPr lang="pl-PL" b="0" dirty="0">
                <a:solidFill>
                  <a:schemeClr val="tx1"/>
                </a:solidFill>
                <a:latin typeface="Century Gothic" pitchFamily="34" charset="0"/>
              </a:rPr>
              <a:t>wzrostu przychodów </a:t>
            </a:r>
            <a:br>
              <a:rPr lang="pl-PL" b="0" dirty="0">
                <a:solidFill>
                  <a:schemeClr val="tx1"/>
                </a:solidFill>
                <a:latin typeface="Century Gothic" pitchFamily="34" charset="0"/>
              </a:rPr>
            </a:br>
            <a:r>
              <a:rPr lang="pl-PL" b="0" dirty="0">
                <a:solidFill>
                  <a:schemeClr val="tx1"/>
                </a:solidFill>
                <a:latin typeface="Century Gothic" pitchFamily="34" charset="0"/>
              </a:rPr>
              <a:t>i marży. Spółka skutecznie wykorzystuje swoją pozycję w negocjacjach z dostawcami, dostosowuje ofertę rozbudowując segment ekonomiczny i zwiększa eksport.</a:t>
            </a:r>
          </a:p>
          <a:p>
            <a:pPr marL="177800" lvl="1" indent="-177800" algn="just">
              <a:lnSpc>
                <a:spcPct val="120000"/>
              </a:lnSpc>
              <a:spcBef>
                <a:spcPts val="1200"/>
              </a:spcBef>
              <a:buFont typeface="Arial" charset="0"/>
              <a:buChar char="•"/>
            </a:pPr>
            <a:r>
              <a:rPr lang="pl-PL" b="0" dirty="0">
                <a:solidFill>
                  <a:schemeClr val="tx1"/>
                </a:solidFill>
                <a:latin typeface="Century Gothic" pitchFamily="34" charset="0"/>
              </a:rPr>
              <a:t>W 2011 r. pozytywne rezultaty przyniosło wdrożenie nowego modelu biznesowego zapewniającego skuteczny rozwój </a:t>
            </a:r>
            <a:r>
              <a:rPr lang="pl-PL" b="0" dirty="0" smtClean="0">
                <a:solidFill>
                  <a:schemeClr val="tx1"/>
                </a:solidFill>
                <a:latin typeface="Century Gothic" pitchFamily="34" charset="0"/>
              </a:rPr>
              <a:t>Grupy na </a:t>
            </a:r>
            <a:r>
              <a:rPr lang="pl-PL" b="0" dirty="0">
                <a:solidFill>
                  <a:schemeClr val="tx1"/>
                </a:solidFill>
                <a:latin typeface="Century Gothic" pitchFamily="34" charset="0"/>
              </a:rPr>
              <a:t>Ukrainie. Wdrożenie nowego modelu skutkuje  wzrostem przychodów ze sprzedaży oraz istotnym wzrostem rentowności </a:t>
            </a:r>
            <a:r>
              <a:rPr lang="pl-PL" b="0" dirty="0" smtClean="0">
                <a:solidFill>
                  <a:schemeClr val="tx1"/>
                </a:solidFill>
                <a:latin typeface="Century Gothic" pitchFamily="34" charset="0"/>
              </a:rPr>
              <a:t>operacyjnej</a:t>
            </a:r>
            <a:r>
              <a:rPr lang="pl-PL" b="0" dirty="0">
                <a:solidFill>
                  <a:schemeClr val="tx1"/>
                </a:solidFill>
                <a:latin typeface="Century Gothic" pitchFamily="34"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p:cNvSpPr>
            <a:spLocks noGrp="1"/>
          </p:cNvSpPr>
          <p:nvPr>
            <p:ph type="sldNum" sz="quarter" idx="10"/>
          </p:nvPr>
        </p:nvSpPr>
        <p:spPr/>
        <p:txBody>
          <a:bodyPr/>
          <a:lstStyle/>
          <a:p>
            <a:pPr>
              <a:defRPr/>
            </a:pPr>
            <a:fld id="{427662B9-07E7-4676-B76B-9B2C81A74D95}" type="slidenum">
              <a:rPr lang="en-US"/>
              <a:pPr>
                <a:defRPr/>
              </a:pPr>
              <a:t>4</a:t>
            </a:fld>
            <a:endParaRPr lang="en-US"/>
          </a:p>
        </p:txBody>
      </p:sp>
      <p:sp>
        <p:nvSpPr>
          <p:cNvPr id="14338" name="Rectangle 2"/>
          <p:cNvSpPr>
            <a:spLocks noGrp="1" noChangeArrowheads="1"/>
          </p:cNvSpPr>
          <p:nvPr>
            <p:ph type="title"/>
          </p:nvPr>
        </p:nvSpPr>
        <p:spPr/>
        <p:txBody>
          <a:bodyPr/>
          <a:lstStyle/>
          <a:p>
            <a:pPr eaLnBrk="1" hangingPunct="1"/>
            <a:r>
              <a:rPr lang="pl-PL" sz="1800" smtClean="0">
                <a:solidFill>
                  <a:schemeClr val="tx1"/>
                </a:solidFill>
                <a:latin typeface="Century Gothic" pitchFamily="34" charset="0"/>
              </a:rPr>
              <a:t>Szacowane wyniki finansowe Grupy FOTA za 2011 r.,</a:t>
            </a:r>
            <a:br>
              <a:rPr lang="pl-PL" sz="1800" smtClean="0">
                <a:solidFill>
                  <a:schemeClr val="tx1"/>
                </a:solidFill>
                <a:latin typeface="Century Gothic" pitchFamily="34" charset="0"/>
              </a:rPr>
            </a:br>
            <a:r>
              <a:rPr lang="pl-PL" sz="1800" smtClean="0">
                <a:solidFill>
                  <a:schemeClr val="tx1"/>
                </a:solidFill>
                <a:latin typeface="Century Gothic" pitchFamily="34" charset="0"/>
              </a:rPr>
              <a:t>kapitał obrotowy, zadłużenie</a:t>
            </a:r>
            <a:endParaRPr lang="en-GB" sz="1800" smtClean="0">
              <a:solidFill>
                <a:schemeClr val="tx1"/>
              </a:solidFill>
              <a:latin typeface="Century Gothic" pitchFamily="34" charset="0"/>
            </a:endParaRPr>
          </a:p>
        </p:txBody>
      </p:sp>
      <p:sp>
        <p:nvSpPr>
          <p:cNvPr id="14339" name="Rectangle 3"/>
          <p:cNvSpPr>
            <a:spLocks noChangeArrowheads="1"/>
          </p:cNvSpPr>
          <p:nvPr>
            <p:custDataLst>
              <p:tags r:id="rId1"/>
            </p:custDataLst>
          </p:nvPr>
        </p:nvSpPr>
        <p:spPr bwMode="auto">
          <a:xfrm>
            <a:off x="344488" y="5805488"/>
            <a:ext cx="6926262" cy="712787"/>
          </a:xfrm>
          <a:prstGeom prst="rect">
            <a:avLst/>
          </a:prstGeom>
          <a:noFill/>
          <a:ln w="9525">
            <a:noFill/>
            <a:miter lim="800000"/>
            <a:headEnd/>
            <a:tailEnd/>
          </a:ln>
        </p:spPr>
        <p:txBody>
          <a:bodyPr lIns="0" tIns="0" rIns="0" bIns="0"/>
          <a:lstStyle/>
          <a:p>
            <a:pPr marL="177800" indent="-177800" algn="just">
              <a:lnSpc>
                <a:spcPct val="120000"/>
              </a:lnSpc>
              <a:spcBef>
                <a:spcPts val="1200"/>
              </a:spcBef>
              <a:buFont typeface="Arial" charset="0"/>
              <a:buChar char="•"/>
            </a:pPr>
            <a:r>
              <a:rPr lang="pl-PL" b="0">
                <a:solidFill>
                  <a:schemeClr val="tx1"/>
                </a:solidFill>
                <a:latin typeface="Century Gothic" pitchFamily="34" charset="0"/>
              </a:rPr>
              <a:t>Szacowany na koniec 2011 r. kapitał obrotowy netto Grupy FOTA, liczony jako różnica [sumy zapasów, należności handlowych, środków pieniężnych] oraz [zobowiązań handlowych] wynosi 208,9 mln PLN.</a:t>
            </a:r>
          </a:p>
          <a:p>
            <a:pPr marL="177800" indent="-177800" algn="just">
              <a:lnSpc>
                <a:spcPct val="120000"/>
              </a:lnSpc>
              <a:spcBef>
                <a:spcPts val="1200"/>
              </a:spcBef>
              <a:buFont typeface="Arial" charset="0"/>
              <a:buChar char="•"/>
            </a:pPr>
            <a:r>
              <a:rPr lang="pl-PL" b="0">
                <a:solidFill>
                  <a:schemeClr val="tx1"/>
                </a:solidFill>
                <a:latin typeface="Century Gothic" pitchFamily="34" charset="0"/>
              </a:rPr>
              <a:t>Po skorygowaniu tej wartości o dług oprocentowany, otrzymujemy wartość 72,5 mln PLN.</a:t>
            </a:r>
            <a:endParaRPr lang="pl-PL" b="0">
              <a:solidFill>
                <a:srgbClr val="FF0000"/>
              </a:solidFill>
              <a:latin typeface="Century Gothic" pitchFamily="34" charset="0"/>
            </a:endParaRPr>
          </a:p>
        </p:txBody>
      </p:sp>
      <p:graphicFrame>
        <p:nvGraphicFramePr>
          <p:cNvPr id="14515" name="Group 179"/>
          <p:cNvGraphicFramePr>
            <a:graphicFrameLocks noGrp="1"/>
          </p:cNvGraphicFramePr>
          <p:nvPr/>
        </p:nvGraphicFramePr>
        <p:xfrm>
          <a:off x="368300" y="908050"/>
          <a:ext cx="7653338" cy="4674195"/>
        </p:xfrm>
        <a:graphic>
          <a:graphicData uri="http://schemas.openxmlformats.org/drawingml/2006/table">
            <a:tbl>
              <a:tblPr/>
              <a:tblGrid>
                <a:gridCol w="4073525"/>
                <a:gridCol w="796925"/>
                <a:gridCol w="795338"/>
                <a:gridCol w="250825"/>
                <a:gridCol w="868362"/>
                <a:gridCol w="868363"/>
              </a:tblGrid>
              <a:tr h="144463">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mln PLN</a:t>
                      </a:r>
                    </a:p>
                  </a:txBody>
                  <a:tcPr marL="9500" marR="9500" marT="9500" marB="0" anchor="ctr" horzOverflow="overflow">
                    <a:lnL>
                      <a:noFill/>
                    </a:lnL>
                    <a:lnR>
                      <a:noFill/>
                    </a:lnR>
                    <a:lnT>
                      <a:noFill/>
                    </a:lnT>
                    <a:lnB>
                      <a:noFill/>
                    </a:lnB>
                    <a:lnTlToBr>
                      <a:noFill/>
                    </a:lnTlToBr>
                    <a:lnBlToTr>
                      <a:noFill/>
                    </a:lnBlToTr>
                    <a:solidFill>
                      <a:srgbClr val="0059AA"/>
                    </a:solid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2010</a:t>
                      </a:r>
                    </a:p>
                  </a:txBody>
                  <a:tcPr marL="9500" marR="9500" marT="9500" marB="0" anchor="ctr" horzOverflow="overflow">
                    <a:lnL>
                      <a:noFill/>
                    </a:lnL>
                    <a:lnR>
                      <a:noFill/>
                    </a:lnR>
                    <a:lnT>
                      <a:noFill/>
                    </a:lnT>
                    <a:lnB>
                      <a:noFill/>
                    </a:lnB>
                    <a:lnTlToBr>
                      <a:noFill/>
                    </a:lnTlToBr>
                    <a:lnBlToTr>
                      <a:noFill/>
                    </a:lnBlToTr>
                    <a:solidFill>
                      <a:srgbClr val="0059AA"/>
                    </a:solidFill>
                  </a:tcPr>
                </a:tc>
                <a:tc hMerge="1">
                  <a:txBody>
                    <a:bodyPr/>
                    <a:lstStyle/>
                    <a:p>
                      <a:endParaRPr lang="pl-PL"/>
                    </a:p>
                  </a:txBody>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2011</a:t>
                      </a:r>
                    </a:p>
                  </a:txBody>
                  <a:tcPr marL="9500" marR="9500" marT="9500" marB="0" anchor="ctr" horzOverflow="overflow">
                    <a:lnL>
                      <a:noFill/>
                    </a:lnL>
                    <a:lnR>
                      <a:noFill/>
                    </a:lnR>
                    <a:lnT>
                      <a:noFill/>
                    </a:lnT>
                    <a:lnB>
                      <a:noFill/>
                    </a:lnB>
                    <a:lnTlToBr>
                      <a:noFill/>
                    </a:lnTlToBr>
                    <a:lnBlToTr>
                      <a:noFill/>
                    </a:lnBlToTr>
                    <a:solidFill>
                      <a:srgbClr val="0059AA"/>
                    </a:solidFill>
                  </a:tcPr>
                </a:tc>
                <a:tc hMerge="1">
                  <a:txBody>
                    <a:bodyPr/>
                    <a:lstStyle/>
                    <a:p>
                      <a:endParaRPr lang="pl-PL"/>
                    </a:p>
                  </a:txBody>
                  <a:tcPr/>
                </a:tc>
              </a:tr>
              <a:tr h="257175">
                <a:tc vMerge="1">
                  <a:txBody>
                    <a:bodyPr/>
                    <a:lstStyle/>
                    <a:p>
                      <a:endParaRPr lang="pl-PL"/>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FOTA S.A.</a:t>
                      </a:r>
                    </a:p>
                  </a:txBody>
                  <a:tcPr marL="9500" marR="9500" marT="9500"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GRUPA FOTA</a:t>
                      </a:r>
                    </a:p>
                  </a:txBody>
                  <a:tcPr marL="9500" marR="9500" marT="9500"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FOTA S.A.</a:t>
                      </a:r>
                    </a:p>
                  </a:txBody>
                  <a:tcPr marL="9500" marR="9500" marT="9500" marB="0" anchor="ctr" horzOverflow="overflow">
                    <a:lnL>
                      <a:noFill/>
                    </a:lnL>
                    <a:lnR>
                      <a:noFill/>
                    </a:lnR>
                    <a:lnT>
                      <a:noFill/>
                    </a:lnT>
                    <a:lnB>
                      <a:noFill/>
                    </a:lnB>
                    <a:lnTlToBr>
                      <a:noFill/>
                    </a:lnTlToBr>
                    <a:lnBlToTr>
                      <a:noFill/>
                    </a:lnBlToTr>
                    <a:solidFill>
                      <a:srgbClr val="0059AA"/>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FFFFFF"/>
                          </a:solidFill>
                          <a:effectLst/>
                          <a:latin typeface="Century Gothic" pitchFamily="34" charset="0"/>
                        </a:rPr>
                        <a:t>GRUPA FOTA</a:t>
                      </a:r>
                    </a:p>
                  </a:txBody>
                  <a:tcPr marL="9500" marR="9500" marT="9500" marB="0" anchor="ctr" horzOverflow="overflow">
                    <a:lnL>
                      <a:noFill/>
                    </a:lnL>
                    <a:lnR>
                      <a:noFill/>
                    </a:lnR>
                    <a:lnT>
                      <a:noFill/>
                    </a:lnT>
                    <a:lnB>
                      <a:noFill/>
                    </a:lnB>
                    <a:lnTlToBr>
                      <a:noFill/>
                    </a:lnTlToBr>
                    <a:lnBlToTr>
                      <a:noFill/>
                    </a:lnBlToTr>
                    <a:solidFill>
                      <a:srgbClr val="0059AA"/>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Zapasy</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179,3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218,2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184,5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252,8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Należności handlowe</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61,3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70,2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68,0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72,3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Środki pieniężne</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11,9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17,8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18,7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23,6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Zobowiązania handlowe</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92,7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128,0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89,1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139,8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Kapitał obrotowy netto</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159,8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178,2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182,1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208,9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Kredyty bankowe</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85,1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91,2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98,3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120,6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Leasing</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3,0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3,6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6,2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6,3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Faktoring</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5,8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5,8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9,5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9,5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Zadlużenie oprocentowane</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93,9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100,6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114,0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136,4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długoterminowe</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5,1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8,4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4,9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7,9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krótkoterminowe</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88,8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92,3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109,1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128,5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Zadlużenie  netto</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82,0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82,8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95,3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112,8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solidFill>
                      <a:srgbClr val="FFFFFF"/>
                    </a:solidFill>
                  </a:tcPr>
                </a:tc>
              </a:tr>
              <a:tr h="1444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Kapitał obrotowy netto minus dług</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65,9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77,6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68,1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72,5    </a:t>
                      </a:r>
                    </a:p>
                  </a:txBody>
                  <a:tcPr marL="9500" marR="9500" marT="9500"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solidFill>
                      <a:srgbClr val="FFFFFF"/>
                    </a:solidFill>
                  </a:tcPr>
                </a:tc>
              </a:tr>
              <a:tr h="1444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Kapitał własny</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146,0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142,0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148,9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143,3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r>
              <a:tr h="1508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Kapitał obrotowy netto minus dług na 1 akcje (PLN)</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7,0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8,2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7,2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7,7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Kapitał własny na 1 akcję (PLN)</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15,5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15,1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15,8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15,2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Kapitalizacja na koniec roku</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164,1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164,1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43,5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1" i="0" u="none" strike="noStrike" cap="none" normalizeH="0" baseline="0" smtClean="0">
                          <a:ln>
                            <a:noFill/>
                          </a:ln>
                          <a:solidFill>
                            <a:srgbClr val="000000"/>
                          </a:solidFill>
                          <a:effectLst/>
                          <a:latin typeface="Century Gothic" pitchFamily="34" charset="0"/>
                        </a:rPr>
                        <a:t>            43,5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pl-PL" sz="1100" b="0" i="0" u="none" strike="noStrike" cap="none" normalizeH="0" baseline="0" smtClean="0">
                        <a:ln>
                          <a:noFill/>
                        </a:ln>
                        <a:solidFill>
                          <a:srgbClr val="000000"/>
                        </a:solidFill>
                        <a:effectLst/>
                        <a:latin typeface="Czcionka tekstu podstawowego"/>
                      </a:endParaRP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Kapitalizacja / kapitał obrotowy netto minus dług</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249%</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211,5%</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64%</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60%</a:t>
                      </a:r>
                    </a:p>
                  </a:txBody>
                  <a:tcPr marL="9500" marR="9500" marT="9500" marB="0" anchor="ctr" horzOverflow="overflow">
                    <a:lnL>
                      <a:noFill/>
                    </a:lnL>
                    <a:lnR>
                      <a:noFill/>
                    </a:lnR>
                    <a:lnT>
                      <a:noFill/>
                    </a:lnT>
                    <a:lnB>
                      <a:noFill/>
                    </a:lnB>
                    <a:lnTlToBr>
                      <a:noFill/>
                    </a:lnTlToBr>
                    <a:lnBlToTr>
                      <a:noFill/>
                    </a:lnBlToTr>
                    <a:solidFill>
                      <a:srgbClr val="FFFFFF"/>
                    </a:solidFill>
                  </a:tcPr>
                </a:tc>
              </a:tr>
              <a:tr h="1444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Kapitalizacja / kapitał własny</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112%</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115,6%</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 </a:t>
                      </a:r>
                    </a:p>
                  </a:txBody>
                  <a:tcPr marL="9500" marR="9500" marT="9500" marB="0" anchor="ctr" horzOverflow="overflow">
                    <a:lnL>
                      <a:noFill/>
                    </a:lnL>
                    <a:lnR>
                      <a:noFill/>
                    </a:lnR>
                    <a:lnT>
                      <a:noFill/>
                    </a:lnT>
                    <a:lnB>
                      <a:noFill/>
                    </a:lnB>
                    <a:lnTlToBr>
                      <a:noFill/>
                    </a:lnTlToBr>
                    <a:lnBlToTr>
                      <a:noFill/>
                    </a:lnBlToTr>
                    <a:no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29%</a:t>
                      </a:r>
                    </a:p>
                  </a:txBody>
                  <a:tcPr marL="9500" marR="9500" marT="9500" marB="0" anchor="ctr" horzOverflow="overflow">
                    <a:lnL>
                      <a:noFill/>
                    </a:lnL>
                    <a:lnR>
                      <a:noFill/>
                    </a:lnR>
                    <a:lnT>
                      <a:noFill/>
                    </a:lnT>
                    <a:lnB>
                      <a:noFill/>
                    </a:lnB>
                    <a:lnTlToBr>
                      <a:noFill/>
                    </a:lnTlToBr>
                    <a:lnBlToTr>
                      <a:noFill/>
                    </a:lnBlToTr>
                    <a:solidFill>
                      <a:srgbClr val="FFFFFF"/>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pl-PL" sz="1000" b="0" i="0" u="none" strike="noStrike" cap="none" normalizeH="0" baseline="0" smtClean="0">
                          <a:ln>
                            <a:noFill/>
                          </a:ln>
                          <a:solidFill>
                            <a:srgbClr val="000000"/>
                          </a:solidFill>
                          <a:effectLst/>
                          <a:latin typeface="Century Gothic" pitchFamily="34" charset="0"/>
                        </a:rPr>
                        <a:t>30%</a:t>
                      </a:r>
                    </a:p>
                  </a:txBody>
                  <a:tcPr marL="9500" marR="9500" marT="9500" marB="0" anchor="ctr" horzOverflow="overflow">
                    <a:lnL>
                      <a:noFill/>
                    </a:lnL>
                    <a:lnR>
                      <a:noFill/>
                    </a:lnR>
                    <a:lnT>
                      <a:noFill/>
                    </a:lnT>
                    <a:lnB>
                      <a:noFill/>
                    </a:lnB>
                    <a:lnTlToBr>
                      <a:noFill/>
                    </a:lnTlToBr>
                    <a:lnBlToTr>
                      <a:noFill/>
                    </a:lnBlToTr>
                    <a:solidFill>
                      <a:srgbClr val="FFFFFF"/>
                    </a:solidFill>
                  </a:tcPr>
                </a:tc>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REATEDBY" val="FAS Toolbar"/>
  <p:tag name="TYPE" val="Sidebar"/>
  <p:tag name="KEYWORD" val="SIDEBAR"/>
</p:tagLst>
</file>

<file path=ppt/tags/tag2.xml><?xml version="1.0" encoding="utf-8"?>
<p:tagLst xmlns:a="http://schemas.openxmlformats.org/drawingml/2006/main" xmlns:r="http://schemas.openxmlformats.org/officeDocument/2006/relationships" xmlns:p="http://schemas.openxmlformats.org/presentationml/2006/main">
  <p:tag name="FASFONT" val="Univers55"/>
</p:tagLst>
</file>

<file path=ppt/tags/tag3.xml><?xml version="1.0" encoding="utf-8"?>
<p:tagLst xmlns:a="http://schemas.openxmlformats.org/drawingml/2006/main" xmlns:r="http://schemas.openxmlformats.org/officeDocument/2006/relationships" xmlns:p="http://schemas.openxmlformats.org/presentationml/2006/main">
  <p:tag name="FASFONT" val="Univers55"/>
</p:tagLst>
</file>

<file path=ppt/tags/tag4.xml><?xml version="1.0" encoding="utf-8"?>
<p:tagLst xmlns:a="http://schemas.openxmlformats.org/drawingml/2006/main" xmlns:r="http://schemas.openxmlformats.org/officeDocument/2006/relationships" xmlns:p="http://schemas.openxmlformats.org/presentationml/2006/main">
  <p:tag name="FASFONT" val="Univers55"/>
</p:tagLst>
</file>

<file path=ppt/tags/tag5.xml><?xml version="1.0" encoding="utf-8"?>
<p:tagLst xmlns:a="http://schemas.openxmlformats.org/drawingml/2006/main" xmlns:r="http://schemas.openxmlformats.org/officeDocument/2006/relationships" xmlns:p="http://schemas.openxmlformats.org/presentationml/2006/main">
  <p:tag name="FASFONT" val="Univers55"/>
</p:tagLst>
</file>

<file path=ppt/tags/tag6.xml><?xml version="1.0" encoding="utf-8"?>
<p:tagLst xmlns:a="http://schemas.openxmlformats.org/drawingml/2006/main" xmlns:r="http://schemas.openxmlformats.org/officeDocument/2006/relationships" xmlns:p="http://schemas.openxmlformats.org/presentationml/2006/main">
  <p:tag name="FASFONT" val="Univers55"/>
</p:tagLst>
</file>

<file path=ppt/tags/tag7.xml><?xml version="1.0" encoding="utf-8"?>
<p:tagLst xmlns:a="http://schemas.openxmlformats.org/drawingml/2006/main" xmlns:r="http://schemas.openxmlformats.org/officeDocument/2006/relationships" xmlns:p="http://schemas.openxmlformats.org/presentationml/2006/main">
  <p:tag name="FASFONT" val="Univers55"/>
</p:tagLst>
</file>

<file path=ppt/tags/tag8.xml><?xml version="1.0" encoding="utf-8"?>
<p:tagLst xmlns:a="http://schemas.openxmlformats.org/drawingml/2006/main" xmlns:r="http://schemas.openxmlformats.org/officeDocument/2006/relationships" xmlns:p="http://schemas.openxmlformats.org/presentationml/2006/main">
  <p:tag name="FASFONT" val="Univers55"/>
</p:tagLst>
</file>

<file path=ppt/theme/theme1.xml><?xml version="1.0" encoding="utf-8"?>
<a:theme xmlns:a="http://schemas.openxmlformats.org/drawingml/2006/main" name="3_default">
  <a:themeElements>
    <a:clrScheme name="default 13">
      <a:dk1>
        <a:srgbClr val="000000"/>
      </a:dk1>
      <a:lt1>
        <a:srgbClr val="FFFFFF"/>
      </a:lt1>
      <a:dk2>
        <a:srgbClr val="0C2D83"/>
      </a:dk2>
      <a:lt2>
        <a:srgbClr val="CCD6E3"/>
      </a:lt2>
      <a:accent1>
        <a:srgbClr val="8AA5CB"/>
      </a:accent1>
      <a:accent2>
        <a:srgbClr val="FAD8AF"/>
      </a:accent2>
      <a:accent3>
        <a:srgbClr val="FFFFFF"/>
      </a:accent3>
      <a:accent4>
        <a:srgbClr val="000000"/>
      </a:accent4>
      <a:accent5>
        <a:srgbClr val="C4CFE2"/>
      </a:accent5>
      <a:accent6>
        <a:srgbClr val="E3C49E"/>
      </a:accent6>
      <a:hlink>
        <a:srgbClr val="F5B36A"/>
      </a:hlink>
      <a:folHlink>
        <a:srgbClr val="AABE75"/>
      </a:folHlink>
    </a:clrScheme>
    <a:fontScheme name="3_default">
      <a:majorFont>
        <a:latin typeface=""/>
        <a:ea typeface=""/>
        <a:cs typeface=""/>
      </a:majorFont>
      <a:minorFont>
        <a:latin typeface=""/>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rot="10800000" vert="eaVert"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chemeClr val="tx2"/>
            </a:solidFill>
            <a:effectLst/>
            <a:latin typeface="Univers 45 Light" pitchFamily="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2"/>
          </a:solidFill>
          <a:prstDash val="solid"/>
          <a:round/>
          <a:headEnd type="none" w="med" len="med"/>
          <a:tailEnd type="none" w="med" len="med"/>
        </a:ln>
        <a:effectLst/>
      </a:spPr>
      <a:bodyPr rot="10800000" vert="eaVert"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000" b="1" i="0" u="none" strike="noStrike" cap="none" normalizeH="0" baseline="0" smtClean="0">
            <a:ln>
              <a:noFill/>
            </a:ln>
            <a:solidFill>
              <a:schemeClr val="tx2"/>
            </a:solidFill>
            <a:effectLst/>
            <a:latin typeface="Univers 45 Light" pitchFamily="2" charset="0"/>
          </a:defRPr>
        </a:defPPr>
      </a:lst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13">
        <a:dk1>
          <a:srgbClr val="000000"/>
        </a:dk1>
        <a:lt1>
          <a:srgbClr val="FFFFFF"/>
        </a:lt1>
        <a:dk2>
          <a:srgbClr val="0C2D83"/>
        </a:dk2>
        <a:lt2>
          <a:srgbClr val="CCD6E3"/>
        </a:lt2>
        <a:accent1>
          <a:srgbClr val="8AA5CB"/>
        </a:accent1>
        <a:accent2>
          <a:srgbClr val="FAD8AF"/>
        </a:accent2>
        <a:accent3>
          <a:srgbClr val="FFFFFF"/>
        </a:accent3>
        <a:accent4>
          <a:srgbClr val="000000"/>
        </a:accent4>
        <a:accent5>
          <a:srgbClr val="C4CFE2"/>
        </a:accent5>
        <a:accent6>
          <a:srgbClr val="E3C49E"/>
        </a:accent6>
        <a:hlink>
          <a:srgbClr val="F5B36A"/>
        </a:hlink>
        <a:folHlink>
          <a:srgbClr val="AABE7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2493</TotalTime>
  <Words>1244</Words>
  <Application>Microsoft Office PowerPoint</Application>
  <PresentationFormat>Papier A4 (210x297 mm)</PresentationFormat>
  <Paragraphs>461</Paragraphs>
  <Slides>5</Slides>
  <Notes>5</Notes>
  <HiddenSlides>0</HiddenSlides>
  <MMClips>0</MMClips>
  <ScaleCrop>false</ScaleCrop>
  <HeadingPairs>
    <vt:vector size="4" baseType="variant">
      <vt:variant>
        <vt:lpstr>Motyw</vt:lpstr>
      </vt:variant>
      <vt:variant>
        <vt:i4>1</vt:i4>
      </vt:variant>
      <vt:variant>
        <vt:lpstr>Tytuły slajdów</vt:lpstr>
      </vt:variant>
      <vt:variant>
        <vt:i4>5</vt:i4>
      </vt:variant>
    </vt:vector>
  </HeadingPairs>
  <TitlesOfParts>
    <vt:vector size="6" baseType="lpstr">
      <vt:lpstr>3_default</vt:lpstr>
      <vt:lpstr>Grupa Kapitałowa Fota    </vt:lpstr>
      <vt:lpstr>Zastrzeżenia prawne</vt:lpstr>
      <vt:lpstr>Szacowane wyniki finansowe Grupy FOTA za 2011 r.</vt:lpstr>
      <vt:lpstr>Szacowane wyniki finansowe spółek Grupy FOTA za 2011 r.</vt:lpstr>
      <vt:lpstr>Szacowane wyniki finansowe Grupy FOTA za 2011 r., kapitał obrotowy, zadłużenie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Wyniki finansowe za 3. półrocze 2011 r.    Prezentacja Grupy Kapitałowej Fota</dc:title>
  <dc:creator>Lenovo</dc:creator>
  <cp:lastModifiedBy>Paweł Gizicki</cp:lastModifiedBy>
  <cp:revision>114</cp:revision>
  <cp:lastPrinted>2011-11-28T16:33:51Z</cp:lastPrinted>
  <dcterms:modified xsi:type="dcterms:W3CDTF">2012-01-10T18:06:32Z</dcterms:modified>
</cp:coreProperties>
</file>