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343" r:id="rId5"/>
    <p:sldId id="2147483337" r:id="rId6"/>
    <p:sldId id="2147483301" r:id="rId7"/>
    <p:sldId id="2147483302" r:id="rId8"/>
    <p:sldId id="2147483300" r:id="rId9"/>
    <p:sldId id="2147483025" r:id="rId10"/>
    <p:sldId id="2147483313" r:id="rId11"/>
    <p:sldId id="2147483306" r:id="rId12"/>
    <p:sldId id="214748333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EFEE7B-4E5A-4883-8865-38CB0B999752}">
          <p14:sldIdLst>
            <p14:sldId id="343"/>
            <p14:sldId id="2147483337"/>
            <p14:sldId id="2147483301"/>
            <p14:sldId id="2147483302"/>
            <p14:sldId id="2147483300"/>
            <p14:sldId id="2147483025"/>
            <p14:sldId id="2147483313"/>
            <p14:sldId id="2147483306"/>
            <p14:sldId id="2147483336"/>
          </p14:sldIdLst>
        </p14:section>
      </p14:sectionLst>
    </p:ext>
    <p:ext uri="{EFAFB233-063F-42B5-8137-9DF3F51BA10A}">
      <p15:sldGuideLst xmlns:p15="http://schemas.microsoft.com/office/powerpoint/2012/main">
        <p15:guide id="1" orient="horz" pos="1842" userDrawn="1">
          <p15:clr>
            <a:srgbClr val="A4A3A4"/>
          </p15:clr>
        </p15:guide>
        <p15:guide id="2" pos="200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40523-4725-5DA0-6FFD-36F9EC0ACECD}" name="Magdalena Zawadzka" initials="MZ" userId="S::magdalena.zawadzka@ryvu.com::56db1a70-d09d-4653-a29f-631d25e782e8" providerId="AD"/>
  <p188:author id="{BA3FB125-295E-AFBF-2588-52A022A93394}" name="Krzysztof Brzózka" initials="KB" userId="S::krzysztof.brzozka@ryvu.com::870f6b93-a917-45d7-af94-4049b5c3e53d" providerId="AD"/>
  <p188:author id="{83606426-B0AA-230C-C93B-BC2739B81C55}" name="Olga Uzun" initials="OU" userId="e86e3b5cb593628b" providerId="Windows Live"/>
  <p188:author id="{837AEF3D-BCAA-25BB-2567-CA460BA207A6}" name="Kamil Sitarz" initials="KS" userId="S::kamil.sitarz@ryvu.com::bfde1704-1a59-4845-9190-9c99ce28dcda" providerId="AD"/>
  <p188:author id="{74D2353E-4E7F-A2BF-A338-8B7E8D1DC0CB}" name="Vatnak" initials="VV" userId="Vatnak" providerId="None"/>
  <p188:author id="{98DAFA66-35AB-6874-CC43-6820B728A608}" name="Bartłomiej Konicki" initials="" userId="S::bartlomiej.konicki@ryvu.com::5f9aeccc-daf1-4864-abf6-de484a8c2d8b" providerId="AD"/>
  <p188:author id="{35828A96-DB88-A09F-CFEB-798923C60F40}" name="Piotr Książek" initials="PK" userId="Piotr Książek" providerId="None"/>
  <p188:author id="{486AC198-2AC2-2D29-429E-9518DE635F5E}" name="Dominika Piwowar" initials="DP" userId="S::dominika.piwowar@blumeadvisory.com::0ee26d1a-b302-4efd-9342-b340672af398" providerId="AD"/>
  <p188:author id="{A5193CA6-5739-26C9-8386-0E0FFE805DC1}" name="Natalia Baranowska" initials="NB" userId="S::natalia.baranowska@selvita.com::d60173ef-f647-4583-bb9c-0ce2871f66da" providerId="AD"/>
  <p188:author id="{4CDD5CBB-0BB7-A439-658E-8ED40DC2A713}" name="Hendrik Nogai" initials="" userId="S::hendrik.nogai@ryvu.com::0ea536db-6507-40c9-9f96-bf0aa336968b" providerId="AD"/>
  <p188:author id="{088A94BF-1A71-6B53-830F-D2E96F425567}" name="Magdalena Marciniak" initials="MM" userId="S::magdalena.marciniak@ryvu.com::f66cd710-37be-4be9-b58a-e2a20ba60200" providerId="AD"/>
  <p188:author id="{0A7E84DC-F3A9-B3C9-BA6B-9DC8631DE475}" name="Vatnak Vat-Ho" initials="VV" userId="S::vatnak.vat-ho@ryvu.com::2934cff6-84c1-4154-a8b5-9b52b37303c6" providerId="AD"/>
  <p188:author id="{64ADC4DD-04F6-774E-0C86-826C2EB75F39}" name="Anna Wilk" initials="" userId="S::anna.wilk@ryvu.com::8d4ef6e8-a0a0-4e12-a842-29b8777ed489" providerId="AD"/>
  <p188:author id="{B0799DE9-3E7D-6071-FA30-B6E8E1298450}" name="Paweł Przewięźlikowski" initials="PP" userId="S::pawel.przewiezlikowski@ryvu.com::af581b12-7c97-4285-9ea3-20ff4c2a5c16" providerId="AD"/>
  <p188:author id="{15C0D6F3-6409-7A50-2217-20A12A1F2848}" name="Renata Windak" initials="" userId="S::renata.windak@ryvu.com::3eb4cb5c-cdce-45be-8daa-d4662c95b4f4" providerId="AD"/>
  <p188:author id="{46557AFD-BD63-FA22-B375-16A09BF9AEF0}" name="Didier Pez" initials="" userId="S::didier.pez@ryvu.com::5b327fb7-cf4f-4801-97e9-d906fa2cf4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22"/>
    <a:srgbClr val="17375F"/>
    <a:srgbClr val="BFBFBF"/>
    <a:srgbClr val="8C5F8D"/>
    <a:srgbClr val="701C6F"/>
    <a:srgbClr val="F2F2F2"/>
    <a:srgbClr val="7C2B90"/>
    <a:srgbClr val="9A005E"/>
    <a:srgbClr val="36B4A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0174B-6F03-FA11-93F9-AB924653F153}" v="14" dt="2025-06-11T15:55:53.250"/>
    <p1510:client id="{4212652C-FA56-420C-BA56-D039010E3F1F}" v="52" dt="2025-06-11T18:22:25.793"/>
    <p1510:client id="{BC169E75-A434-872A-7877-0B7681A707E0}" v="1" dt="2025-06-11T17:41:00.920"/>
    <p1510:client id="{DF4BEEAD-5439-406C-8764-B3999D488467}" v="3" dt="2025-06-11T17:35:50.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27" y="58"/>
      </p:cViewPr>
      <p:guideLst>
        <p:guide orient="horz" pos="1842"/>
        <p:guide pos="200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C8A659-4599-F40E-61F4-44DC5E4830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C307850-1ECD-6A2B-0590-AFDB6ABAB7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41A53F-3CD1-4FB8-A3FF-6A9A167E111C}" type="datetimeFigureOut">
              <a:rPr lang="en-US" smtClean="0"/>
              <a:t>6/12/2025</a:t>
            </a:fld>
            <a:endParaRPr lang="en-US"/>
          </a:p>
        </p:txBody>
      </p:sp>
      <p:sp>
        <p:nvSpPr>
          <p:cNvPr id="4" name="Footer Placeholder 3">
            <a:extLst>
              <a:ext uri="{FF2B5EF4-FFF2-40B4-BE49-F238E27FC236}">
                <a16:creationId xmlns:a16="http://schemas.microsoft.com/office/drawing/2014/main" id="{63E48D3C-26D8-C229-C697-8D090D694C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1C3CF-899A-3643-BFBD-590531FA3C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ABC8C2-EE26-4F6B-9EC5-2D994E38AFF0}" type="slidenum">
              <a:rPr lang="en-US" smtClean="0"/>
              <a:t>‹#›</a:t>
            </a:fld>
            <a:endParaRPr lang="en-US"/>
          </a:p>
        </p:txBody>
      </p:sp>
    </p:spTree>
    <p:extLst>
      <p:ext uri="{BB962C8B-B14F-4D97-AF65-F5344CB8AC3E}">
        <p14:creationId xmlns:p14="http://schemas.microsoft.com/office/powerpoint/2010/main" val="99210834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CA1F0-F050-4570-B64F-E77A890F2CA7}"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92D0C-0CC8-4A5A-AD12-CFC53CC3EE83}" type="slidenum">
              <a:rPr lang="en-US" smtClean="0"/>
              <a:t>‹#›</a:t>
            </a:fld>
            <a:endParaRPr lang="en-US"/>
          </a:p>
        </p:txBody>
      </p:sp>
    </p:spTree>
    <p:extLst>
      <p:ext uri="{BB962C8B-B14F-4D97-AF65-F5344CB8AC3E}">
        <p14:creationId xmlns:p14="http://schemas.microsoft.com/office/powerpoint/2010/main" val="2550871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5"/>
          </p:nvPr>
        </p:nvSpPr>
        <p:spPr/>
        <p:txBody>
          <a:bodyPr/>
          <a:lstStyle/>
          <a:p>
            <a:fld id="{2FB92D0C-0CC8-4A5A-AD12-CFC53CC3EE83}" type="slidenum">
              <a:rPr lang="en-US" smtClean="0"/>
              <a:t>2</a:t>
            </a:fld>
            <a:endParaRPr lang="en-US"/>
          </a:p>
        </p:txBody>
      </p:sp>
    </p:spTree>
    <p:extLst>
      <p:ext uri="{BB962C8B-B14F-4D97-AF65-F5344CB8AC3E}">
        <p14:creationId xmlns:p14="http://schemas.microsoft.com/office/powerpoint/2010/main" val="348996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901AD-8E2F-D093-F6B7-B2B165326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1FFB6-CC38-32A8-D159-52E3C3BFE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971E9-6036-AC75-4D1F-431AE85981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730F6E-752B-B9C2-188A-AF4F3F416C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92D0C-0CC8-4A5A-AD12-CFC53CC3E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93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234C-6BA2-F063-6DE8-120D371A7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403F9-05AC-DC96-654A-5534819C8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A402A-9B2C-8663-CCBD-4C4217F75A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662398-B843-EFF8-3875-8230F3CE2D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92D0C-0CC8-4A5A-AD12-CFC53CC3E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01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B6C48-EB4E-1328-437D-261BA696B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C4BA2-CEF1-E2D9-95F4-842E9EA09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3A226-9D22-021C-B267-8065DC9019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C3CE8C-63A3-C9B6-7F9A-746B855772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92D0C-0CC8-4A5A-AD12-CFC53CC3E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84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5"/>
          </p:nvPr>
        </p:nvSpPr>
        <p:spPr/>
        <p:txBody>
          <a:bodyPr/>
          <a:lstStyle/>
          <a:p>
            <a:fld id="{2FB92D0C-0CC8-4A5A-AD12-CFC53CC3EE83}" type="slidenum">
              <a:rPr lang="en-US" smtClean="0"/>
              <a:t>6</a:t>
            </a:fld>
            <a:endParaRPr lang="en-US"/>
          </a:p>
        </p:txBody>
      </p:sp>
    </p:spTree>
    <p:extLst>
      <p:ext uri="{BB962C8B-B14F-4D97-AF65-F5344CB8AC3E}">
        <p14:creationId xmlns:p14="http://schemas.microsoft.com/office/powerpoint/2010/main" val="251139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990F3-39E3-9A65-4016-58F9577B4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723BA-3D1E-AF1B-38B9-9A7E7F5F2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BEFE8-0E56-C901-340A-864C388611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A48757-1361-BCE1-5C32-4906145189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92D0C-0CC8-4A5A-AD12-CFC53CC3E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4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A9B1D-95AA-83AF-CCFA-EFF4360B9DF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C4C4374-73EA-BA90-E4FE-153EA1E5133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D7F018D-E50B-9F0E-F525-94CE211107DA}"/>
              </a:ext>
            </a:extLst>
          </p:cNvPr>
          <p:cNvSpPr>
            <a:spLocks noGrp="1"/>
          </p:cNvSpPr>
          <p:nvPr>
            <p:ph type="body" idx="1"/>
          </p:nvPr>
        </p:nvSpPr>
        <p:spPr/>
        <p:txBody>
          <a:bodyPr/>
          <a:lstStyle/>
          <a:p>
            <a:endParaRPr lang="en-US"/>
          </a:p>
        </p:txBody>
      </p:sp>
      <p:sp>
        <p:nvSpPr>
          <p:cNvPr id="4" name="Symbol zastępczy numeru slajdu 3">
            <a:extLst>
              <a:ext uri="{FF2B5EF4-FFF2-40B4-BE49-F238E27FC236}">
                <a16:creationId xmlns:a16="http://schemas.microsoft.com/office/drawing/2014/main" id="{E310A6F5-5D07-1777-FF9B-DF11B81E030A}"/>
              </a:ext>
            </a:extLst>
          </p:cNvPr>
          <p:cNvSpPr>
            <a:spLocks noGrp="1"/>
          </p:cNvSpPr>
          <p:nvPr>
            <p:ph type="sldNum" sz="quarter" idx="5"/>
          </p:nvPr>
        </p:nvSpPr>
        <p:spPr/>
        <p:txBody>
          <a:bodyPr/>
          <a:lstStyle/>
          <a:p>
            <a:fld id="{2FB92D0C-0CC8-4A5A-AD12-CFC53CC3EE83}" type="slidenum">
              <a:rPr lang="en-US" smtClean="0"/>
              <a:t>9</a:t>
            </a:fld>
            <a:endParaRPr lang="en-US"/>
          </a:p>
        </p:txBody>
      </p:sp>
    </p:spTree>
    <p:extLst>
      <p:ext uri="{BB962C8B-B14F-4D97-AF65-F5344CB8AC3E}">
        <p14:creationId xmlns:p14="http://schemas.microsoft.com/office/powerpoint/2010/main" val="20721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Mother and daughter (orange)">
    <p:bg>
      <p:bgPr>
        <a:solidFill>
          <a:schemeClr val="accent2"/>
        </a:solidFill>
        <a:effectLst/>
      </p:bgPr>
    </p:bg>
    <p:spTree>
      <p:nvGrpSpPr>
        <p:cNvPr id="1" name=""/>
        <p:cNvGrpSpPr/>
        <p:nvPr/>
      </p:nvGrpSpPr>
      <p:grpSpPr>
        <a:xfrm>
          <a:off x="0" y="0"/>
          <a:ext cx="0" cy="0"/>
          <a:chOff x="0" y="0"/>
          <a:chExt cx="0" cy="0"/>
        </a:xfrm>
      </p:grpSpPr>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46261F4-BA06-9B0F-C229-D6B42D51C74C}"/>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1498338"/>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pic>
        <p:nvPicPr>
          <p:cNvPr id="4" name="Picture 3" descr="A person and a child holding flowers&#10;&#10;Description automatically generated">
            <a:extLst>
              <a:ext uri="{FF2B5EF4-FFF2-40B4-BE49-F238E27FC236}">
                <a16:creationId xmlns:a16="http://schemas.microsoft.com/office/drawing/2014/main" id="{C30335E2-0918-89E6-B180-05B43F38508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626545" y="882335"/>
            <a:ext cx="4033641" cy="3620360"/>
          </a:xfrm>
          <a:custGeom>
            <a:avLst/>
            <a:gdLst>
              <a:gd name="connsiteX0" fmla="*/ 1254206 w 4033641"/>
              <a:gd name="connsiteY0" fmla="*/ 0 h 3620360"/>
              <a:gd name="connsiteX1" fmla="*/ 2779436 w 4033641"/>
              <a:gd name="connsiteY1" fmla="*/ 0 h 3620360"/>
              <a:gd name="connsiteX2" fmla="*/ 3205073 w 4033641"/>
              <a:gd name="connsiteY2" fmla="*/ 245796 h 3620360"/>
              <a:gd name="connsiteX3" fmla="*/ 3967688 w 4033641"/>
              <a:gd name="connsiteY3" fmla="*/ 1567036 h 3620360"/>
              <a:gd name="connsiteX4" fmla="*/ 3967688 w 4033641"/>
              <a:gd name="connsiteY4" fmla="*/ 2058628 h 3620360"/>
              <a:gd name="connsiteX5" fmla="*/ 3205073 w 4033641"/>
              <a:gd name="connsiteY5" fmla="*/ 3379148 h 3620360"/>
              <a:gd name="connsiteX6" fmla="*/ 2907672 w 4033641"/>
              <a:gd name="connsiteY6" fmla="*/ 3607925 h 3620360"/>
              <a:gd name="connsiteX7" fmla="*/ 2845817 w 4033641"/>
              <a:gd name="connsiteY7" fmla="*/ 3620360 h 3620360"/>
              <a:gd name="connsiteX8" fmla="*/ 1187841 w 4033641"/>
              <a:gd name="connsiteY8" fmla="*/ 3620360 h 3620360"/>
              <a:gd name="connsiteX9" fmla="*/ 1126020 w 4033641"/>
              <a:gd name="connsiteY9" fmla="*/ 3607925 h 3620360"/>
              <a:gd name="connsiteX10" fmla="*/ 828569 w 4033641"/>
              <a:gd name="connsiteY10" fmla="*/ 3379148 h 3620360"/>
              <a:gd name="connsiteX11" fmla="*/ 65954 w 4033641"/>
              <a:gd name="connsiteY11" fmla="*/ 2058267 h 3620360"/>
              <a:gd name="connsiteX12" fmla="*/ 65954 w 4033641"/>
              <a:gd name="connsiteY12" fmla="*/ 1566676 h 3620360"/>
              <a:gd name="connsiteX13" fmla="*/ 828569 w 4033641"/>
              <a:gd name="connsiteY13" fmla="*/ 245796 h 3620360"/>
              <a:gd name="connsiteX14" fmla="*/ 1254206 w 4033641"/>
              <a:gd name="connsiteY14" fmla="*/ 0 h 3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33641" h="3620360">
                <a:moveTo>
                  <a:pt x="1254206" y="0"/>
                </a:moveTo>
                <a:lnTo>
                  <a:pt x="2779436" y="0"/>
                </a:lnTo>
                <a:cubicBezTo>
                  <a:pt x="2954953" y="0"/>
                  <a:pt x="3117135" y="93705"/>
                  <a:pt x="3205073" y="245796"/>
                </a:cubicBezTo>
                <a:lnTo>
                  <a:pt x="3967688" y="1567036"/>
                </a:lnTo>
                <a:cubicBezTo>
                  <a:pt x="4055626" y="1719127"/>
                  <a:pt x="4055626" y="1906537"/>
                  <a:pt x="3967688" y="2058628"/>
                </a:cubicBezTo>
                <a:lnTo>
                  <a:pt x="3205073" y="3379148"/>
                </a:lnTo>
                <a:cubicBezTo>
                  <a:pt x="3139390" y="3493216"/>
                  <a:pt x="3031539" y="3574442"/>
                  <a:pt x="2907672" y="3607925"/>
                </a:cubicBezTo>
                <a:lnTo>
                  <a:pt x="2845817" y="3620360"/>
                </a:lnTo>
                <a:lnTo>
                  <a:pt x="1187841" y="3620360"/>
                </a:lnTo>
                <a:lnTo>
                  <a:pt x="1126020" y="3607925"/>
                </a:lnTo>
                <a:cubicBezTo>
                  <a:pt x="1002239" y="3574442"/>
                  <a:pt x="894523" y="3493216"/>
                  <a:pt x="828569" y="3379148"/>
                </a:cubicBezTo>
                <a:lnTo>
                  <a:pt x="65954" y="2058267"/>
                </a:lnTo>
                <a:cubicBezTo>
                  <a:pt x="-21984" y="1906177"/>
                  <a:pt x="-21984" y="1718767"/>
                  <a:pt x="65954" y="1566676"/>
                </a:cubicBezTo>
                <a:lnTo>
                  <a:pt x="828569" y="245796"/>
                </a:lnTo>
                <a:cubicBezTo>
                  <a:pt x="916147" y="93705"/>
                  <a:pt x="1078689" y="0"/>
                  <a:pt x="1254206" y="0"/>
                </a:cubicBezTo>
                <a:close/>
              </a:path>
            </a:pathLst>
          </a:custGeom>
          <a:effectLst>
            <a:outerShdw blurRad="63500" dir="2700000" sx="102000" sy="102000" algn="tl" rotWithShape="0">
              <a:prstClr val="black">
                <a:alpha val="25000"/>
              </a:prstClr>
            </a:outerShdw>
          </a:effectLst>
        </p:spPr>
      </p:pic>
      <p:cxnSp>
        <p:nvCxnSpPr>
          <p:cNvPr id="3" name="Straight Connector 2">
            <a:extLst>
              <a:ext uri="{FF2B5EF4-FFF2-40B4-BE49-F238E27FC236}">
                <a16:creationId xmlns:a16="http://schemas.microsoft.com/office/drawing/2014/main" id="{704DF670-010D-14DB-BC72-076ABC9244CC}"/>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1E7E4B8-1017-0861-862D-E46699E1F693}"/>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tx2"/>
                </a:solidFill>
              </a:rPr>
              <a:t>Developing therapeutics </a:t>
            </a:r>
            <a:br>
              <a:rPr lang="en-US" sz="1800" b="0">
                <a:solidFill>
                  <a:schemeClr val="tx2"/>
                </a:solidFill>
              </a:rPr>
            </a:br>
            <a:r>
              <a:rPr lang="en-US" sz="1800" b="0">
                <a:solidFill>
                  <a:schemeClr val="tx2"/>
                </a:solidFill>
              </a:rPr>
              <a:t>at</a:t>
            </a:r>
            <a:r>
              <a:rPr lang="uk-UA" sz="1800" b="0">
                <a:solidFill>
                  <a:schemeClr val="tx2"/>
                </a:solidFill>
              </a:rPr>
              <a:t> </a:t>
            </a:r>
            <a:r>
              <a:rPr lang="en-US" sz="1800" b="0">
                <a:solidFill>
                  <a:schemeClr val="tx2"/>
                </a:solidFill>
              </a:rPr>
              <a:t>the forefront of oncology</a:t>
            </a:r>
          </a:p>
        </p:txBody>
      </p:sp>
      <p:grpSp>
        <p:nvGrpSpPr>
          <p:cNvPr id="6" name="Group 5">
            <a:extLst>
              <a:ext uri="{FF2B5EF4-FFF2-40B4-BE49-F238E27FC236}">
                <a16:creationId xmlns:a16="http://schemas.microsoft.com/office/drawing/2014/main" id="{90C16507-EDEE-C8B8-2365-1FAB0B363629}"/>
              </a:ext>
            </a:extLst>
          </p:cNvPr>
          <p:cNvGrpSpPr/>
          <p:nvPr userDrawn="1"/>
        </p:nvGrpSpPr>
        <p:grpSpPr>
          <a:xfrm>
            <a:off x="431800" y="5780874"/>
            <a:ext cx="1215793" cy="474091"/>
            <a:chOff x="419100" y="5519738"/>
            <a:chExt cx="1700254" cy="663003"/>
          </a:xfrm>
        </p:grpSpPr>
        <p:pic>
          <p:nvPicPr>
            <p:cNvPr id="7" name="Picture 6" descr="A white text with blue dots on a black background&#10;&#10;Description automatically generated">
              <a:extLst>
                <a:ext uri="{FF2B5EF4-FFF2-40B4-BE49-F238E27FC236}">
                  <a16:creationId xmlns:a16="http://schemas.microsoft.com/office/drawing/2014/main" id="{213D11AB-DCDA-8A8A-E806-5DF1989E0173}"/>
                </a:ext>
              </a:extLst>
            </p:cNvPr>
            <p:cNvPicPr>
              <a:picLocks noChangeAspect="1"/>
            </p:cNvPicPr>
            <p:nvPr/>
          </p:nvPicPr>
          <p:blipFill rotWithShape="1">
            <a:blip r:embed="rId3">
              <a:extLst>
                <a:ext uri="{28A0092B-C50C-407E-A947-70E740481C1C}">
                  <a14:useLocalDpi xmlns:a14="http://schemas.microsoft.com/office/drawing/2010/main" val="0"/>
                </a:ext>
              </a:extLst>
            </a:blip>
            <a:srcRect l="27925" t="40093" r="27969" b="40552"/>
            <a:stretch/>
          </p:blipFill>
          <p:spPr>
            <a:xfrm>
              <a:off x="419100" y="5519738"/>
              <a:ext cx="1700254" cy="466725"/>
            </a:xfrm>
            <a:prstGeom prst="rect">
              <a:avLst/>
            </a:prstGeom>
          </p:spPr>
        </p:pic>
        <p:pic>
          <p:nvPicPr>
            <p:cNvPr id="14" name="Zasób 1.png" descr="Zasób 1.png">
              <a:extLst>
                <a:ext uri="{FF2B5EF4-FFF2-40B4-BE49-F238E27FC236}">
                  <a16:creationId xmlns:a16="http://schemas.microsoft.com/office/drawing/2014/main" id="{7E6439EA-796C-3E0F-E23C-463F265B9BC3}"/>
                </a:ext>
              </a:extLst>
            </p:cNvPr>
            <p:cNvPicPr>
              <a:picLocks noChangeAspect="1"/>
            </p:cNvPicPr>
            <p:nvPr/>
          </p:nvPicPr>
          <p:blipFill rotWithShape="1">
            <a:blip r:embed="rId4"/>
            <a:srcRect t="81378"/>
            <a:stretch/>
          </p:blipFill>
          <p:spPr>
            <a:xfrm>
              <a:off x="431800" y="6062663"/>
              <a:ext cx="1678028" cy="120078"/>
            </a:xfrm>
            <a:prstGeom prst="rect">
              <a:avLst/>
            </a:prstGeom>
            <a:ln w="12700">
              <a:miter lim="400000"/>
            </a:ln>
          </p:spPr>
        </p:pic>
      </p:grpSp>
    </p:spTree>
    <p:extLst>
      <p:ext uri="{BB962C8B-B14F-4D97-AF65-F5344CB8AC3E}">
        <p14:creationId xmlns:p14="http://schemas.microsoft.com/office/powerpoint/2010/main" val="383146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Generic pattern">
    <p:bg>
      <p:bgPr>
        <a:solidFill>
          <a:schemeClr val="accent2"/>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A2E9CDB-3E9B-0B10-9096-D58A785C9FFA}"/>
              </a:ext>
            </a:extLst>
          </p:cNvPr>
          <p:cNvGrpSpPr/>
          <p:nvPr userDrawn="1"/>
        </p:nvGrpSpPr>
        <p:grpSpPr>
          <a:xfrm>
            <a:off x="7175600" y="601978"/>
            <a:ext cx="2616100" cy="2548696"/>
            <a:chOff x="7631644" y="730144"/>
            <a:chExt cx="4028541" cy="3924745"/>
          </a:xfrm>
        </p:grpSpPr>
        <p:sp>
          <p:nvSpPr>
            <p:cNvPr id="30" name="Graphic 29">
              <a:extLst>
                <a:ext uri="{FF2B5EF4-FFF2-40B4-BE49-F238E27FC236}">
                  <a16:creationId xmlns:a16="http://schemas.microsoft.com/office/drawing/2014/main" id="{E44D8A46-B7B3-47EF-7559-D07DB70E26DA}"/>
                </a:ext>
              </a:extLst>
            </p:cNvPr>
            <p:cNvSpPr/>
            <p:nvPr/>
          </p:nvSpPr>
          <p:spPr>
            <a:xfrm rot="5400000">
              <a:off x="7835735" y="678244"/>
              <a:ext cx="3620360" cy="4028541"/>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2"/>
            </a:solidFill>
            <a:ln w="6350" cap="flat">
              <a:noFill/>
              <a:prstDash val="solid"/>
              <a:miter/>
            </a:ln>
          </p:spPr>
          <p:txBody>
            <a:bodyPr rtlCol="0" anchor="ctr"/>
            <a:lstStyle/>
            <a:p>
              <a:endParaRPr lang="en-US"/>
            </a:p>
          </p:txBody>
        </p:sp>
        <p:pic>
          <p:nvPicPr>
            <p:cNvPr id="31" name="Picture 30" descr="A pattern of colorful circles&#10;&#10;Description automatically generated">
              <a:extLst>
                <a:ext uri="{FF2B5EF4-FFF2-40B4-BE49-F238E27FC236}">
                  <a16:creationId xmlns:a16="http://schemas.microsoft.com/office/drawing/2014/main" id="{3AD6843F-02FD-8805-D79D-B592F871738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8900000">
              <a:off x="7683649" y="730144"/>
              <a:ext cx="3924531" cy="3924745"/>
            </a:xfrm>
            <a:custGeom>
              <a:avLst/>
              <a:gdLst>
                <a:gd name="connsiteX0" fmla="*/ 2703688 w 3924531"/>
                <a:gd name="connsiteY0" fmla="*/ 143814 h 3924745"/>
                <a:gd name="connsiteX1" fmla="*/ 3780826 w 3924531"/>
                <a:gd name="connsiteY1" fmla="*/ 1220951 h 3924745"/>
                <a:gd name="connsiteX2" fmla="*/ 3907831 w 3924531"/>
                <a:gd name="connsiteY2" fmla="*/ 1695125 h 3924745"/>
                <a:gd name="connsiteX3" fmla="*/ 3513323 w 3924531"/>
                <a:gd name="connsiteY3" fmla="*/ 3166770 h 3924745"/>
                <a:gd name="connsiteX4" fmla="*/ 3166155 w 3924531"/>
                <a:gd name="connsiteY4" fmla="*/ 3513939 h 3924745"/>
                <a:gd name="connsiteX5" fmla="*/ 1695018 w 3924531"/>
                <a:gd name="connsiteY5" fmla="*/ 3907938 h 3924745"/>
                <a:gd name="connsiteX6" fmla="*/ 1220845 w 3924531"/>
                <a:gd name="connsiteY6" fmla="*/ 3780932 h 3924745"/>
                <a:gd name="connsiteX7" fmla="*/ 143707 w 3924531"/>
                <a:gd name="connsiteY7" fmla="*/ 2703795 h 3924745"/>
                <a:gd name="connsiteX8" fmla="*/ 16701 w 3924531"/>
                <a:gd name="connsiteY8" fmla="*/ 2229621 h 3924745"/>
                <a:gd name="connsiteX9" fmla="*/ 410955 w 3924531"/>
                <a:gd name="connsiteY9" fmla="*/ 758229 h 3924745"/>
                <a:gd name="connsiteX10" fmla="*/ 758123 w 3924531"/>
                <a:gd name="connsiteY10" fmla="*/ 411062 h 3924745"/>
                <a:gd name="connsiteX11" fmla="*/ 2229514 w 3924531"/>
                <a:gd name="connsiteY11" fmla="*/ 16808 h 3924745"/>
                <a:gd name="connsiteX12" fmla="*/ 2703688 w 3924531"/>
                <a:gd name="connsiteY12" fmla="*/ 143814 h 392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4531" h="3924745">
                  <a:moveTo>
                    <a:pt x="2703688" y="143814"/>
                  </a:moveTo>
                  <a:lnTo>
                    <a:pt x="3780826" y="1220951"/>
                  </a:lnTo>
                  <a:cubicBezTo>
                    <a:pt x="3904777" y="1344903"/>
                    <a:pt x="3953136" y="1525614"/>
                    <a:pt x="3907831" y="1695125"/>
                  </a:cubicBezTo>
                  <a:lnTo>
                    <a:pt x="3513323" y="3166770"/>
                  </a:lnTo>
                  <a:cubicBezTo>
                    <a:pt x="3468017" y="3336282"/>
                    <a:pt x="3335666" y="3468633"/>
                    <a:pt x="3166155" y="3513939"/>
                  </a:cubicBezTo>
                  <a:lnTo>
                    <a:pt x="1695018" y="3907938"/>
                  </a:lnTo>
                  <a:cubicBezTo>
                    <a:pt x="1525761" y="3953498"/>
                    <a:pt x="1344796" y="3904884"/>
                    <a:pt x="1220845" y="3780932"/>
                  </a:cubicBezTo>
                  <a:lnTo>
                    <a:pt x="143707" y="2703795"/>
                  </a:lnTo>
                  <a:cubicBezTo>
                    <a:pt x="19755" y="2579843"/>
                    <a:pt x="-28605" y="2399132"/>
                    <a:pt x="16701" y="2229621"/>
                  </a:cubicBezTo>
                  <a:lnTo>
                    <a:pt x="410955" y="758229"/>
                  </a:lnTo>
                  <a:cubicBezTo>
                    <a:pt x="456260" y="588718"/>
                    <a:pt x="588612" y="456367"/>
                    <a:pt x="758123" y="411062"/>
                  </a:cubicBezTo>
                  <a:lnTo>
                    <a:pt x="2229514" y="16808"/>
                  </a:lnTo>
                  <a:cubicBezTo>
                    <a:pt x="2398771" y="-28752"/>
                    <a:pt x="2579736" y="19862"/>
                    <a:pt x="2703688" y="143814"/>
                  </a:cubicBezTo>
                  <a:close/>
                </a:path>
              </a:pathLst>
            </a:custGeom>
          </p:spPr>
        </p:pic>
      </p:grpSp>
      <p:sp>
        <p:nvSpPr>
          <p:cNvPr id="32" name="Graphic 29">
            <a:extLst>
              <a:ext uri="{FF2B5EF4-FFF2-40B4-BE49-F238E27FC236}">
                <a16:creationId xmlns:a16="http://schemas.microsoft.com/office/drawing/2014/main" id="{82D5D22D-1F21-C911-0B0A-865B14FB442C}"/>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6"/>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grpSp>
        <p:nvGrpSpPr>
          <p:cNvPr id="11" name="Group 10">
            <a:extLst>
              <a:ext uri="{FF2B5EF4-FFF2-40B4-BE49-F238E27FC236}">
                <a16:creationId xmlns:a16="http://schemas.microsoft.com/office/drawing/2014/main" id="{D3BDC4AC-0BD6-AF02-2CA7-8DE3565EF8B6}"/>
              </a:ext>
            </a:extLst>
          </p:cNvPr>
          <p:cNvGrpSpPr/>
          <p:nvPr userDrawn="1"/>
        </p:nvGrpSpPr>
        <p:grpSpPr>
          <a:xfrm>
            <a:off x="11176742" y="6395950"/>
            <a:ext cx="595335" cy="233449"/>
            <a:chOff x="11176742" y="6395950"/>
            <a:chExt cx="595335" cy="233449"/>
          </a:xfrm>
        </p:grpSpPr>
        <p:grpSp>
          <p:nvGrpSpPr>
            <p:cNvPr id="10" name="Group 9">
              <a:extLst>
                <a:ext uri="{FF2B5EF4-FFF2-40B4-BE49-F238E27FC236}">
                  <a16:creationId xmlns:a16="http://schemas.microsoft.com/office/drawing/2014/main" id="{0EE27B88-D93C-E5FB-2442-5096BD6B03FC}"/>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D6D08B33-9343-D787-A2D6-3057D1F60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392F0F42-0ED5-260F-6A7C-0B197E52CA2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9" name="Zasób 1.png" descr="Zasób 1.png">
                <a:extLst>
                  <a:ext uri="{FF2B5EF4-FFF2-40B4-BE49-F238E27FC236}">
                    <a16:creationId xmlns:a16="http://schemas.microsoft.com/office/drawing/2014/main" id="{18FD4D8C-8A88-810A-6C12-5FC8D1351C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25" name="Zasób 1.png" descr="Zasób 1.png">
              <a:extLst>
                <a:ext uri="{FF2B5EF4-FFF2-40B4-BE49-F238E27FC236}">
                  <a16:creationId xmlns:a16="http://schemas.microsoft.com/office/drawing/2014/main" id="{5C5A55B4-9DB8-02EB-2751-E3496AF99A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41" name="Freeform: Shape 40">
            <a:extLst>
              <a:ext uri="{FF2B5EF4-FFF2-40B4-BE49-F238E27FC236}">
                <a16:creationId xmlns:a16="http://schemas.microsoft.com/office/drawing/2014/main" id="{2852A7FE-F41F-5325-28C5-481554F9F38C}"/>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
            <a:extLst>
              <a:ext uri="{FF2B5EF4-FFF2-40B4-BE49-F238E27FC236}">
                <a16:creationId xmlns:a16="http://schemas.microsoft.com/office/drawing/2014/main" id="{07FA56AE-BFAF-0925-A4D9-36F50B24C724}"/>
              </a:ext>
            </a:extLst>
          </p:cNvPr>
          <p:cNvGrpSpPr/>
          <p:nvPr userDrawn="1"/>
        </p:nvGrpSpPr>
        <p:grpSpPr>
          <a:xfrm>
            <a:off x="9251227" y="-1"/>
            <a:ext cx="2940773" cy="3009901"/>
            <a:chOff x="9251227" y="-1"/>
            <a:chExt cx="2940773" cy="3009901"/>
          </a:xfrm>
        </p:grpSpPr>
        <p:sp>
          <p:nvSpPr>
            <p:cNvPr id="20" name="Freeform: Shape 19">
              <a:extLst>
                <a:ext uri="{FF2B5EF4-FFF2-40B4-BE49-F238E27FC236}">
                  <a16:creationId xmlns:a16="http://schemas.microsoft.com/office/drawing/2014/main" id="{C765870D-C399-432D-1A1E-7D61F2EDB92D}"/>
                </a:ext>
              </a:extLst>
            </p:cNvPr>
            <p:cNvSpPr/>
            <p:nvPr/>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F458694E-0E56-0A73-BE43-6E6BCAEED004}"/>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F825BF12-1F37-F37B-7E20-5E9D8E544D52}"/>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66238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Picture A">
    <p:bg>
      <p:bgPr>
        <a:solidFill>
          <a:schemeClr val="accent2"/>
        </a:solidFill>
        <a:effectLst/>
      </p:bgPr>
    </p:bg>
    <p:spTree>
      <p:nvGrpSpPr>
        <p:cNvPr id="1" name=""/>
        <p:cNvGrpSpPr/>
        <p:nvPr/>
      </p:nvGrpSpPr>
      <p:grpSpPr>
        <a:xfrm>
          <a:off x="0" y="0"/>
          <a:ext cx="0" cy="0"/>
          <a:chOff x="0" y="0"/>
          <a:chExt cx="0" cy="0"/>
        </a:xfrm>
      </p:grpSpPr>
      <p:pic>
        <p:nvPicPr>
          <p:cNvPr id="3" name="Symbol zastępczy obrazu 9" descr="Obraz zawierający wzór, Liliowy, fioletowy, Wielobarwność&#10;&#10;Opis wygenerowany automatycznie">
            <a:extLst>
              <a:ext uri="{FF2B5EF4-FFF2-40B4-BE49-F238E27FC236}">
                <a16:creationId xmlns:a16="http://schemas.microsoft.com/office/drawing/2014/main" id="{499503E6-35BD-805A-3B43-0E973497280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94993" y="729847"/>
            <a:ext cx="2552856" cy="2294194"/>
          </a:xfrm>
          <a:prstGeom prst="rect">
            <a:avLst/>
          </a:prstGeom>
        </p:spPr>
      </p:pic>
      <p:sp>
        <p:nvSpPr>
          <p:cNvPr id="32" name="Graphic 29">
            <a:extLst>
              <a:ext uri="{FF2B5EF4-FFF2-40B4-BE49-F238E27FC236}">
                <a16:creationId xmlns:a16="http://schemas.microsoft.com/office/drawing/2014/main" id="{82D5D22D-1F21-C911-0B0A-865B14FB442C}"/>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grpSp>
        <p:nvGrpSpPr>
          <p:cNvPr id="11" name="Group 10">
            <a:extLst>
              <a:ext uri="{FF2B5EF4-FFF2-40B4-BE49-F238E27FC236}">
                <a16:creationId xmlns:a16="http://schemas.microsoft.com/office/drawing/2014/main" id="{D3BDC4AC-0BD6-AF02-2CA7-8DE3565EF8B6}"/>
              </a:ext>
            </a:extLst>
          </p:cNvPr>
          <p:cNvGrpSpPr/>
          <p:nvPr userDrawn="1"/>
        </p:nvGrpSpPr>
        <p:grpSpPr>
          <a:xfrm>
            <a:off x="11176742" y="6395950"/>
            <a:ext cx="595335" cy="233449"/>
            <a:chOff x="11176742" y="6395950"/>
            <a:chExt cx="595335" cy="233449"/>
          </a:xfrm>
        </p:grpSpPr>
        <p:grpSp>
          <p:nvGrpSpPr>
            <p:cNvPr id="10" name="Group 9">
              <a:extLst>
                <a:ext uri="{FF2B5EF4-FFF2-40B4-BE49-F238E27FC236}">
                  <a16:creationId xmlns:a16="http://schemas.microsoft.com/office/drawing/2014/main" id="{0EE27B88-D93C-E5FB-2442-5096BD6B03FC}"/>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D6D08B33-9343-D787-A2D6-3057D1F60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392F0F42-0ED5-260F-6A7C-0B197E52CA2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9" name="Zasób 1.png" descr="Zasób 1.png">
                <a:extLst>
                  <a:ext uri="{FF2B5EF4-FFF2-40B4-BE49-F238E27FC236}">
                    <a16:creationId xmlns:a16="http://schemas.microsoft.com/office/drawing/2014/main" id="{18FD4D8C-8A88-810A-6C12-5FC8D1351C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25" name="Zasób 1.png" descr="Zasób 1.png">
              <a:extLst>
                <a:ext uri="{FF2B5EF4-FFF2-40B4-BE49-F238E27FC236}">
                  <a16:creationId xmlns:a16="http://schemas.microsoft.com/office/drawing/2014/main" id="{5C5A55B4-9DB8-02EB-2751-E3496AF99A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41" name="Freeform: Shape 40">
            <a:extLst>
              <a:ext uri="{FF2B5EF4-FFF2-40B4-BE49-F238E27FC236}">
                <a16:creationId xmlns:a16="http://schemas.microsoft.com/office/drawing/2014/main" id="{2852A7FE-F41F-5325-28C5-481554F9F38C}"/>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01E883C1-7CAB-7EFA-0F8D-BC38A750BBB6}"/>
              </a:ext>
            </a:extLst>
          </p:cNvPr>
          <p:cNvSpPr/>
          <p:nvPr userDrawn="1"/>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159DB390-5AFB-72C2-C078-707FCDB3FB43}"/>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782DA216-B037-DD70-80CB-336BBD94F970}"/>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9699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Picture B">
    <p:bg>
      <p:bgPr>
        <a:solidFill>
          <a:schemeClr val="accent2"/>
        </a:solidFill>
        <a:effectLst/>
      </p:bgPr>
    </p:bg>
    <p:spTree>
      <p:nvGrpSpPr>
        <p:cNvPr id="1" name=""/>
        <p:cNvGrpSpPr/>
        <p:nvPr/>
      </p:nvGrpSpPr>
      <p:grpSpPr>
        <a:xfrm>
          <a:off x="0" y="0"/>
          <a:ext cx="0" cy="0"/>
          <a:chOff x="0" y="0"/>
          <a:chExt cx="0" cy="0"/>
        </a:xfrm>
      </p:grpSpPr>
      <p:pic>
        <p:nvPicPr>
          <p:cNvPr id="5" name="Symbol zastępczy obrazu 6">
            <a:extLst>
              <a:ext uri="{FF2B5EF4-FFF2-40B4-BE49-F238E27FC236}">
                <a16:creationId xmlns:a16="http://schemas.microsoft.com/office/drawing/2014/main" id="{09B18F70-D455-C497-8BDA-BC555E8C987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492"/>
          <a:stretch/>
        </p:blipFill>
        <p:spPr>
          <a:xfrm>
            <a:off x="7208291" y="638377"/>
            <a:ext cx="2523586" cy="2451442"/>
          </a:xfrm>
          <a:prstGeom prst="rect">
            <a:avLst/>
          </a:prstGeom>
        </p:spPr>
      </p:pic>
      <p:sp>
        <p:nvSpPr>
          <p:cNvPr id="32" name="Graphic 29">
            <a:extLst>
              <a:ext uri="{FF2B5EF4-FFF2-40B4-BE49-F238E27FC236}">
                <a16:creationId xmlns:a16="http://schemas.microsoft.com/office/drawing/2014/main" id="{82D5D22D-1F21-C911-0B0A-865B14FB442C}"/>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6"/>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grpSp>
        <p:nvGrpSpPr>
          <p:cNvPr id="11" name="Group 10">
            <a:extLst>
              <a:ext uri="{FF2B5EF4-FFF2-40B4-BE49-F238E27FC236}">
                <a16:creationId xmlns:a16="http://schemas.microsoft.com/office/drawing/2014/main" id="{D3BDC4AC-0BD6-AF02-2CA7-8DE3565EF8B6}"/>
              </a:ext>
            </a:extLst>
          </p:cNvPr>
          <p:cNvGrpSpPr/>
          <p:nvPr userDrawn="1"/>
        </p:nvGrpSpPr>
        <p:grpSpPr>
          <a:xfrm>
            <a:off x="11176742" y="6395950"/>
            <a:ext cx="595335" cy="233449"/>
            <a:chOff x="11176742" y="6395950"/>
            <a:chExt cx="595335" cy="233449"/>
          </a:xfrm>
        </p:grpSpPr>
        <p:grpSp>
          <p:nvGrpSpPr>
            <p:cNvPr id="10" name="Group 9">
              <a:extLst>
                <a:ext uri="{FF2B5EF4-FFF2-40B4-BE49-F238E27FC236}">
                  <a16:creationId xmlns:a16="http://schemas.microsoft.com/office/drawing/2014/main" id="{0EE27B88-D93C-E5FB-2442-5096BD6B03FC}"/>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D6D08B33-9343-D787-A2D6-3057D1F60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392F0F42-0ED5-260F-6A7C-0B197E52CA2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9" name="Zasób 1.png" descr="Zasób 1.png">
                <a:extLst>
                  <a:ext uri="{FF2B5EF4-FFF2-40B4-BE49-F238E27FC236}">
                    <a16:creationId xmlns:a16="http://schemas.microsoft.com/office/drawing/2014/main" id="{18FD4D8C-8A88-810A-6C12-5FC8D1351C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25" name="Zasób 1.png" descr="Zasób 1.png">
              <a:extLst>
                <a:ext uri="{FF2B5EF4-FFF2-40B4-BE49-F238E27FC236}">
                  <a16:creationId xmlns:a16="http://schemas.microsoft.com/office/drawing/2014/main" id="{5C5A55B4-9DB8-02EB-2751-E3496AF99A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41" name="Freeform: Shape 40">
            <a:extLst>
              <a:ext uri="{FF2B5EF4-FFF2-40B4-BE49-F238E27FC236}">
                <a16:creationId xmlns:a16="http://schemas.microsoft.com/office/drawing/2014/main" id="{2852A7FE-F41F-5325-28C5-481554F9F38C}"/>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1CA0A257-D30A-7EF5-343A-1D57C497D477}"/>
              </a:ext>
            </a:extLst>
          </p:cNvPr>
          <p:cNvSpPr/>
          <p:nvPr userDrawn="1"/>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5641281B-70F0-4373-D30E-FD30CC85C48C}"/>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D5CF5532-A77E-F828-31A1-9222BD2B5316}"/>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96655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Picture C">
    <p:bg>
      <p:bgPr>
        <a:solidFill>
          <a:schemeClr val="accent2"/>
        </a:solidFill>
        <a:effectLst/>
      </p:bgPr>
    </p:bg>
    <p:spTree>
      <p:nvGrpSpPr>
        <p:cNvPr id="1" name=""/>
        <p:cNvGrpSpPr/>
        <p:nvPr/>
      </p:nvGrpSpPr>
      <p:grpSpPr>
        <a:xfrm>
          <a:off x="0" y="0"/>
          <a:ext cx="0" cy="0"/>
          <a:chOff x="0" y="0"/>
          <a:chExt cx="0" cy="0"/>
        </a:xfrm>
      </p:grpSpPr>
      <p:pic>
        <p:nvPicPr>
          <p:cNvPr id="4" name="Symbol zastępczy obrazu 44" descr="Obraz zawierający Sprzęt medyczny, medyczny, Przyrząd naukowy, Rękawica medyczna&#10;&#10;Opis wygenerowany automatycznie">
            <a:extLst>
              <a:ext uri="{FF2B5EF4-FFF2-40B4-BE49-F238E27FC236}">
                <a16:creationId xmlns:a16="http://schemas.microsoft.com/office/drawing/2014/main" id="{F07F0A84-777A-3738-49A4-D2365308B86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13700" y="745429"/>
            <a:ext cx="2518178" cy="2263030"/>
          </a:xfrm>
          <a:prstGeom prst="rect">
            <a:avLst/>
          </a:prstGeom>
        </p:spPr>
      </p:pic>
      <p:sp>
        <p:nvSpPr>
          <p:cNvPr id="32" name="Graphic 29">
            <a:extLst>
              <a:ext uri="{FF2B5EF4-FFF2-40B4-BE49-F238E27FC236}">
                <a16:creationId xmlns:a16="http://schemas.microsoft.com/office/drawing/2014/main" id="{82D5D22D-1F21-C911-0B0A-865B14FB442C}"/>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6"/>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grpSp>
        <p:nvGrpSpPr>
          <p:cNvPr id="11" name="Group 10">
            <a:extLst>
              <a:ext uri="{FF2B5EF4-FFF2-40B4-BE49-F238E27FC236}">
                <a16:creationId xmlns:a16="http://schemas.microsoft.com/office/drawing/2014/main" id="{D3BDC4AC-0BD6-AF02-2CA7-8DE3565EF8B6}"/>
              </a:ext>
            </a:extLst>
          </p:cNvPr>
          <p:cNvGrpSpPr/>
          <p:nvPr userDrawn="1"/>
        </p:nvGrpSpPr>
        <p:grpSpPr>
          <a:xfrm>
            <a:off x="11176742" y="6395950"/>
            <a:ext cx="595335" cy="233449"/>
            <a:chOff x="11176742" y="6395950"/>
            <a:chExt cx="595335" cy="233449"/>
          </a:xfrm>
        </p:grpSpPr>
        <p:grpSp>
          <p:nvGrpSpPr>
            <p:cNvPr id="10" name="Group 9">
              <a:extLst>
                <a:ext uri="{FF2B5EF4-FFF2-40B4-BE49-F238E27FC236}">
                  <a16:creationId xmlns:a16="http://schemas.microsoft.com/office/drawing/2014/main" id="{0EE27B88-D93C-E5FB-2442-5096BD6B03FC}"/>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D6D08B33-9343-D787-A2D6-3057D1F60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392F0F42-0ED5-260F-6A7C-0B197E52CA2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9" name="Zasób 1.png" descr="Zasób 1.png">
                <a:extLst>
                  <a:ext uri="{FF2B5EF4-FFF2-40B4-BE49-F238E27FC236}">
                    <a16:creationId xmlns:a16="http://schemas.microsoft.com/office/drawing/2014/main" id="{18FD4D8C-8A88-810A-6C12-5FC8D1351C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25" name="Zasób 1.png" descr="Zasób 1.png">
              <a:extLst>
                <a:ext uri="{FF2B5EF4-FFF2-40B4-BE49-F238E27FC236}">
                  <a16:creationId xmlns:a16="http://schemas.microsoft.com/office/drawing/2014/main" id="{5C5A55B4-9DB8-02EB-2751-E3496AF99A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41" name="Freeform: Shape 40">
            <a:extLst>
              <a:ext uri="{FF2B5EF4-FFF2-40B4-BE49-F238E27FC236}">
                <a16:creationId xmlns:a16="http://schemas.microsoft.com/office/drawing/2014/main" id="{2852A7FE-F41F-5325-28C5-481554F9F38C}"/>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0A2F12DE-9A2D-447C-7427-462FA8101501}"/>
              </a:ext>
            </a:extLst>
          </p:cNvPr>
          <p:cNvSpPr/>
          <p:nvPr userDrawn="1"/>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4D49E177-995F-0CF2-BC03-F032ADDA38E8}"/>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07F503C4-7B12-A81B-BF58-BEF3E8A5B46F}"/>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38407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Picture D">
    <p:bg>
      <p:bgPr>
        <a:solidFill>
          <a:schemeClr val="accent2"/>
        </a:solidFill>
        <a:effectLst/>
      </p:bgPr>
    </p:bg>
    <p:spTree>
      <p:nvGrpSpPr>
        <p:cNvPr id="1" name=""/>
        <p:cNvGrpSpPr/>
        <p:nvPr/>
      </p:nvGrpSpPr>
      <p:grpSpPr>
        <a:xfrm>
          <a:off x="0" y="0"/>
          <a:ext cx="0" cy="0"/>
          <a:chOff x="0" y="0"/>
          <a:chExt cx="0" cy="0"/>
        </a:xfrm>
      </p:grpSpPr>
      <p:pic>
        <p:nvPicPr>
          <p:cNvPr id="3" name="Symbol zastępczy obrazu 6" descr="Obraz zawierający Sprzęt medyczny, medyczny, służba zdrowia, Rękawica medyczna&#10;&#10;Opis wygenerowany automatycznie">
            <a:extLst>
              <a:ext uri="{FF2B5EF4-FFF2-40B4-BE49-F238E27FC236}">
                <a16:creationId xmlns:a16="http://schemas.microsoft.com/office/drawing/2014/main" id="{0D4C95E6-493B-94D4-F205-CE69DE6260F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3" b="-65"/>
          <a:stretch/>
        </p:blipFill>
        <p:spPr>
          <a:xfrm>
            <a:off x="7212332" y="744466"/>
            <a:ext cx="2520852" cy="2265434"/>
          </a:xfrm>
          <a:prstGeom prst="rect">
            <a:avLst/>
          </a:prstGeom>
        </p:spPr>
      </p:pic>
      <p:sp>
        <p:nvSpPr>
          <p:cNvPr id="32" name="Graphic 29">
            <a:extLst>
              <a:ext uri="{FF2B5EF4-FFF2-40B4-BE49-F238E27FC236}">
                <a16:creationId xmlns:a16="http://schemas.microsoft.com/office/drawing/2014/main" id="{82D5D22D-1F21-C911-0B0A-865B14FB442C}"/>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6"/>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grpSp>
        <p:nvGrpSpPr>
          <p:cNvPr id="11" name="Group 10">
            <a:extLst>
              <a:ext uri="{FF2B5EF4-FFF2-40B4-BE49-F238E27FC236}">
                <a16:creationId xmlns:a16="http://schemas.microsoft.com/office/drawing/2014/main" id="{D3BDC4AC-0BD6-AF02-2CA7-8DE3565EF8B6}"/>
              </a:ext>
            </a:extLst>
          </p:cNvPr>
          <p:cNvGrpSpPr/>
          <p:nvPr userDrawn="1"/>
        </p:nvGrpSpPr>
        <p:grpSpPr>
          <a:xfrm>
            <a:off x="11176742" y="6395950"/>
            <a:ext cx="595335" cy="233449"/>
            <a:chOff x="11176742" y="6395950"/>
            <a:chExt cx="595335" cy="233449"/>
          </a:xfrm>
        </p:grpSpPr>
        <p:grpSp>
          <p:nvGrpSpPr>
            <p:cNvPr id="10" name="Group 9">
              <a:extLst>
                <a:ext uri="{FF2B5EF4-FFF2-40B4-BE49-F238E27FC236}">
                  <a16:creationId xmlns:a16="http://schemas.microsoft.com/office/drawing/2014/main" id="{0EE27B88-D93C-E5FB-2442-5096BD6B03FC}"/>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D6D08B33-9343-D787-A2D6-3057D1F60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392F0F42-0ED5-260F-6A7C-0B197E52CA2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9" name="Zasób 1.png" descr="Zasób 1.png">
                <a:extLst>
                  <a:ext uri="{FF2B5EF4-FFF2-40B4-BE49-F238E27FC236}">
                    <a16:creationId xmlns:a16="http://schemas.microsoft.com/office/drawing/2014/main" id="{18FD4D8C-8A88-810A-6C12-5FC8D1351C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25" name="Zasób 1.png" descr="Zasób 1.png">
              <a:extLst>
                <a:ext uri="{FF2B5EF4-FFF2-40B4-BE49-F238E27FC236}">
                  <a16:creationId xmlns:a16="http://schemas.microsoft.com/office/drawing/2014/main" id="{5C5A55B4-9DB8-02EB-2751-E3496AF99A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41" name="Freeform: Shape 40">
            <a:extLst>
              <a:ext uri="{FF2B5EF4-FFF2-40B4-BE49-F238E27FC236}">
                <a16:creationId xmlns:a16="http://schemas.microsoft.com/office/drawing/2014/main" id="{2852A7FE-F41F-5325-28C5-481554F9F38C}"/>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4EEDAC59-859D-360A-1D2A-25EDCFC1C037}"/>
              </a:ext>
            </a:extLst>
          </p:cNvPr>
          <p:cNvSpPr/>
          <p:nvPr userDrawn="1"/>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D78F9658-FFD3-7275-7702-A25DE743B513}"/>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7EB8635-1CD5-4A21-F4BB-8661C96E7A03}"/>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35773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Picture E">
    <p:bg>
      <p:bgPr>
        <a:solidFill>
          <a:schemeClr val="accent2"/>
        </a:solidFill>
        <a:effectLst/>
      </p:bgPr>
    </p:bg>
    <p:spTree>
      <p:nvGrpSpPr>
        <p:cNvPr id="1" name=""/>
        <p:cNvGrpSpPr/>
        <p:nvPr/>
      </p:nvGrpSpPr>
      <p:grpSpPr>
        <a:xfrm>
          <a:off x="0" y="0"/>
          <a:ext cx="0" cy="0"/>
          <a:chOff x="0" y="0"/>
          <a:chExt cx="0" cy="0"/>
        </a:xfrm>
      </p:grpSpPr>
      <p:pic>
        <p:nvPicPr>
          <p:cNvPr id="4" name="Picture Placeholder 6" descr="A person holding a beaker with blue liquid&#10;&#10;Description automatically generated">
            <a:extLst>
              <a:ext uri="{FF2B5EF4-FFF2-40B4-BE49-F238E27FC236}">
                <a16:creationId xmlns:a16="http://schemas.microsoft.com/office/drawing/2014/main" id="{A9697C0C-626D-A37D-6C31-231A047BDE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208292" y="745429"/>
            <a:ext cx="2523586" cy="2263030"/>
          </a:xfrm>
          <a:prstGeom prst="rect">
            <a:avLst/>
          </a:prstGeom>
        </p:spPr>
      </p:pic>
      <p:sp>
        <p:nvSpPr>
          <p:cNvPr id="32" name="Graphic 29">
            <a:extLst>
              <a:ext uri="{FF2B5EF4-FFF2-40B4-BE49-F238E27FC236}">
                <a16:creationId xmlns:a16="http://schemas.microsoft.com/office/drawing/2014/main" id="{82D5D22D-1F21-C911-0B0A-865B14FB442C}"/>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6"/>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grpSp>
        <p:nvGrpSpPr>
          <p:cNvPr id="11" name="Group 10">
            <a:extLst>
              <a:ext uri="{FF2B5EF4-FFF2-40B4-BE49-F238E27FC236}">
                <a16:creationId xmlns:a16="http://schemas.microsoft.com/office/drawing/2014/main" id="{D3BDC4AC-0BD6-AF02-2CA7-8DE3565EF8B6}"/>
              </a:ext>
            </a:extLst>
          </p:cNvPr>
          <p:cNvGrpSpPr/>
          <p:nvPr userDrawn="1"/>
        </p:nvGrpSpPr>
        <p:grpSpPr>
          <a:xfrm>
            <a:off x="11176742" y="6395950"/>
            <a:ext cx="595335" cy="233449"/>
            <a:chOff x="11176742" y="6395950"/>
            <a:chExt cx="595335" cy="233449"/>
          </a:xfrm>
        </p:grpSpPr>
        <p:grpSp>
          <p:nvGrpSpPr>
            <p:cNvPr id="10" name="Group 9">
              <a:extLst>
                <a:ext uri="{FF2B5EF4-FFF2-40B4-BE49-F238E27FC236}">
                  <a16:creationId xmlns:a16="http://schemas.microsoft.com/office/drawing/2014/main" id="{0EE27B88-D93C-E5FB-2442-5096BD6B03FC}"/>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D6D08B33-9343-D787-A2D6-3057D1F60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392F0F42-0ED5-260F-6A7C-0B197E52CA2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9" name="Zasób 1.png" descr="Zasób 1.png">
                <a:extLst>
                  <a:ext uri="{FF2B5EF4-FFF2-40B4-BE49-F238E27FC236}">
                    <a16:creationId xmlns:a16="http://schemas.microsoft.com/office/drawing/2014/main" id="{18FD4D8C-8A88-810A-6C12-5FC8D1351C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25" name="Zasób 1.png" descr="Zasób 1.png">
              <a:extLst>
                <a:ext uri="{FF2B5EF4-FFF2-40B4-BE49-F238E27FC236}">
                  <a16:creationId xmlns:a16="http://schemas.microsoft.com/office/drawing/2014/main" id="{5C5A55B4-9DB8-02EB-2751-E3496AF99A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41" name="Freeform: Shape 40">
            <a:extLst>
              <a:ext uri="{FF2B5EF4-FFF2-40B4-BE49-F238E27FC236}">
                <a16:creationId xmlns:a16="http://schemas.microsoft.com/office/drawing/2014/main" id="{2852A7FE-F41F-5325-28C5-481554F9F38C}"/>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015574EF-B714-0936-8D1B-9D1F92C664E8}"/>
              </a:ext>
            </a:extLst>
          </p:cNvPr>
          <p:cNvSpPr/>
          <p:nvPr userDrawn="1"/>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275A7FAD-E7B6-6FCD-AA15-3DBA6280A629}"/>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6AD84B90-8A98-6439-FC66-5E5DFAEA9DFC}"/>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416082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Picture F">
    <p:bg>
      <p:bgPr>
        <a:solidFill>
          <a:schemeClr val="accent2"/>
        </a:solidFill>
        <a:effectLst/>
      </p:bgPr>
    </p:bg>
    <p:spTree>
      <p:nvGrpSpPr>
        <p:cNvPr id="1" name=""/>
        <p:cNvGrpSpPr/>
        <p:nvPr/>
      </p:nvGrpSpPr>
      <p:grpSpPr>
        <a:xfrm>
          <a:off x="0" y="0"/>
          <a:ext cx="0" cy="0"/>
          <a:chOff x="0" y="0"/>
          <a:chExt cx="0" cy="0"/>
        </a:xfrm>
      </p:grpSpPr>
      <p:pic>
        <p:nvPicPr>
          <p:cNvPr id="3" name="Symbol zastępczy obrazu 14" descr="Obraz zawierający osoba, ubrania, Praca, służba zdrowia&#10;&#10;Opis wygenerowany automatycznie">
            <a:extLst>
              <a:ext uri="{FF2B5EF4-FFF2-40B4-BE49-F238E27FC236}">
                <a16:creationId xmlns:a16="http://schemas.microsoft.com/office/drawing/2014/main" id="{405BD80B-32BD-8FF0-3D28-CB92106A32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12332" y="740569"/>
            <a:ext cx="2518178" cy="2267890"/>
          </a:xfrm>
          <a:prstGeom prst="rect">
            <a:avLst/>
          </a:prstGeom>
        </p:spPr>
      </p:pic>
      <p:sp>
        <p:nvSpPr>
          <p:cNvPr id="32" name="Graphic 29">
            <a:extLst>
              <a:ext uri="{FF2B5EF4-FFF2-40B4-BE49-F238E27FC236}">
                <a16:creationId xmlns:a16="http://schemas.microsoft.com/office/drawing/2014/main" id="{82D5D22D-1F21-C911-0B0A-865B14FB442C}"/>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6"/>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grpSp>
        <p:nvGrpSpPr>
          <p:cNvPr id="11" name="Group 10">
            <a:extLst>
              <a:ext uri="{FF2B5EF4-FFF2-40B4-BE49-F238E27FC236}">
                <a16:creationId xmlns:a16="http://schemas.microsoft.com/office/drawing/2014/main" id="{D3BDC4AC-0BD6-AF02-2CA7-8DE3565EF8B6}"/>
              </a:ext>
            </a:extLst>
          </p:cNvPr>
          <p:cNvGrpSpPr/>
          <p:nvPr userDrawn="1"/>
        </p:nvGrpSpPr>
        <p:grpSpPr>
          <a:xfrm>
            <a:off x="11176742" y="6395950"/>
            <a:ext cx="595335" cy="233449"/>
            <a:chOff x="11176742" y="6395950"/>
            <a:chExt cx="595335" cy="233449"/>
          </a:xfrm>
        </p:grpSpPr>
        <p:grpSp>
          <p:nvGrpSpPr>
            <p:cNvPr id="10" name="Group 9">
              <a:extLst>
                <a:ext uri="{FF2B5EF4-FFF2-40B4-BE49-F238E27FC236}">
                  <a16:creationId xmlns:a16="http://schemas.microsoft.com/office/drawing/2014/main" id="{0EE27B88-D93C-E5FB-2442-5096BD6B03FC}"/>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D6D08B33-9343-D787-A2D6-3057D1F60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392F0F42-0ED5-260F-6A7C-0B197E52CA2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9" name="Zasób 1.png" descr="Zasób 1.png">
                <a:extLst>
                  <a:ext uri="{FF2B5EF4-FFF2-40B4-BE49-F238E27FC236}">
                    <a16:creationId xmlns:a16="http://schemas.microsoft.com/office/drawing/2014/main" id="{18FD4D8C-8A88-810A-6C12-5FC8D1351C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25" name="Zasób 1.png" descr="Zasób 1.png">
              <a:extLst>
                <a:ext uri="{FF2B5EF4-FFF2-40B4-BE49-F238E27FC236}">
                  <a16:creationId xmlns:a16="http://schemas.microsoft.com/office/drawing/2014/main" id="{5C5A55B4-9DB8-02EB-2751-E3496AF99A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41" name="Freeform: Shape 40">
            <a:extLst>
              <a:ext uri="{FF2B5EF4-FFF2-40B4-BE49-F238E27FC236}">
                <a16:creationId xmlns:a16="http://schemas.microsoft.com/office/drawing/2014/main" id="{2852A7FE-F41F-5325-28C5-481554F9F38C}"/>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AEBBFC47-9771-E308-3698-7DE9373985BB}"/>
              </a:ext>
            </a:extLst>
          </p:cNvPr>
          <p:cNvSpPr/>
          <p:nvPr userDrawn="1"/>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45C01964-B9C9-6591-0F2E-9C7D084F9328}"/>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2F270724-4309-6803-F6D1-17FA8B749912}"/>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533265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Custom picture">
    <p:bg>
      <p:bgPr>
        <a:solidFill>
          <a:schemeClr val="accent2"/>
        </a:solidFill>
        <a:effectLst/>
      </p:bgPr>
    </p:bg>
    <p:spTree>
      <p:nvGrpSpPr>
        <p:cNvPr id="1" name=""/>
        <p:cNvGrpSpPr/>
        <p:nvPr/>
      </p:nvGrpSpPr>
      <p:grpSpPr>
        <a:xfrm>
          <a:off x="0" y="0"/>
          <a:ext cx="0" cy="0"/>
          <a:chOff x="0" y="0"/>
          <a:chExt cx="0" cy="0"/>
        </a:xfrm>
      </p:grpSpPr>
      <p:sp>
        <p:nvSpPr>
          <p:cNvPr id="6" name="Graphic 29">
            <a:extLst>
              <a:ext uri="{FF2B5EF4-FFF2-40B4-BE49-F238E27FC236}">
                <a16:creationId xmlns:a16="http://schemas.microsoft.com/office/drawing/2014/main" id="{7FD72EEA-223B-C5AD-2503-11EE2263314A}"/>
              </a:ext>
            </a:extLst>
          </p:cNvPr>
          <p:cNvSpPr/>
          <p:nvPr userDrawn="1"/>
        </p:nvSpPr>
        <p:spPr>
          <a:xfrm rot="5400000">
            <a:off x="9373767" y="178379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tx2"/>
          </a:solidFill>
          <a:ln w="6350" cap="flat">
            <a:noFill/>
            <a:prstDash val="solid"/>
            <a:miter/>
          </a:ln>
        </p:spPr>
        <p:txBody>
          <a:bodyPr rtlCol="0" anchor="ctr"/>
          <a:lstStyle/>
          <a:p>
            <a:endParaRPr lang="en-US"/>
          </a:p>
        </p:txBody>
      </p:sp>
      <p:sp>
        <p:nvSpPr>
          <p:cNvPr id="3" name="Picture Placeholder 22">
            <a:extLst>
              <a:ext uri="{FF2B5EF4-FFF2-40B4-BE49-F238E27FC236}">
                <a16:creationId xmlns:a16="http://schemas.microsoft.com/office/drawing/2014/main" id="{AB816D11-3761-9F98-5AFF-1E5CF399BD10}"/>
              </a:ext>
            </a:extLst>
          </p:cNvPr>
          <p:cNvSpPr>
            <a:spLocks noGrp="1"/>
          </p:cNvSpPr>
          <p:nvPr>
            <p:ph type="pic" sz="quarter" idx="17"/>
          </p:nvPr>
        </p:nvSpPr>
        <p:spPr>
          <a:xfrm>
            <a:off x="7213700" y="745429"/>
            <a:ext cx="2518178" cy="2263030"/>
          </a:xfrm>
          <a:custGeom>
            <a:avLst/>
            <a:gdLst>
              <a:gd name="connsiteX0" fmla="*/ 1252621 w 4028541"/>
              <a:gd name="connsiteY0" fmla="*/ 0 h 3620360"/>
              <a:gd name="connsiteX1" fmla="*/ 2775922 w 4028541"/>
              <a:gd name="connsiteY1" fmla="*/ 0 h 3620360"/>
              <a:gd name="connsiteX2" fmla="*/ 3201020 w 4028541"/>
              <a:gd name="connsiteY2" fmla="*/ 245486 h 3620360"/>
              <a:gd name="connsiteX3" fmla="*/ 3962672 w 4028541"/>
              <a:gd name="connsiteY3" fmla="*/ 1565055 h 3620360"/>
              <a:gd name="connsiteX4" fmla="*/ 4012074 w 4028541"/>
              <a:gd name="connsiteY4" fmla="*/ 1684491 h 3620360"/>
              <a:gd name="connsiteX5" fmla="*/ 4028541 w 4028541"/>
              <a:gd name="connsiteY5" fmla="*/ 1810537 h 3620360"/>
              <a:gd name="connsiteX6" fmla="*/ 4028541 w 4028541"/>
              <a:gd name="connsiteY6" fmla="*/ 1810545 h 3620360"/>
              <a:gd name="connsiteX7" fmla="*/ 4012074 w 4028541"/>
              <a:gd name="connsiteY7" fmla="*/ 1936590 h 3620360"/>
              <a:gd name="connsiteX8" fmla="*/ 3962672 w 4028541"/>
              <a:gd name="connsiteY8" fmla="*/ 2056026 h 3620360"/>
              <a:gd name="connsiteX9" fmla="*/ 3201020 w 4028541"/>
              <a:gd name="connsiteY9" fmla="*/ 3374877 h 3620360"/>
              <a:gd name="connsiteX10" fmla="*/ 2840929 w 4028541"/>
              <a:gd name="connsiteY10" fmla="*/ 3616043 h 3620360"/>
              <a:gd name="connsiteX11" fmla="*/ 2775937 w 4028541"/>
              <a:gd name="connsiteY11" fmla="*/ 3620360 h 3620360"/>
              <a:gd name="connsiteX12" fmla="*/ 1252606 w 4028541"/>
              <a:gd name="connsiteY12" fmla="*/ 3620360 h 3620360"/>
              <a:gd name="connsiteX13" fmla="*/ 1187629 w 4028541"/>
              <a:gd name="connsiteY13" fmla="*/ 3616043 h 3620360"/>
              <a:gd name="connsiteX14" fmla="*/ 827522 w 4028541"/>
              <a:gd name="connsiteY14" fmla="*/ 3374877 h 3620360"/>
              <a:gd name="connsiteX15" fmla="*/ 65871 w 4028541"/>
              <a:gd name="connsiteY15" fmla="*/ 2055665 h 3620360"/>
              <a:gd name="connsiteX16" fmla="*/ 65871 w 4028541"/>
              <a:gd name="connsiteY16" fmla="*/ 1564696 h 3620360"/>
              <a:gd name="connsiteX17" fmla="*/ 827522 w 4028541"/>
              <a:gd name="connsiteY17" fmla="*/ 245486 h 3620360"/>
              <a:gd name="connsiteX18" fmla="*/ 1252621 w 4028541"/>
              <a:gd name="connsiteY18" fmla="*/ 0 h 3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28541" h="3620360">
                <a:moveTo>
                  <a:pt x="1252621" y="0"/>
                </a:moveTo>
                <a:lnTo>
                  <a:pt x="2775922" y="0"/>
                </a:lnTo>
                <a:cubicBezTo>
                  <a:pt x="2951217" y="0"/>
                  <a:pt x="3113194" y="93587"/>
                  <a:pt x="3201020" y="245486"/>
                </a:cubicBezTo>
                <a:lnTo>
                  <a:pt x="3962672" y="1565055"/>
                </a:lnTo>
                <a:cubicBezTo>
                  <a:pt x="3984628" y="1603030"/>
                  <a:pt x="4001096" y="1643209"/>
                  <a:pt x="4012074" y="1684491"/>
                </a:cubicBezTo>
                <a:lnTo>
                  <a:pt x="4028541" y="1810537"/>
                </a:lnTo>
                <a:lnTo>
                  <a:pt x="4028541" y="1810545"/>
                </a:lnTo>
                <a:lnTo>
                  <a:pt x="4012074" y="1936590"/>
                </a:lnTo>
                <a:cubicBezTo>
                  <a:pt x="4001096" y="1977872"/>
                  <a:pt x="3984628" y="2018051"/>
                  <a:pt x="3962672" y="2056026"/>
                </a:cubicBezTo>
                <a:lnTo>
                  <a:pt x="3201020" y="3374877"/>
                </a:lnTo>
                <a:cubicBezTo>
                  <a:pt x="3124487" y="3507788"/>
                  <a:pt x="2990631" y="3596054"/>
                  <a:pt x="2840929" y="3616043"/>
                </a:cubicBezTo>
                <a:lnTo>
                  <a:pt x="2775937" y="3620360"/>
                </a:lnTo>
                <a:lnTo>
                  <a:pt x="1252606" y="3620360"/>
                </a:lnTo>
                <a:lnTo>
                  <a:pt x="1187629" y="3616043"/>
                </a:lnTo>
                <a:cubicBezTo>
                  <a:pt x="1037990" y="3596054"/>
                  <a:pt x="904371" y="3507788"/>
                  <a:pt x="827522" y="3374877"/>
                </a:cubicBezTo>
                <a:lnTo>
                  <a:pt x="65871" y="2055665"/>
                </a:lnTo>
                <a:cubicBezTo>
                  <a:pt x="-21956" y="1903768"/>
                  <a:pt x="-21956" y="1716594"/>
                  <a:pt x="65871" y="1564696"/>
                </a:cubicBezTo>
                <a:lnTo>
                  <a:pt x="827522" y="245486"/>
                </a:lnTo>
                <a:cubicBezTo>
                  <a:pt x="914988" y="93587"/>
                  <a:pt x="1077326" y="0"/>
                  <a:pt x="1252621" y="0"/>
                </a:cubicBezTo>
                <a:close/>
              </a:path>
            </a:pathLst>
          </a:custGeom>
          <a:solidFill>
            <a:schemeClr val="accent6"/>
          </a:solidFill>
          <a:effectLst/>
        </p:spPr>
        <p:txBody>
          <a:bodyPr wrap="square" anchor="ctr">
            <a:noAutofit/>
          </a:bodyPr>
          <a:lstStyle>
            <a:lvl1pPr algn="ctr">
              <a:defRPr>
                <a:solidFill>
                  <a:schemeClr val="bg1"/>
                </a:solidFill>
              </a:defRPr>
            </a:lvl1pPr>
          </a:lstStyle>
          <a:p>
            <a:endParaRPr lang="en-US"/>
          </a:p>
        </p:txBody>
      </p:sp>
      <p:sp>
        <p:nvSpPr>
          <p:cNvPr id="33" name="Graphic 29">
            <a:extLst>
              <a:ext uri="{FF2B5EF4-FFF2-40B4-BE49-F238E27FC236}">
                <a16:creationId xmlns:a16="http://schemas.microsoft.com/office/drawing/2014/main" id="{C8714292-924D-DE94-DCFF-F1E629D701BE}"/>
              </a:ext>
            </a:extLst>
          </p:cNvPr>
          <p:cNvSpPr/>
          <p:nvPr userDrawn="1"/>
        </p:nvSpPr>
        <p:spPr>
          <a:xfrm rot="5400000">
            <a:off x="7340180" y="2961971"/>
            <a:ext cx="2267890" cy="25235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2316254"/>
            <a:ext cx="5921375" cy="1116000"/>
          </a:xfrm>
        </p:spPr>
        <p:txBody>
          <a:bodyPr anchor="t"/>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1846600"/>
            <a:ext cx="5930900" cy="324000"/>
          </a:xfrm>
        </p:spPr>
        <p:txBody>
          <a:bodyPr anchor="b">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Name and position of the presenter</a:t>
            </a:r>
          </a:p>
        </p:txBody>
      </p:sp>
      <p:sp>
        <p:nvSpPr>
          <p:cNvPr id="5" name="Freeform: Shape 4">
            <a:extLst>
              <a:ext uri="{FF2B5EF4-FFF2-40B4-BE49-F238E27FC236}">
                <a16:creationId xmlns:a16="http://schemas.microsoft.com/office/drawing/2014/main" id="{815DCC29-B69D-6A69-12DD-536E7A063B25}"/>
              </a:ext>
            </a:extLst>
          </p:cNvPr>
          <p:cNvSpPr/>
          <p:nvPr userDrawn="1"/>
        </p:nvSpPr>
        <p:spPr>
          <a:xfrm>
            <a:off x="6772275" y="0"/>
            <a:ext cx="5385544" cy="6184900"/>
          </a:xfrm>
          <a:custGeom>
            <a:avLst/>
            <a:gdLst>
              <a:gd name="connsiteX0" fmla="*/ 0 w 5385544"/>
              <a:gd name="connsiteY0" fmla="*/ 0 h 6184900"/>
              <a:gd name="connsiteX1" fmla="*/ 5385544 w 5385544"/>
              <a:gd name="connsiteY1" fmla="*/ 0 h 6184900"/>
              <a:gd name="connsiteX2" fmla="*/ 5385544 w 5385544"/>
              <a:gd name="connsiteY2" fmla="*/ 6184900 h 6184900"/>
              <a:gd name="connsiteX3" fmla="*/ 0 w 5385544"/>
              <a:gd name="connsiteY3" fmla="*/ 6184900 h 6184900"/>
              <a:gd name="connsiteX4" fmla="*/ 0 w 5385544"/>
              <a:gd name="connsiteY4" fmla="*/ 0 h 6184900"/>
              <a:gd name="connsiteX5" fmla="*/ 1224187 w 5385544"/>
              <a:gd name="connsiteY5" fmla="*/ 744467 h 6184900"/>
              <a:gd name="connsiteX6" fmla="*/ 958509 w 5385544"/>
              <a:gd name="connsiteY6" fmla="*/ 897890 h 6184900"/>
              <a:gd name="connsiteX7" fmla="*/ 482492 w 5385544"/>
              <a:gd name="connsiteY7" fmla="*/ 1722371 h 6184900"/>
              <a:gd name="connsiteX8" fmla="*/ 443897 w 5385544"/>
              <a:gd name="connsiteY8" fmla="*/ 1836146 h 6184900"/>
              <a:gd name="connsiteX9" fmla="*/ 441325 w 5385544"/>
              <a:gd name="connsiteY9" fmla="*/ 1875787 h 6184900"/>
              <a:gd name="connsiteX10" fmla="*/ 441325 w 5385544"/>
              <a:gd name="connsiteY10" fmla="*/ 1875800 h 6184900"/>
              <a:gd name="connsiteX11" fmla="*/ 443897 w 5385544"/>
              <a:gd name="connsiteY11" fmla="*/ 1915441 h 6184900"/>
              <a:gd name="connsiteX12" fmla="*/ 482492 w 5385544"/>
              <a:gd name="connsiteY12" fmla="*/ 2029217 h 6184900"/>
              <a:gd name="connsiteX13" fmla="*/ 958509 w 5385544"/>
              <a:gd name="connsiteY13" fmla="*/ 2853698 h 6184900"/>
              <a:gd name="connsiteX14" fmla="*/ 1224187 w 5385544"/>
              <a:gd name="connsiteY14" fmla="*/ 3007121 h 6184900"/>
              <a:gd name="connsiteX15" fmla="*/ 2176221 w 5385544"/>
              <a:gd name="connsiteY15" fmla="*/ 3007121 h 6184900"/>
              <a:gd name="connsiteX16" fmla="*/ 2441899 w 5385544"/>
              <a:gd name="connsiteY16" fmla="*/ 2853698 h 6184900"/>
              <a:gd name="connsiteX17" fmla="*/ 2917916 w 5385544"/>
              <a:gd name="connsiteY17" fmla="*/ 2029442 h 6184900"/>
              <a:gd name="connsiteX18" fmla="*/ 2959084 w 5385544"/>
              <a:gd name="connsiteY18" fmla="*/ 1876019 h 6184900"/>
              <a:gd name="connsiteX19" fmla="*/ 2917916 w 5385544"/>
              <a:gd name="connsiteY19" fmla="*/ 1722595 h 6184900"/>
              <a:gd name="connsiteX20" fmla="*/ 2441899 w 5385544"/>
              <a:gd name="connsiteY20" fmla="*/ 897890 h 6184900"/>
              <a:gd name="connsiteX21" fmla="*/ 2176221 w 5385544"/>
              <a:gd name="connsiteY21" fmla="*/ 744467 h 6184900"/>
              <a:gd name="connsiteX22" fmla="*/ 1224187 w 5385544"/>
              <a:gd name="connsiteY22" fmla="*/ 744467 h 6184900"/>
              <a:gd name="connsiteX23" fmla="*/ 3259690 w 5385544"/>
              <a:gd name="connsiteY23" fmla="*/ 1912670 h 6184900"/>
              <a:gd name="connsiteX24" fmla="*/ 2994012 w 5385544"/>
              <a:gd name="connsiteY24" fmla="*/ 2066093 h 6184900"/>
              <a:gd name="connsiteX25" fmla="*/ 2517995 w 5385544"/>
              <a:gd name="connsiteY25" fmla="*/ 2890574 h 6184900"/>
              <a:gd name="connsiteX26" fmla="*/ 2479400 w 5385544"/>
              <a:gd name="connsiteY26" fmla="*/ 3004349 h 6184900"/>
              <a:gd name="connsiteX27" fmla="*/ 2476828 w 5385544"/>
              <a:gd name="connsiteY27" fmla="*/ 3043991 h 6184900"/>
              <a:gd name="connsiteX28" fmla="*/ 2476828 w 5385544"/>
              <a:gd name="connsiteY28" fmla="*/ 3044003 h 6184900"/>
              <a:gd name="connsiteX29" fmla="*/ 2479400 w 5385544"/>
              <a:gd name="connsiteY29" fmla="*/ 3083644 h 6184900"/>
              <a:gd name="connsiteX30" fmla="*/ 2517995 w 5385544"/>
              <a:gd name="connsiteY30" fmla="*/ 3197420 h 6184900"/>
              <a:gd name="connsiteX31" fmla="*/ 2994012 w 5385544"/>
              <a:gd name="connsiteY31" fmla="*/ 4021901 h 6184900"/>
              <a:gd name="connsiteX32" fmla="*/ 3259690 w 5385544"/>
              <a:gd name="connsiteY32" fmla="*/ 4175324 h 6184900"/>
              <a:gd name="connsiteX33" fmla="*/ 4211724 w 5385544"/>
              <a:gd name="connsiteY33" fmla="*/ 4175324 h 6184900"/>
              <a:gd name="connsiteX34" fmla="*/ 4477402 w 5385544"/>
              <a:gd name="connsiteY34" fmla="*/ 4021901 h 6184900"/>
              <a:gd name="connsiteX35" fmla="*/ 4953419 w 5385544"/>
              <a:gd name="connsiteY35" fmla="*/ 3197645 h 6184900"/>
              <a:gd name="connsiteX36" fmla="*/ 4994587 w 5385544"/>
              <a:gd name="connsiteY36" fmla="*/ 3044222 h 6184900"/>
              <a:gd name="connsiteX37" fmla="*/ 4953419 w 5385544"/>
              <a:gd name="connsiteY37" fmla="*/ 2890799 h 6184900"/>
              <a:gd name="connsiteX38" fmla="*/ 4477402 w 5385544"/>
              <a:gd name="connsiteY38" fmla="*/ 2066093 h 6184900"/>
              <a:gd name="connsiteX39" fmla="*/ 4211724 w 5385544"/>
              <a:gd name="connsiteY39" fmla="*/ 1912670 h 6184900"/>
              <a:gd name="connsiteX40" fmla="*/ 3259690 w 5385544"/>
              <a:gd name="connsiteY40" fmla="*/ 1912670 h 6184900"/>
              <a:gd name="connsiteX41" fmla="*/ 1224187 w 5385544"/>
              <a:gd name="connsiteY41" fmla="*/ 3080873 h 6184900"/>
              <a:gd name="connsiteX42" fmla="*/ 958509 w 5385544"/>
              <a:gd name="connsiteY42" fmla="*/ 3234296 h 6184900"/>
              <a:gd name="connsiteX43" fmla="*/ 482492 w 5385544"/>
              <a:gd name="connsiteY43" fmla="*/ 4058777 h 6184900"/>
              <a:gd name="connsiteX44" fmla="*/ 443897 w 5385544"/>
              <a:gd name="connsiteY44" fmla="*/ 4172552 h 6184900"/>
              <a:gd name="connsiteX45" fmla="*/ 441325 w 5385544"/>
              <a:gd name="connsiteY45" fmla="*/ 4212194 h 6184900"/>
              <a:gd name="connsiteX46" fmla="*/ 441325 w 5385544"/>
              <a:gd name="connsiteY46" fmla="*/ 4212206 h 6184900"/>
              <a:gd name="connsiteX47" fmla="*/ 443897 w 5385544"/>
              <a:gd name="connsiteY47" fmla="*/ 4251847 h 6184900"/>
              <a:gd name="connsiteX48" fmla="*/ 482492 w 5385544"/>
              <a:gd name="connsiteY48" fmla="*/ 4365623 h 6184900"/>
              <a:gd name="connsiteX49" fmla="*/ 958509 w 5385544"/>
              <a:gd name="connsiteY49" fmla="*/ 5190104 h 6184900"/>
              <a:gd name="connsiteX50" fmla="*/ 1224187 w 5385544"/>
              <a:gd name="connsiteY50" fmla="*/ 5343527 h 6184900"/>
              <a:gd name="connsiteX51" fmla="*/ 2176221 w 5385544"/>
              <a:gd name="connsiteY51" fmla="*/ 5343527 h 6184900"/>
              <a:gd name="connsiteX52" fmla="*/ 2441899 w 5385544"/>
              <a:gd name="connsiteY52" fmla="*/ 5190104 h 6184900"/>
              <a:gd name="connsiteX53" fmla="*/ 2917916 w 5385544"/>
              <a:gd name="connsiteY53" fmla="*/ 4365848 h 6184900"/>
              <a:gd name="connsiteX54" fmla="*/ 2959084 w 5385544"/>
              <a:gd name="connsiteY54" fmla="*/ 4212425 h 6184900"/>
              <a:gd name="connsiteX55" fmla="*/ 2917916 w 5385544"/>
              <a:gd name="connsiteY55" fmla="*/ 4059002 h 6184900"/>
              <a:gd name="connsiteX56" fmla="*/ 2441899 w 5385544"/>
              <a:gd name="connsiteY56" fmla="*/ 3234296 h 6184900"/>
              <a:gd name="connsiteX57" fmla="*/ 2176221 w 5385544"/>
              <a:gd name="connsiteY57" fmla="*/ 3080873 h 6184900"/>
              <a:gd name="connsiteX58" fmla="*/ 1224187 w 5385544"/>
              <a:gd name="connsiteY58" fmla="*/ 3080873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85544" h="6184900">
                <a:moveTo>
                  <a:pt x="0" y="0"/>
                </a:moveTo>
                <a:lnTo>
                  <a:pt x="5385544" y="0"/>
                </a:lnTo>
                <a:lnTo>
                  <a:pt x="5385544" y="6184900"/>
                </a:lnTo>
                <a:lnTo>
                  <a:pt x="0" y="6184900"/>
                </a:lnTo>
                <a:lnTo>
                  <a:pt x="0" y="0"/>
                </a:lnTo>
                <a:close/>
                <a:moveTo>
                  <a:pt x="1224187" y="744467"/>
                </a:moveTo>
                <a:cubicBezTo>
                  <a:pt x="1114631" y="744467"/>
                  <a:pt x="1013174" y="802956"/>
                  <a:pt x="958509" y="897890"/>
                </a:cubicBezTo>
                <a:lnTo>
                  <a:pt x="482492" y="1722371"/>
                </a:lnTo>
                <a:cubicBezTo>
                  <a:pt x="461908" y="1757971"/>
                  <a:pt x="449043" y="1796671"/>
                  <a:pt x="443897" y="1836146"/>
                </a:cubicBezTo>
                <a:lnTo>
                  <a:pt x="441325" y="1875787"/>
                </a:lnTo>
                <a:lnTo>
                  <a:pt x="441325" y="1875800"/>
                </a:lnTo>
                <a:lnTo>
                  <a:pt x="443897" y="1915441"/>
                </a:lnTo>
                <a:cubicBezTo>
                  <a:pt x="449043" y="1954917"/>
                  <a:pt x="461908" y="1993617"/>
                  <a:pt x="482492" y="2029217"/>
                </a:cubicBezTo>
                <a:lnTo>
                  <a:pt x="958509" y="2853698"/>
                </a:lnTo>
                <a:cubicBezTo>
                  <a:pt x="1013399" y="2948631"/>
                  <a:pt x="1114631" y="3007121"/>
                  <a:pt x="1224187" y="3007121"/>
                </a:cubicBezTo>
                <a:lnTo>
                  <a:pt x="2176221" y="3007121"/>
                </a:lnTo>
                <a:cubicBezTo>
                  <a:pt x="2285777" y="3007121"/>
                  <a:pt x="2387234" y="2948631"/>
                  <a:pt x="2441899" y="2853698"/>
                </a:cubicBezTo>
                <a:lnTo>
                  <a:pt x="2917916" y="2029442"/>
                </a:lnTo>
                <a:cubicBezTo>
                  <a:pt x="2945361" y="1981975"/>
                  <a:pt x="2959084" y="1928997"/>
                  <a:pt x="2959084" y="1876019"/>
                </a:cubicBezTo>
                <a:cubicBezTo>
                  <a:pt x="2959084" y="1823041"/>
                  <a:pt x="2945361" y="1770062"/>
                  <a:pt x="2917916" y="1722595"/>
                </a:cubicBezTo>
                <a:lnTo>
                  <a:pt x="2441899" y="897890"/>
                </a:lnTo>
                <a:cubicBezTo>
                  <a:pt x="2387009" y="802956"/>
                  <a:pt x="2285777" y="744467"/>
                  <a:pt x="2176221" y="744467"/>
                </a:cubicBezTo>
                <a:lnTo>
                  <a:pt x="1224187" y="744467"/>
                </a:lnTo>
                <a:close/>
                <a:moveTo>
                  <a:pt x="3259690" y="1912670"/>
                </a:moveTo>
                <a:cubicBezTo>
                  <a:pt x="3150134" y="1912670"/>
                  <a:pt x="3048677" y="1971159"/>
                  <a:pt x="2994012" y="2066093"/>
                </a:cubicBezTo>
                <a:lnTo>
                  <a:pt x="2517995" y="2890574"/>
                </a:lnTo>
                <a:cubicBezTo>
                  <a:pt x="2497411" y="2926174"/>
                  <a:pt x="2484546" y="2964874"/>
                  <a:pt x="2479400" y="3004349"/>
                </a:cubicBezTo>
                <a:lnTo>
                  <a:pt x="2476828" y="3043991"/>
                </a:lnTo>
                <a:lnTo>
                  <a:pt x="2476828" y="3044003"/>
                </a:lnTo>
                <a:lnTo>
                  <a:pt x="2479400" y="3083644"/>
                </a:lnTo>
                <a:cubicBezTo>
                  <a:pt x="2484546" y="3123120"/>
                  <a:pt x="2497411" y="3161820"/>
                  <a:pt x="2517995" y="3197420"/>
                </a:cubicBezTo>
                <a:lnTo>
                  <a:pt x="2994012" y="4021901"/>
                </a:lnTo>
                <a:cubicBezTo>
                  <a:pt x="3048902" y="4116834"/>
                  <a:pt x="3150134" y="4175324"/>
                  <a:pt x="3259690" y="4175324"/>
                </a:cubicBezTo>
                <a:lnTo>
                  <a:pt x="4211724" y="4175324"/>
                </a:lnTo>
                <a:cubicBezTo>
                  <a:pt x="4321280" y="4175324"/>
                  <a:pt x="4422737" y="4116834"/>
                  <a:pt x="4477402" y="4021901"/>
                </a:cubicBezTo>
                <a:lnTo>
                  <a:pt x="4953419" y="3197645"/>
                </a:lnTo>
                <a:cubicBezTo>
                  <a:pt x="4980864" y="3150178"/>
                  <a:pt x="4994587" y="3097200"/>
                  <a:pt x="4994587" y="3044222"/>
                </a:cubicBezTo>
                <a:cubicBezTo>
                  <a:pt x="4994587" y="2991244"/>
                  <a:pt x="4980864" y="2938265"/>
                  <a:pt x="4953419" y="2890799"/>
                </a:cubicBezTo>
                <a:lnTo>
                  <a:pt x="4477402" y="2066093"/>
                </a:lnTo>
                <a:cubicBezTo>
                  <a:pt x="4422512" y="1971159"/>
                  <a:pt x="4321280" y="1912670"/>
                  <a:pt x="4211724" y="1912670"/>
                </a:cubicBezTo>
                <a:lnTo>
                  <a:pt x="3259690" y="1912670"/>
                </a:lnTo>
                <a:close/>
                <a:moveTo>
                  <a:pt x="1224187" y="3080873"/>
                </a:moveTo>
                <a:cubicBezTo>
                  <a:pt x="1114631" y="3080873"/>
                  <a:pt x="1013174" y="3139363"/>
                  <a:pt x="958509" y="3234296"/>
                </a:cubicBezTo>
                <a:lnTo>
                  <a:pt x="482492" y="4058777"/>
                </a:lnTo>
                <a:cubicBezTo>
                  <a:pt x="461908" y="4094377"/>
                  <a:pt x="449043" y="4133077"/>
                  <a:pt x="443897" y="4172552"/>
                </a:cubicBezTo>
                <a:lnTo>
                  <a:pt x="441325" y="4212194"/>
                </a:lnTo>
                <a:lnTo>
                  <a:pt x="441325" y="4212206"/>
                </a:lnTo>
                <a:lnTo>
                  <a:pt x="443897" y="4251847"/>
                </a:lnTo>
                <a:cubicBezTo>
                  <a:pt x="449043" y="4291323"/>
                  <a:pt x="461908" y="4330023"/>
                  <a:pt x="482492" y="4365623"/>
                </a:cubicBezTo>
                <a:lnTo>
                  <a:pt x="958509" y="5190104"/>
                </a:lnTo>
                <a:cubicBezTo>
                  <a:pt x="1013399" y="5285037"/>
                  <a:pt x="1114631" y="5343527"/>
                  <a:pt x="1224187" y="5343527"/>
                </a:cubicBezTo>
                <a:lnTo>
                  <a:pt x="2176221" y="5343527"/>
                </a:lnTo>
                <a:cubicBezTo>
                  <a:pt x="2285777" y="5343527"/>
                  <a:pt x="2387234" y="5285037"/>
                  <a:pt x="2441899" y="5190104"/>
                </a:cubicBezTo>
                <a:lnTo>
                  <a:pt x="2917916" y="4365848"/>
                </a:lnTo>
                <a:cubicBezTo>
                  <a:pt x="2945361" y="4318381"/>
                  <a:pt x="2959084" y="4265403"/>
                  <a:pt x="2959084" y="4212425"/>
                </a:cubicBezTo>
                <a:cubicBezTo>
                  <a:pt x="2959084" y="4159447"/>
                  <a:pt x="2945361" y="4106468"/>
                  <a:pt x="2917916" y="4059002"/>
                </a:cubicBezTo>
                <a:lnTo>
                  <a:pt x="2441899" y="3234296"/>
                </a:lnTo>
                <a:cubicBezTo>
                  <a:pt x="2387009" y="3139363"/>
                  <a:pt x="2285777" y="3080873"/>
                  <a:pt x="2176221" y="3080873"/>
                </a:cubicBezTo>
                <a:lnTo>
                  <a:pt x="1224187" y="308087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B14C5251-68E5-0564-CB11-2871122F3BFD}"/>
              </a:ext>
            </a:extLst>
          </p:cNvPr>
          <p:cNvGrpSpPr/>
          <p:nvPr userDrawn="1"/>
        </p:nvGrpSpPr>
        <p:grpSpPr>
          <a:xfrm>
            <a:off x="11176742" y="6395950"/>
            <a:ext cx="595335" cy="233449"/>
            <a:chOff x="11176742" y="6395950"/>
            <a:chExt cx="595335" cy="233449"/>
          </a:xfrm>
        </p:grpSpPr>
        <p:grpSp>
          <p:nvGrpSpPr>
            <p:cNvPr id="11" name="Group 10">
              <a:extLst>
                <a:ext uri="{FF2B5EF4-FFF2-40B4-BE49-F238E27FC236}">
                  <a16:creationId xmlns:a16="http://schemas.microsoft.com/office/drawing/2014/main" id="{39A6E431-E884-5CFA-E9B4-338F059146B7}"/>
                </a:ext>
              </a:extLst>
            </p:cNvPr>
            <p:cNvGrpSpPr/>
            <p:nvPr userDrawn="1"/>
          </p:nvGrpSpPr>
          <p:grpSpPr>
            <a:xfrm>
              <a:off x="11176743" y="6395950"/>
              <a:ext cx="595334" cy="171536"/>
              <a:chOff x="11176743" y="6395950"/>
              <a:chExt cx="595334" cy="171536"/>
            </a:xfrm>
          </p:grpSpPr>
          <p:pic>
            <p:nvPicPr>
              <p:cNvPr id="13" name="Picture 12" descr="A white text with blue dots on a black background&#10;&#10;Description automatically generated">
                <a:extLst>
                  <a:ext uri="{FF2B5EF4-FFF2-40B4-BE49-F238E27FC236}">
                    <a16:creationId xmlns:a16="http://schemas.microsoft.com/office/drawing/2014/main" id="{0D2FA767-6925-5AA9-1669-3E039A3C47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14" name="Zasób 1.png" descr="Zasób 1.png">
                <a:extLst>
                  <a:ext uri="{FF2B5EF4-FFF2-40B4-BE49-F238E27FC236}">
                    <a16:creationId xmlns:a16="http://schemas.microsoft.com/office/drawing/2014/main" id="{3D811B46-CA3C-C8FC-8EC4-E7D71849825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15" name="Zasób 1.png" descr="Zasób 1.png">
                <a:extLst>
                  <a:ext uri="{FF2B5EF4-FFF2-40B4-BE49-F238E27FC236}">
                    <a16:creationId xmlns:a16="http://schemas.microsoft.com/office/drawing/2014/main" id="{3EFEC165-0F1E-F32D-FF93-0EDEB0FEA37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12" name="Zasób 1.png" descr="Zasób 1.png">
              <a:extLst>
                <a:ext uri="{FF2B5EF4-FFF2-40B4-BE49-F238E27FC236}">
                  <a16:creationId xmlns:a16="http://schemas.microsoft.com/office/drawing/2014/main" id="{CCC00328-43CD-5593-8D9A-FBFFBA0A93F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16" name="Freeform: Shape 15">
            <a:extLst>
              <a:ext uri="{FF2B5EF4-FFF2-40B4-BE49-F238E27FC236}">
                <a16:creationId xmlns:a16="http://schemas.microsoft.com/office/drawing/2014/main" id="{4C88BFA3-22C3-EEBF-0453-A6B05C519A4D}"/>
              </a:ext>
            </a:extLst>
          </p:cNvPr>
          <p:cNvSpPr/>
          <p:nvPr userDrawn="1"/>
        </p:nvSpPr>
        <p:spPr>
          <a:xfrm rot="5400000">
            <a:off x="9601292" y="-350066"/>
            <a:ext cx="1820721" cy="2520852"/>
          </a:xfrm>
          <a:custGeom>
            <a:avLst/>
            <a:gdLst>
              <a:gd name="connsiteX0" fmla="*/ 0 w 1820721"/>
              <a:gd name="connsiteY0" fmla="*/ 2171100 h 2520852"/>
              <a:gd name="connsiteX1" fmla="*/ 0 w 1820721"/>
              <a:gd name="connsiteY1" fmla="*/ 349797 h 2520852"/>
              <a:gd name="connsiteX2" fmla="*/ 534617 w 1820721"/>
              <a:gd name="connsiteY2" fmla="*/ 41218 h 2520852"/>
              <a:gd name="connsiteX3" fmla="*/ 841841 w 1820721"/>
              <a:gd name="connsiteY3" fmla="*/ 41218 h 2520852"/>
              <a:gd name="connsiteX4" fmla="*/ 1667110 w 1820721"/>
              <a:gd name="connsiteY4" fmla="*/ 517820 h 2520852"/>
              <a:gd name="connsiteX5" fmla="*/ 1820721 w 1820721"/>
              <a:gd name="connsiteY5" fmla="*/ 783825 h 2520852"/>
              <a:gd name="connsiteX6" fmla="*/ 1820721 w 1820721"/>
              <a:gd name="connsiteY6" fmla="*/ 1737028 h 2520852"/>
              <a:gd name="connsiteX7" fmla="*/ 1667110 w 1820721"/>
              <a:gd name="connsiteY7" fmla="*/ 2003032 h 2520852"/>
              <a:gd name="connsiteX8" fmla="*/ 841616 w 1820721"/>
              <a:gd name="connsiteY8" fmla="*/ 2479634 h 2520852"/>
              <a:gd name="connsiteX9" fmla="*/ 534392 w 1820721"/>
              <a:gd name="connsiteY9" fmla="*/ 2479634 h 252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0721" h="2520852">
                <a:moveTo>
                  <a:pt x="0" y="2171100"/>
                </a:moveTo>
                <a:lnTo>
                  <a:pt x="0" y="349797"/>
                </a:lnTo>
                <a:lnTo>
                  <a:pt x="534617" y="41218"/>
                </a:lnTo>
                <a:cubicBezTo>
                  <a:pt x="629668" y="-13739"/>
                  <a:pt x="746791" y="-13739"/>
                  <a:pt x="841841" y="41218"/>
                </a:cubicBezTo>
                <a:lnTo>
                  <a:pt x="1667110" y="517820"/>
                </a:lnTo>
                <a:cubicBezTo>
                  <a:pt x="1762160" y="572552"/>
                  <a:pt x="1820721" y="674134"/>
                  <a:pt x="1820721" y="783825"/>
                </a:cubicBezTo>
                <a:lnTo>
                  <a:pt x="1820721" y="1737028"/>
                </a:lnTo>
                <a:cubicBezTo>
                  <a:pt x="1820721" y="1846718"/>
                  <a:pt x="1762160" y="1948075"/>
                  <a:pt x="1667110" y="2003032"/>
                </a:cubicBezTo>
                <a:lnTo>
                  <a:pt x="841616" y="2479634"/>
                </a:lnTo>
                <a:cubicBezTo>
                  <a:pt x="746566" y="2534592"/>
                  <a:pt x="629443" y="2534592"/>
                  <a:pt x="534392" y="2479634"/>
                </a:cubicBezTo>
                <a:close/>
              </a:path>
            </a:pathLst>
          </a:custGeom>
          <a:solidFill>
            <a:schemeClr val="accent1"/>
          </a:solidFill>
          <a:ln w="0"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A78DFF4B-EBEE-A025-189C-EA01B1BFB843}"/>
              </a:ext>
            </a:extLst>
          </p:cNvPr>
          <p:cNvSpPr/>
          <p:nvPr userDrawn="1"/>
        </p:nvSpPr>
        <p:spPr>
          <a:xfrm rot="5400000">
            <a:off x="9647046" y="-293995"/>
            <a:ext cx="1729213" cy="2317202"/>
          </a:xfrm>
          <a:custGeom>
            <a:avLst/>
            <a:gdLst>
              <a:gd name="connsiteX0" fmla="*/ 0 w 1729213"/>
              <a:gd name="connsiteY0" fmla="*/ 1963616 h 2317202"/>
              <a:gd name="connsiteX1" fmla="*/ 0 w 1729213"/>
              <a:gd name="connsiteY1" fmla="*/ 353620 h 2317202"/>
              <a:gd name="connsiteX2" fmla="*/ 547009 w 1729213"/>
              <a:gd name="connsiteY2" fmla="*/ 37888 h 2317202"/>
              <a:gd name="connsiteX3" fmla="*/ 829413 w 1729213"/>
              <a:gd name="connsiteY3" fmla="*/ 37888 h 2317202"/>
              <a:gd name="connsiteX4" fmla="*/ 1588011 w 1729213"/>
              <a:gd name="connsiteY4" fmla="*/ 475987 h 2317202"/>
              <a:gd name="connsiteX5" fmla="*/ 1729213 w 1729213"/>
              <a:gd name="connsiteY5" fmla="*/ 720502 h 2317202"/>
              <a:gd name="connsiteX6" fmla="*/ 1729213 w 1729213"/>
              <a:gd name="connsiteY6" fmla="*/ 1596700 h 2317202"/>
              <a:gd name="connsiteX7" fmla="*/ 1588011 w 1729213"/>
              <a:gd name="connsiteY7" fmla="*/ 1841215 h 2317202"/>
              <a:gd name="connsiteX8" fmla="*/ 829206 w 1729213"/>
              <a:gd name="connsiteY8" fmla="*/ 2279314 h 2317202"/>
              <a:gd name="connsiteX9" fmla="*/ 546802 w 1729213"/>
              <a:gd name="connsiteY9" fmla="*/ 2279314 h 2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13" h="2317202">
                <a:moveTo>
                  <a:pt x="0" y="1963616"/>
                </a:moveTo>
                <a:lnTo>
                  <a:pt x="0" y="353620"/>
                </a:lnTo>
                <a:lnTo>
                  <a:pt x="547009" y="37888"/>
                </a:lnTo>
                <a:cubicBezTo>
                  <a:pt x="634381" y="-12629"/>
                  <a:pt x="742042" y="-12629"/>
                  <a:pt x="829413" y="37888"/>
                </a:cubicBezTo>
                <a:lnTo>
                  <a:pt x="1588011" y="475987"/>
                </a:lnTo>
                <a:cubicBezTo>
                  <a:pt x="1675383" y="526298"/>
                  <a:pt x="1729213" y="619673"/>
                  <a:pt x="1729213" y="720502"/>
                </a:cubicBezTo>
                <a:lnTo>
                  <a:pt x="1729213" y="1596700"/>
                </a:lnTo>
                <a:cubicBezTo>
                  <a:pt x="1729213" y="1697529"/>
                  <a:pt x="1675383" y="1790697"/>
                  <a:pt x="1588011" y="1841215"/>
                </a:cubicBezTo>
                <a:lnTo>
                  <a:pt x="829206" y="2279314"/>
                </a:lnTo>
                <a:cubicBezTo>
                  <a:pt x="741835" y="2329832"/>
                  <a:pt x="634174" y="2329832"/>
                  <a:pt x="546802" y="2279314"/>
                </a:cubicBezTo>
                <a:close/>
              </a:path>
            </a:pathLst>
          </a:custGeom>
          <a:pattFill prst="ltUpDiag">
            <a:fgClr>
              <a:schemeClr val="accent2"/>
            </a:fgClr>
            <a:bgClr>
              <a:schemeClr val="accent1"/>
            </a:bgClr>
          </a:pattFill>
          <a:ln w="0"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61C4D5F9-019B-E378-B78C-85D585C1B046}"/>
              </a:ext>
            </a:extLst>
          </p:cNvPr>
          <p:cNvSpPr/>
          <p:nvPr userDrawn="1"/>
        </p:nvSpPr>
        <p:spPr>
          <a:xfrm rot="5400000">
            <a:off x="10605149" y="1423049"/>
            <a:ext cx="2265434" cy="908268"/>
          </a:xfrm>
          <a:custGeom>
            <a:avLst/>
            <a:gdLst>
              <a:gd name="connsiteX0" fmla="*/ 0 w 2265434"/>
              <a:gd name="connsiteY0" fmla="*/ 124444 h 908268"/>
              <a:gd name="connsiteX1" fmla="*/ 0 w 2265434"/>
              <a:gd name="connsiteY1" fmla="*/ 0 h 908268"/>
              <a:gd name="connsiteX2" fmla="*/ 2265434 w 2265434"/>
              <a:gd name="connsiteY2" fmla="*/ 0 h 908268"/>
              <a:gd name="connsiteX3" fmla="*/ 2265434 w 2265434"/>
              <a:gd name="connsiteY3" fmla="*/ 124444 h 908268"/>
              <a:gd name="connsiteX4" fmla="*/ 2111823 w 2265434"/>
              <a:gd name="connsiteY4" fmla="*/ 390448 h 908268"/>
              <a:gd name="connsiteX5" fmla="*/ 1286329 w 2265434"/>
              <a:gd name="connsiteY5" fmla="*/ 867050 h 908268"/>
              <a:gd name="connsiteX6" fmla="*/ 979106 w 2265434"/>
              <a:gd name="connsiteY6" fmla="*/ 867050 h 908268"/>
              <a:gd name="connsiteX7" fmla="*/ 153612 w 2265434"/>
              <a:gd name="connsiteY7" fmla="*/ 390448 h 908268"/>
              <a:gd name="connsiteX8" fmla="*/ 0 w 2265434"/>
              <a:gd name="connsiteY8" fmla="*/ 124444 h 9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5434" h="908268">
                <a:moveTo>
                  <a:pt x="0" y="124444"/>
                </a:moveTo>
                <a:lnTo>
                  <a:pt x="0" y="0"/>
                </a:lnTo>
                <a:lnTo>
                  <a:pt x="2265434" y="0"/>
                </a:lnTo>
                <a:lnTo>
                  <a:pt x="2265434" y="124444"/>
                </a:lnTo>
                <a:cubicBezTo>
                  <a:pt x="2265434" y="234134"/>
                  <a:pt x="2206873" y="335491"/>
                  <a:pt x="2111823" y="390448"/>
                </a:cubicBezTo>
                <a:lnTo>
                  <a:pt x="1286329" y="867050"/>
                </a:lnTo>
                <a:cubicBezTo>
                  <a:pt x="1191279" y="922008"/>
                  <a:pt x="1074156" y="922008"/>
                  <a:pt x="979106" y="867050"/>
                </a:cubicBezTo>
                <a:lnTo>
                  <a:pt x="153612" y="390448"/>
                </a:lnTo>
                <a:cubicBezTo>
                  <a:pt x="58562" y="335716"/>
                  <a:pt x="0" y="234134"/>
                  <a:pt x="0" y="124444"/>
                </a:cubicBezTo>
                <a:close/>
              </a:path>
            </a:pathLst>
          </a:custGeom>
          <a:solidFill>
            <a:schemeClr val="accent5"/>
          </a:solidFill>
          <a:ln w="6350"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614683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7" name="Graphic 15">
            <a:extLst>
              <a:ext uri="{FF2B5EF4-FFF2-40B4-BE49-F238E27FC236}">
                <a16:creationId xmlns:a16="http://schemas.microsoft.com/office/drawing/2014/main" id="{E7E15E67-8AB6-B0AB-95D9-4F061F68EAA9}"/>
              </a:ext>
            </a:extLst>
          </p:cNvPr>
          <p:cNvSpPr/>
          <p:nvPr userDrawn="1"/>
        </p:nvSpPr>
        <p:spPr>
          <a:xfrm rot="16200000">
            <a:off x="797872" y="331567"/>
            <a:ext cx="1937795" cy="2146330"/>
          </a:xfrm>
          <a:custGeom>
            <a:avLst/>
            <a:gdLst>
              <a:gd name="connsiteX0" fmla="*/ 0 w 1075507"/>
              <a:gd name="connsiteY0" fmla="*/ 372119 h 1196767"/>
              <a:gd name="connsiteX1" fmla="*/ 0 w 1075507"/>
              <a:gd name="connsiteY1" fmla="*/ 824649 h 1196767"/>
              <a:gd name="connsiteX2" fmla="*/ 72927 w 1075507"/>
              <a:gd name="connsiteY2" fmla="*/ 950934 h 1196767"/>
              <a:gd name="connsiteX3" fmla="*/ 464827 w 1075507"/>
              <a:gd name="connsiteY3" fmla="*/ 1177199 h 1196767"/>
              <a:gd name="connsiteX4" fmla="*/ 610681 w 1075507"/>
              <a:gd name="connsiteY4" fmla="*/ 1177199 h 1196767"/>
              <a:gd name="connsiteX5" fmla="*/ 1002581 w 1075507"/>
              <a:gd name="connsiteY5" fmla="*/ 950934 h 1196767"/>
              <a:gd name="connsiteX6" fmla="*/ 1075508 w 1075507"/>
              <a:gd name="connsiteY6" fmla="*/ 824649 h 1196767"/>
              <a:gd name="connsiteX7" fmla="*/ 1075508 w 1075507"/>
              <a:gd name="connsiteY7" fmla="*/ 372119 h 1196767"/>
              <a:gd name="connsiteX8" fmla="*/ 1002581 w 1075507"/>
              <a:gd name="connsiteY8" fmla="*/ 245834 h 1196767"/>
              <a:gd name="connsiteX9" fmla="*/ 610788 w 1075507"/>
              <a:gd name="connsiteY9" fmla="*/ 19568 h 1196767"/>
              <a:gd name="connsiteX10" fmla="*/ 464934 w 1075507"/>
              <a:gd name="connsiteY10" fmla="*/ 19568 h 1196767"/>
              <a:gd name="connsiteX11" fmla="*/ 72927 w 1075507"/>
              <a:gd name="connsiteY11" fmla="*/ 245834 h 1196767"/>
              <a:gd name="connsiteX12" fmla="*/ 0 w 1075507"/>
              <a:gd name="connsiteY12" fmla="*/ 372119 h 11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7" h="1196767">
                <a:moveTo>
                  <a:pt x="0" y="372119"/>
                </a:moveTo>
                <a:lnTo>
                  <a:pt x="0" y="824649"/>
                </a:lnTo>
                <a:cubicBezTo>
                  <a:pt x="0" y="876724"/>
                  <a:pt x="27802" y="924950"/>
                  <a:pt x="72927" y="950934"/>
                </a:cubicBezTo>
                <a:lnTo>
                  <a:pt x="464827" y="1177199"/>
                </a:lnTo>
                <a:cubicBezTo>
                  <a:pt x="509952" y="1203290"/>
                  <a:pt x="565556" y="1203290"/>
                  <a:pt x="610681" y="1177199"/>
                </a:cubicBezTo>
                <a:lnTo>
                  <a:pt x="1002581" y="950934"/>
                </a:lnTo>
                <a:cubicBezTo>
                  <a:pt x="1047706" y="924843"/>
                  <a:pt x="1075508" y="876724"/>
                  <a:pt x="1075508" y="824649"/>
                </a:cubicBezTo>
                <a:lnTo>
                  <a:pt x="1075508" y="372119"/>
                </a:lnTo>
                <a:cubicBezTo>
                  <a:pt x="1075508" y="320043"/>
                  <a:pt x="1047706" y="271818"/>
                  <a:pt x="1002581" y="245834"/>
                </a:cubicBezTo>
                <a:lnTo>
                  <a:pt x="610788" y="19568"/>
                </a:lnTo>
                <a:cubicBezTo>
                  <a:pt x="565663" y="-6523"/>
                  <a:pt x="510059" y="-6523"/>
                  <a:pt x="464934" y="19568"/>
                </a:cubicBezTo>
                <a:lnTo>
                  <a:pt x="72927" y="245834"/>
                </a:lnTo>
                <a:cubicBezTo>
                  <a:pt x="27802" y="271925"/>
                  <a:pt x="0" y="320043"/>
                  <a:pt x="0" y="372119"/>
                </a:cubicBezTo>
                <a:close/>
              </a:path>
            </a:pathLst>
          </a:custGeom>
          <a:noFill/>
          <a:ln w="19050" cap="flat">
            <a:solidFill>
              <a:schemeClr val="tx2"/>
            </a:solidFill>
            <a:prstDash val="solid"/>
            <a:miter/>
          </a:ln>
        </p:spPr>
        <p:txBody>
          <a:bodyPr vert="vert" rtlCol="0" anchor="ctr"/>
          <a:lstStyle/>
          <a:p>
            <a:pPr algn="ctr"/>
            <a:endParaRPr lang="en-US" sz="2800" b="1">
              <a:solidFill>
                <a:schemeClr val="bg1"/>
              </a:solidFill>
            </a:endParaRPr>
          </a:p>
        </p:txBody>
      </p:sp>
      <p:sp>
        <p:nvSpPr>
          <p:cNvPr id="32" name="Graphic 15">
            <a:extLst>
              <a:ext uri="{FF2B5EF4-FFF2-40B4-BE49-F238E27FC236}">
                <a16:creationId xmlns:a16="http://schemas.microsoft.com/office/drawing/2014/main" id="{8D6A150A-CCF2-E210-07C7-F5870E835E64}"/>
              </a:ext>
            </a:extLst>
          </p:cNvPr>
          <p:cNvSpPr/>
          <p:nvPr userDrawn="1"/>
        </p:nvSpPr>
        <p:spPr>
          <a:xfrm rot="16200000">
            <a:off x="1374467" y="3066007"/>
            <a:ext cx="1461861" cy="1619178"/>
          </a:xfrm>
          <a:custGeom>
            <a:avLst/>
            <a:gdLst>
              <a:gd name="connsiteX0" fmla="*/ 0 w 1075507"/>
              <a:gd name="connsiteY0" fmla="*/ 372119 h 1196767"/>
              <a:gd name="connsiteX1" fmla="*/ 0 w 1075507"/>
              <a:gd name="connsiteY1" fmla="*/ 824649 h 1196767"/>
              <a:gd name="connsiteX2" fmla="*/ 72927 w 1075507"/>
              <a:gd name="connsiteY2" fmla="*/ 950934 h 1196767"/>
              <a:gd name="connsiteX3" fmla="*/ 464827 w 1075507"/>
              <a:gd name="connsiteY3" fmla="*/ 1177199 h 1196767"/>
              <a:gd name="connsiteX4" fmla="*/ 610681 w 1075507"/>
              <a:gd name="connsiteY4" fmla="*/ 1177199 h 1196767"/>
              <a:gd name="connsiteX5" fmla="*/ 1002581 w 1075507"/>
              <a:gd name="connsiteY5" fmla="*/ 950934 h 1196767"/>
              <a:gd name="connsiteX6" fmla="*/ 1075508 w 1075507"/>
              <a:gd name="connsiteY6" fmla="*/ 824649 h 1196767"/>
              <a:gd name="connsiteX7" fmla="*/ 1075508 w 1075507"/>
              <a:gd name="connsiteY7" fmla="*/ 372119 h 1196767"/>
              <a:gd name="connsiteX8" fmla="*/ 1002581 w 1075507"/>
              <a:gd name="connsiteY8" fmla="*/ 245834 h 1196767"/>
              <a:gd name="connsiteX9" fmla="*/ 610788 w 1075507"/>
              <a:gd name="connsiteY9" fmla="*/ 19568 h 1196767"/>
              <a:gd name="connsiteX10" fmla="*/ 464934 w 1075507"/>
              <a:gd name="connsiteY10" fmla="*/ 19568 h 1196767"/>
              <a:gd name="connsiteX11" fmla="*/ 72927 w 1075507"/>
              <a:gd name="connsiteY11" fmla="*/ 245834 h 1196767"/>
              <a:gd name="connsiteX12" fmla="*/ 0 w 1075507"/>
              <a:gd name="connsiteY12" fmla="*/ 372119 h 11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7" h="1196767">
                <a:moveTo>
                  <a:pt x="0" y="372119"/>
                </a:moveTo>
                <a:lnTo>
                  <a:pt x="0" y="824649"/>
                </a:lnTo>
                <a:cubicBezTo>
                  <a:pt x="0" y="876724"/>
                  <a:pt x="27802" y="924950"/>
                  <a:pt x="72927" y="950934"/>
                </a:cubicBezTo>
                <a:lnTo>
                  <a:pt x="464827" y="1177199"/>
                </a:lnTo>
                <a:cubicBezTo>
                  <a:pt x="509952" y="1203290"/>
                  <a:pt x="565556" y="1203290"/>
                  <a:pt x="610681" y="1177199"/>
                </a:cubicBezTo>
                <a:lnTo>
                  <a:pt x="1002581" y="950934"/>
                </a:lnTo>
                <a:cubicBezTo>
                  <a:pt x="1047706" y="924843"/>
                  <a:pt x="1075508" y="876724"/>
                  <a:pt x="1075508" y="824649"/>
                </a:cubicBezTo>
                <a:lnTo>
                  <a:pt x="1075508" y="372119"/>
                </a:lnTo>
                <a:cubicBezTo>
                  <a:pt x="1075508" y="320043"/>
                  <a:pt x="1047706" y="271818"/>
                  <a:pt x="1002581" y="245834"/>
                </a:cubicBezTo>
                <a:lnTo>
                  <a:pt x="610788" y="19568"/>
                </a:lnTo>
                <a:cubicBezTo>
                  <a:pt x="565663" y="-6523"/>
                  <a:pt x="510059" y="-6523"/>
                  <a:pt x="464934" y="19568"/>
                </a:cubicBezTo>
                <a:lnTo>
                  <a:pt x="72927" y="245834"/>
                </a:lnTo>
                <a:cubicBezTo>
                  <a:pt x="27802" y="271925"/>
                  <a:pt x="0" y="320043"/>
                  <a:pt x="0" y="372119"/>
                </a:cubicBezTo>
                <a:close/>
              </a:path>
            </a:pathLst>
          </a:custGeom>
          <a:noFill/>
          <a:ln w="19050" cap="flat">
            <a:solidFill>
              <a:schemeClr val="accent5"/>
            </a:solidFill>
            <a:prstDash val="sysDot"/>
            <a:miter/>
          </a:ln>
        </p:spPr>
        <p:txBody>
          <a:bodyPr vert="vert" rtlCol="0" anchor="ctr"/>
          <a:lstStyle/>
          <a:p>
            <a:pPr algn="ctr"/>
            <a:endParaRPr lang="en-US" sz="2800" b="1">
              <a:solidFill>
                <a:schemeClr val="bg1"/>
              </a:solidFill>
            </a:endParaRPr>
          </a:p>
        </p:txBody>
      </p:sp>
      <p:sp>
        <p:nvSpPr>
          <p:cNvPr id="11" name="Freeform: Shape 10">
            <a:extLst>
              <a:ext uri="{FF2B5EF4-FFF2-40B4-BE49-F238E27FC236}">
                <a16:creationId xmlns:a16="http://schemas.microsoft.com/office/drawing/2014/main" id="{7FC0BAB1-C94B-0C8F-778E-D5E28A24C0C8}"/>
              </a:ext>
            </a:extLst>
          </p:cNvPr>
          <p:cNvSpPr/>
          <p:nvPr userDrawn="1"/>
        </p:nvSpPr>
        <p:spPr>
          <a:xfrm>
            <a:off x="0" y="851020"/>
            <a:ext cx="2896015" cy="3024580"/>
          </a:xfrm>
          <a:custGeom>
            <a:avLst/>
            <a:gdLst>
              <a:gd name="connsiteX0" fmla="*/ 587608 w 2896015"/>
              <a:gd name="connsiteY0" fmla="*/ 0 h 3024580"/>
              <a:gd name="connsiteX1" fmla="*/ 1854358 w 2896015"/>
              <a:gd name="connsiteY1" fmla="*/ 0 h 3024580"/>
              <a:gd name="connsiteX2" fmla="*/ 2207863 w 2896015"/>
              <a:gd name="connsiteY2" fmla="*/ 205088 h 3024580"/>
              <a:gd name="connsiteX3" fmla="*/ 2841239 w 2896015"/>
              <a:gd name="connsiteY3" fmla="*/ 1307202 h 3024580"/>
              <a:gd name="connsiteX4" fmla="*/ 2841239 w 2896015"/>
              <a:gd name="connsiteY4" fmla="*/ 1717377 h 3024580"/>
              <a:gd name="connsiteX5" fmla="*/ 2207863 w 2896015"/>
              <a:gd name="connsiteY5" fmla="*/ 2819492 h 3024580"/>
              <a:gd name="connsiteX6" fmla="*/ 1854358 w 2896015"/>
              <a:gd name="connsiteY6" fmla="*/ 3024580 h 3024580"/>
              <a:gd name="connsiteX7" fmla="*/ 587608 w 2896015"/>
              <a:gd name="connsiteY7" fmla="*/ 3024580 h 3024580"/>
              <a:gd name="connsiteX8" fmla="*/ 234103 w 2896015"/>
              <a:gd name="connsiteY8" fmla="*/ 2819492 h 3024580"/>
              <a:gd name="connsiteX9" fmla="*/ 0 w 2896015"/>
              <a:gd name="connsiteY9" fmla="*/ 2412029 h 3024580"/>
              <a:gd name="connsiteX10" fmla="*/ 0 w 2896015"/>
              <a:gd name="connsiteY10" fmla="*/ 612329 h 3024580"/>
              <a:gd name="connsiteX11" fmla="*/ 234103 w 2896015"/>
              <a:gd name="connsiteY11" fmla="*/ 205088 h 3024580"/>
              <a:gd name="connsiteX12" fmla="*/ 587608 w 2896015"/>
              <a:gd name="connsiteY12" fmla="*/ 0 h 302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6015" h="3024580">
                <a:moveTo>
                  <a:pt x="587608" y="0"/>
                </a:moveTo>
                <a:lnTo>
                  <a:pt x="1854358" y="0"/>
                </a:lnTo>
                <a:cubicBezTo>
                  <a:pt x="2000130" y="0"/>
                  <a:pt x="2134828" y="78186"/>
                  <a:pt x="2207863" y="205088"/>
                </a:cubicBezTo>
                <a:lnTo>
                  <a:pt x="2841239" y="1307202"/>
                </a:lnTo>
                <a:cubicBezTo>
                  <a:pt x="2914274" y="1434104"/>
                  <a:pt x="2914274" y="1590475"/>
                  <a:pt x="2841239" y="1717377"/>
                </a:cubicBezTo>
                <a:lnTo>
                  <a:pt x="2207863" y="2819492"/>
                </a:lnTo>
                <a:cubicBezTo>
                  <a:pt x="2135127" y="2946394"/>
                  <a:pt x="2000130" y="3024580"/>
                  <a:pt x="1854358" y="3024580"/>
                </a:cubicBezTo>
                <a:lnTo>
                  <a:pt x="587608" y="3024580"/>
                </a:lnTo>
                <a:cubicBezTo>
                  <a:pt x="441833" y="3024580"/>
                  <a:pt x="307138" y="2946394"/>
                  <a:pt x="234103" y="2819492"/>
                </a:cubicBezTo>
                <a:lnTo>
                  <a:pt x="0" y="2412029"/>
                </a:lnTo>
                <a:lnTo>
                  <a:pt x="0" y="612329"/>
                </a:lnTo>
                <a:lnTo>
                  <a:pt x="234103" y="205088"/>
                </a:lnTo>
                <a:cubicBezTo>
                  <a:pt x="306839" y="78186"/>
                  <a:pt x="441833" y="0"/>
                  <a:pt x="587608"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1800" y="2056924"/>
            <a:ext cx="1908148" cy="612774"/>
          </a:xfrm>
        </p:spPr>
        <p:txBody>
          <a:bodyPr anchor="ctr"/>
          <a:lstStyle>
            <a:lvl1pPr>
              <a:defRPr sz="40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a:xfrm>
            <a:off x="431799" y="6298329"/>
            <a:ext cx="8902701" cy="136525"/>
          </a:xfrm>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pic>
        <p:nvPicPr>
          <p:cNvPr id="29" name="Graphic 28">
            <a:extLst>
              <a:ext uri="{FF2B5EF4-FFF2-40B4-BE49-F238E27FC236}">
                <a16:creationId xmlns:a16="http://schemas.microsoft.com/office/drawing/2014/main" id="{9B4417C0-F319-3767-C666-730E01C28C7A}"/>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hasCustomPrompt="1"/>
          </p:nvPr>
        </p:nvSpPr>
        <p:spPr>
          <a:xfrm>
            <a:off x="4993302" y="605959"/>
            <a:ext cx="4341198" cy="438616"/>
          </a:xfrm>
        </p:spPr>
        <p:txBody>
          <a:bodyPr anchor="ctr"/>
          <a:lstStyle>
            <a:lvl1pPr>
              <a:defRPr sz="1800" b="1"/>
            </a:lvl1pPr>
          </a:lstStyle>
          <a:p>
            <a:pPr lvl="0"/>
            <a:r>
              <a:rPr lang="en-US"/>
              <a:t>Agenda item 01</a:t>
            </a:r>
          </a:p>
        </p:txBody>
      </p:sp>
      <p:sp>
        <p:nvSpPr>
          <p:cNvPr id="10" name="Content Placeholder 9">
            <a:extLst>
              <a:ext uri="{FF2B5EF4-FFF2-40B4-BE49-F238E27FC236}">
                <a16:creationId xmlns:a16="http://schemas.microsoft.com/office/drawing/2014/main" id="{6FB3E34F-901A-8AF6-0D11-7BC603710CDC}"/>
              </a:ext>
            </a:extLst>
          </p:cNvPr>
          <p:cNvSpPr>
            <a:spLocks noGrp="1"/>
          </p:cNvSpPr>
          <p:nvPr>
            <p:ph sz="quarter" idx="13" hasCustomPrompt="1"/>
          </p:nvPr>
        </p:nvSpPr>
        <p:spPr>
          <a:xfrm>
            <a:off x="4993302" y="2064711"/>
            <a:ext cx="4341198" cy="438616"/>
          </a:xfrm>
        </p:spPr>
        <p:txBody>
          <a:bodyPr anchor="ctr">
            <a:noAutofit/>
          </a:bodyPr>
          <a:lstStyle>
            <a:lvl1pPr>
              <a:defRPr sz="1800" b="1"/>
            </a:lvl1pPr>
            <a:lvl2pPr>
              <a:defRPr sz="1800" b="1"/>
            </a:lvl2pPr>
            <a:lvl3pPr>
              <a:defRPr sz="1800" b="1"/>
            </a:lvl3pPr>
            <a:lvl4pPr>
              <a:defRPr sz="1800" b="1"/>
            </a:lvl4pPr>
            <a:lvl5pPr>
              <a:defRPr sz="1800" b="1"/>
            </a:lvl5pPr>
          </a:lstStyle>
          <a:p>
            <a:pPr lvl="0"/>
            <a:r>
              <a:rPr lang="en-US"/>
              <a:t>Agenda item 02</a:t>
            </a:r>
          </a:p>
        </p:txBody>
      </p:sp>
      <p:sp>
        <p:nvSpPr>
          <p:cNvPr id="12" name="Content Placeholder 11">
            <a:extLst>
              <a:ext uri="{FF2B5EF4-FFF2-40B4-BE49-F238E27FC236}">
                <a16:creationId xmlns:a16="http://schemas.microsoft.com/office/drawing/2014/main" id="{3FDAB7A5-3731-9D16-4DD7-CB29FEE2B1F6}"/>
              </a:ext>
            </a:extLst>
          </p:cNvPr>
          <p:cNvSpPr>
            <a:spLocks noGrp="1"/>
          </p:cNvSpPr>
          <p:nvPr>
            <p:ph sz="quarter" idx="14" hasCustomPrompt="1"/>
          </p:nvPr>
        </p:nvSpPr>
        <p:spPr>
          <a:xfrm>
            <a:off x="4993302" y="3523569"/>
            <a:ext cx="4341198" cy="438616"/>
          </a:xfrm>
        </p:spPr>
        <p:txBody>
          <a:bodyPr anchor="ctr">
            <a:noAutofit/>
          </a:bodyPr>
          <a:lstStyle>
            <a:lvl1pPr>
              <a:defRPr sz="1800" b="1"/>
            </a:lvl1pPr>
            <a:lvl2pPr>
              <a:defRPr sz="1800" b="1"/>
            </a:lvl2pPr>
            <a:lvl3pPr>
              <a:defRPr sz="1800" b="1"/>
            </a:lvl3pPr>
            <a:lvl4pPr>
              <a:defRPr sz="1800" b="1"/>
            </a:lvl4pPr>
            <a:lvl5pPr>
              <a:defRPr sz="1800" b="1"/>
            </a:lvl5pPr>
          </a:lstStyle>
          <a:p>
            <a:pPr lvl="0"/>
            <a:r>
              <a:rPr lang="en-US"/>
              <a:t>Agenda item 03</a:t>
            </a:r>
          </a:p>
        </p:txBody>
      </p:sp>
      <p:sp>
        <p:nvSpPr>
          <p:cNvPr id="14" name="Content Placeholder 13">
            <a:extLst>
              <a:ext uri="{FF2B5EF4-FFF2-40B4-BE49-F238E27FC236}">
                <a16:creationId xmlns:a16="http://schemas.microsoft.com/office/drawing/2014/main" id="{748FFE7D-C2B6-B202-6C18-08AD7AEB2DDA}"/>
              </a:ext>
            </a:extLst>
          </p:cNvPr>
          <p:cNvSpPr>
            <a:spLocks noGrp="1"/>
          </p:cNvSpPr>
          <p:nvPr>
            <p:ph sz="quarter" idx="15" hasCustomPrompt="1"/>
          </p:nvPr>
        </p:nvSpPr>
        <p:spPr>
          <a:xfrm>
            <a:off x="4993302" y="4979163"/>
            <a:ext cx="4341198" cy="438616"/>
          </a:xfrm>
        </p:spPr>
        <p:txBody>
          <a:bodyPr anchor="ctr">
            <a:noAutofit/>
          </a:bodyPr>
          <a:lstStyle>
            <a:lvl1pPr>
              <a:defRPr sz="1800" b="1"/>
            </a:lvl1pPr>
            <a:lvl2pPr>
              <a:defRPr sz="1800" b="1"/>
            </a:lvl2pPr>
            <a:lvl3pPr>
              <a:defRPr sz="1800" b="1"/>
            </a:lvl3pPr>
            <a:lvl4pPr>
              <a:defRPr sz="1800" b="1"/>
            </a:lvl4pPr>
            <a:lvl5pPr>
              <a:defRPr sz="1800" b="1"/>
            </a:lvl5pPr>
          </a:lstStyle>
          <a:p>
            <a:pPr lvl="0"/>
            <a:r>
              <a:rPr lang="en-US"/>
              <a:t>Agenda item 04</a:t>
            </a:r>
          </a:p>
        </p:txBody>
      </p:sp>
      <p:sp>
        <p:nvSpPr>
          <p:cNvPr id="34" name="Text Placeholder 33">
            <a:extLst>
              <a:ext uri="{FF2B5EF4-FFF2-40B4-BE49-F238E27FC236}">
                <a16:creationId xmlns:a16="http://schemas.microsoft.com/office/drawing/2014/main" id="{C1A6DBF5-7763-5CBD-FF70-D42AC2E4CD09}"/>
              </a:ext>
            </a:extLst>
          </p:cNvPr>
          <p:cNvSpPr>
            <a:spLocks noGrp="1"/>
          </p:cNvSpPr>
          <p:nvPr>
            <p:ph type="body" sz="quarter" idx="16" hasCustomPrompt="1"/>
          </p:nvPr>
        </p:nvSpPr>
        <p:spPr>
          <a:xfrm>
            <a:off x="4459745" y="605959"/>
            <a:ext cx="396001" cy="438616"/>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solidFill>
            <a:schemeClr val="accent5"/>
          </a:solidFill>
        </p:spPr>
        <p:txBody>
          <a:bodyPr wrap="square" anchor="ctr">
            <a:noAutofit/>
          </a:bodyPr>
          <a:lstStyle>
            <a:lvl1pPr algn="ctr">
              <a:defRPr sz="1800" b="1">
                <a:solidFill>
                  <a:schemeClr val="bg1"/>
                </a:solidFill>
              </a:defRPr>
            </a:lvl1pPr>
          </a:lstStyle>
          <a:p>
            <a:pPr lvl="0"/>
            <a:r>
              <a:rPr lang="en-US"/>
              <a:t>01</a:t>
            </a:r>
          </a:p>
        </p:txBody>
      </p:sp>
      <p:sp>
        <p:nvSpPr>
          <p:cNvPr id="35" name="Text Placeholder 34">
            <a:extLst>
              <a:ext uri="{FF2B5EF4-FFF2-40B4-BE49-F238E27FC236}">
                <a16:creationId xmlns:a16="http://schemas.microsoft.com/office/drawing/2014/main" id="{836312B9-34E7-1674-F0B8-C3313E8DBD4C}"/>
              </a:ext>
            </a:extLst>
          </p:cNvPr>
          <p:cNvSpPr>
            <a:spLocks noGrp="1"/>
          </p:cNvSpPr>
          <p:nvPr>
            <p:ph type="body" sz="quarter" idx="17" hasCustomPrompt="1"/>
          </p:nvPr>
        </p:nvSpPr>
        <p:spPr>
          <a:xfrm>
            <a:off x="4459744" y="2064711"/>
            <a:ext cx="396001" cy="438616"/>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solidFill>
            <a:schemeClr val="accent4"/>
          </a:solidFill>
        </p:spPr>
        <p:txBody>
          <a:bodyPr wrap="square" anchor="ctr">
            <a:noAutofit/>
          </a:bodyPr>
          <a:lstStyle>
            <a:lvl1pPr algn="ctr">
              <a:defRPr sz="1800" b="1">
                <a:solidFill>
                  <a:schemeClr val="bg1"/>
                </a:solidFill>
              </a:defRPr>
            </a:lvl1pPr>
          </a:lstStyle>
          <a:p>
            <a:pPr lvl="0"/>
            <a:r>
              <a:rPr lang="en-US"/>
              <a:t>02</a:t>
            </a:r>
          </a:p>
        </p:txBody>
      </p:sp>
      <p:sp>
        <p:nvSpPr>
          <p:cNvPr id="37" name="Text Placeholder 36">
            <a:extLst>
              <a:ext uri="{FF2B5EF4-FFF2-40B4-BE49-F238E27FC236}">
                <a16:creationId xmlns:a16="http://schemas.microsoft.com/office/drawing/2014/main" id="{6C48BB95-4A3A-80E4-3193-1E0CA28AD7DE}"/>
              </a:ext>
            </a:extLst>
          </p:cNvPr>
          <p:cNvSpPr>
            <a:spLocks noGrp="1"/>
          </p:cNvSpPr>
          <p:nvPr>
            <p:ph type="body" sz="quarter" idx="18" hasCustomPrompt="1"/>
          </p:nvPr>
        </p:nvSpPr>
        <p:spPr>
          <a:xfrm>
            <a:off x="4459745" y="3522153"/>
            <a:ext cx="396001" cy="438616"/>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solidFill>
            <a:schemeClr val="accent6"/>
          </a:solidFill>
        </p:spPr>
        <p:txBody>
          <a:bodyPr wrap="square" anchor="ctr">
            <a:noAutofit/>
          </a:bodyPr>
          <a:lstStyle>
            <a:lvl1pPr algn="ctr">
              <a:defRPr sz="1800" b="1">
                <a:solidFill>
                  <a:schemeClr val="bg1"/>
                </a:solidFill>
              </a:defRPr>
            </a:lvl1pPr>
          </a:lstStyle>
          <a:p>
            <a:pPr lvl="0"/>
            <a:r>
              <a:rPr lang="en-US"/>
              <a:t>03</a:t>
            </a:r>
          </a:p>
        </p:txBody>
      </p:sp>
      <p:sp>
        <p:nvSpPr>
          <p:cNvPr id="38" name="Text Placeholder 37">
            <a:extLst>
              <a:ext uri="{FF2B5EF4-FFF2-40B4-BE49-F238E27FC236}">
                <a16:creationId xmlns:a16="http://schemas.microsoft.com/office/drawing/2014/main" id="{36C849DF-B776-CA9A-6BC0-05B870611074}"/>
              </a:ext>
            </a:extLst>
          </p:cNvPr>
          <p:cNvSpPr>
            <a:spLocks noGrp="1"/>
          </p:cNvSpPr>
          <p:nvPr>
            <p:ph type="body" sz="quarter" idx="19" hasCustomPrompt="1"/>
          </p:nvPr>
        </p:nvSpPr>
        <p:spPr>
          <a:xfrm>
            <a:off x="4459743" y="4979163"/>
            <a:ext cx="396001" cy="438616"/>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solidFill>
            <a:schemeClr val="accent3"/>
          </a:solidFill>
        </p:spPr>
        <p:txBody>
          <a:bodyPr wrap="square" anchor="ctr">
            <a:noAutofit/>
          </a:bodyPr>
          <a:lstStyle>
            <a:lvl1pPr algn="ctr">
              <a:defRPr sz="1800" b="1">
                <a:solidFill>
                  <a:schemeClr val="bg1"/>
                </a:solidFill>
              </a:defRPr>
            </a:lvl1pPr>
          </a:lstStyle>
          <a:p>
            <a:pPr lvl="0"/>
            <a:r>
              <a:rPr lang="en-US"/>
              <a:t>04</a:t>
            </a:r>
          </a:p>
        </p:txBody>
      </p:sp>
      <p:sp>
        <p:nvSpPr>
          <p:cNvPr id="44" name="Content Placeholder 43">
            <a:extLst>
              <a:ext uri="{FF2B5EF4-FFF2-40B4-BE49-F238E27FC236}">
                <a16:creationId xmlns:a16="http://schemas.microsoft.com/office/drawing/2014/main" id="{0A8CFBA7-8D90-5C92-0B9F-D88271180A7B}"/>
              </a:ext>
            </a:extLst>
          </p:cNvPr>
          <p:cNvSpPr>
            <a:spLocks noGrp="1"/>
          </p:cNvSpPr>
          <p:nvPr>
            <p:ph sz="quarter" idx="20"/>
          </p:nvPr>
        </p:nvSpPr>
        <p:spPr>
          <a:xfrm>
            <a:off x="4657745" y="1200466"/>
            <a:ext cx="4676755" cy="548640"/>
          </a:xfrm>
          <a:solidFill>
            <a:schemeClr val="bg1"/>
          </a:solidFill>
          <a:effectLst>
            <a:outerShdw dist="12700" dir="10800000" algn="r" rotWithShape="0">
              <a:schemeClr val="tx2"/>
            </a:outerShdw>
          </a:effectLst>
        </p:spPr>
        <p:txBody>
          <a:bodyPr lIns="331200" anchor="ctr"/>
          <a:lstStyle>
            <a:lvl1pPr>
              <a:defRPr/>
            </a:lvl1pPr>
            <a:lvl2pPr marL="0" indent="0">
              <a:buNone/>
              <a:defRPr/>
            </a:lvl2pPr>
          </a:lstStyle>
          <a:p>
            <a:pPr lvl="0"/>
            <a:r>
              <a:rPr lang="en-US"/>
              <a:t>Click to edit Master text styles</a:t>
            </a:r>
          </a:p>
        </p:txBody>
      </p:sp>
      <p:sp>
        <p:nvSpPr>
          <p:cNvPr id="48" name="Content Placeholder 43">
            <a:extLst>
              <a:ext uri="{FF2B5EF4-FFF2-40B4-BE49-F238E27FC236}">
                <a16:creationId xmlns:a16="http://schemas.microsoft.com/office/drawing/2014/main" id="{7C30C651-CF85-2D6C-A314-300CE798ECA4}"/>
              </a:ext>
            </a:extLst>
          </p:cNvPr>
          <p:cNvSpPr>
            <a:spLocks noGrp="1"/>
          </p:cNvSpPr>
          <p:nvPr>
            <p:ph sz="quarter" idx="21"/>
          </p:nvPr>
        </p:nvSpPr>
        <p:spPr>
          <a:xfrm>
            <a:off x="4657745" y="2659649"/>
            <a:ext cx="4676755" cy="548640"/>
          </a:xfrm>
          <a:solidFill>
            <a:schemeClr val="bg1"/>
          </a:solidFill>
          <a:effectLst>
            <a:outerShdw dist="12700" dir="10800000" algn="r" rotWithShape="0">
              <a:schemeClr val="tx2"/>
            </a:outerShdw>
          </a:effectLst>
        </p:spPr>
        <p:txBody>
          <a:bodyPr lIns="331200" anchor="ctr"/>
          <a:lstStyle>
            <a:lvl5pPr marL="539750" indent="0">
              <a:buNone/>
              <a:defRPr/>
            </a:lvl5pPr>
          </a:lstStyle>
          <a:p>
            <a:pPr lvl="0"/>
            <a:r>
              <a:rPr lang="en-US"/>
              <a:t>Click to edit Master text styles</a:t>
            </a:r>
          </a:p>
        </p:txBody>
      </p:sp>
      <p:sp>
        <p:nvSpPr>
          <p:cNvPr id="49" name="Content Placeholder 43">
            <a:extLst>
              <a:ext uri="{FF2B5EF4-FFF2-40B4-BE49-F238E27FC236}">
                <a16:creationId xmlns:a16="http://schemas.microsoft.com/office/drawing/2014/main" id="{029FC825-76FC-530F-1D86-E5EB474E11C7}"/>
              </a:ext>
            </a:extLst>
          </p:cNvPr>
          <p:cNvSpPr>
            <a:spLocks noGrp="1"/>
          </p:cNvSpPr>
          <p:nvPr>
            <p:ph sz="quarter" idx="22"/>
          </p:nvPr>
        </p:nvSpPr>
        <p:spPr>
          <a:xfrm>
            <a:off x="4657745" y="4118832"/>
            <a:ext cx="4676755" cy="548640"/>
          </a:xfrm>
          <a:solidFill>
            <a:schemeClr val="bg1"/>
          </a:solidFill>
          <a:effectLst>
            <a:outerShdw dist="12700" dir="10800000" algn="r" rotWithShape="0">
              <a:schemeClr val="tx2"/>
            </a:outerShdw>
          </a:effectLst>
        </p:spPr>
        <p:txBody>
          <a:bodyPr lIns="331200" anchor="ctr"/>
          <a:lstStyle>
            <a:lvl5pPr marL="539750" indent="0">
              <a:buNone/>
              <a:defRPr/>
            </a:lvl5pPr>
          </a:lstStyle>
          <a:p>
            <a:pPr lvl="0"/>
            <a:r>
              <a:rPr lang="en-US"/>
              <a:t>Click to edit Master text styles</a:t>
            </a:r>
          </a:p>
        </p:txBody>
      </p:sp>
      <p:sp>
        <p:nvSpPr>
          <p:cNvPr id="50" name="Content Placeholder 43">
            <a:extLst>
              <a:ext uri="{FF2B5EF4-FFF2-40B4-BE49-F238E27FC236}">
                <a16:creationId xmlns:a16="http://schemas.microsoft.com/office/drawing/2014/main" id="{D2795B17-613C-C2CA-F955-C2A69DD41ACA}"/>
              </a:ext>
            </a:extLst>
          </p:cNvPr>
          <p:cNvSpPr>
            <a:spLocks noGrp="1"/>
          </p:cNvSpPr>
          <p:nvPr>
            <p:ph sz="quarter" idx="23"/>
          </p:nvPr>
        </p:nvSpPr>
        <p:spPr>
          <a:xfrm>
            <a:off x="4657743" y="5580413"/>
            <a:ext cx="4676757" cy="548640"/>
          </a:xfrm>
          <a:solidFill>
            <a:schemeClr val="bg1"/>
          </a:solidFill>
          <a:effectLst>
            <a:outerShdw dist="12700" dir="10800000" algn="r" rotWithShape="0">
              <a:schemeClr val="tx2"/>
            </a:outerShdw>
          </a:effectLst>
        </p:spPr>
        <p:txBody>
          <a:bodyPr lIns="331200" anchor="ctr"/>
          <a:lstStyle>
            <a:lvl5pPr marL="539750" indent="0">
              <a:buNone/>
              <a:defRPr/>
            </a:lvl5pPr>
          </a:lstStyle>
          <a:p>
            <a:pPr lvl="0"/>
            <a:r>
              <a:rPr lang="en-US"/>
              <a:t>Click to edit Master text styles</a:t>
            </a:r>
          </a:p>
        </p:txBody>
      </p:sp>
      <p:sp>
        <p:nvSpPr>
          <p:cNvPr id="5" name="Rectangle 4">
            <a:extLst>
              <a:ext uri="{FF2B5EF4-FFF2-40B4-BE49-F238E27FC236}">
                <a16:creationId xmlns:a16="http://schemas.microsoft.com/office/drawing/2014/main" id="{EBF34342-CFAD-0FD2-72CE-7F2F5D16F7DD}"/>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3575352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09D1DC67-573D-9601-A542-81F4A47CBDB1}"/>
              </a:ext>
            </a:extLst>
          </p:cNvPr>
          <p:cNvSpPr>
            <a:spLocks noGrp="1"/>
          </p:cNvSpPr>
          <p:nvPr>
            <p:ph type="body" sz="quarter" idx="16" hasCustomPrompt="1"/>
          </p:nvPr>
        </p:nvSpPr>
        <p:spPr>
          <a:xfrm>
            <a:off x="4462272" y="798122"/>
            <a:ext cx="700491" cy="629515"/>
          </a:xfrm>
          <a:custGeom>
            <a:avLst/>
            <a:gdLst>
              <a:gd name="connsiteX0" fmla="*/ 217808 w 700491"/>
              <a:gd name="connsiteY0" fmla="*/ 0 h 629515"/>
              <a:gd name="connsiteX1" fmla="*/ 482683 w 700491"/>
              <a:gd name="connsiteY1" fmla="*/ 0 h 629515"/>
              <a:gd name="connsiteX2" fmla="*/ 556600 w 700491"/>
              <a:gd name="connsiteY2" fmla="*/ 42685 h 629515"/>
              <a:gd name="connsiteX3" fmla="*/ 689038 w 700491"/>
              <a:gd name="connsiteY3" fmla="*/ 272072 h 629515"/>
              <a:gd name="connsiteX4" fmla="*/ 689038 w 700491"/>
              <a:gd name="connsiteY4" fmla="*/ 357443 h 629515"/>
              <a:gd name="connsiteX5" fmla="*/ 556600 w 700491"/>
              <a:gd name="connsiteY5" fmla="*/ 586830 h 629515"/>
              <a:gd name="connsiteX6" fmla="*/ 482683 w 700491"/>
              <a:gd name="connsiteY6" fmla="*/ 629515 h 629515"/>
              <a:gd name="connsiteX7" fmla="*/ 217808 w 700491"/>
              <a:gd name="connsiteY7" fmla="*/ 629515 h 629515"/>
              <a:gd name="connsiteX8" fmla="*/ 143892 w 700491"/>
              <a:gd name="connsiteY8" fmla="*/ 586830 h 629515"/>
              <a:gd name="connsiteX9" fmla="*/ 11454 w 700491"/>
              <a:gd name="connsiteY9" fmla="*/ 357380 h 629515"/>
              <a:gd name="connsiteX10" fmla="*/ 11454 w 700491"/>
              <a:gd name="connsiteY10" fmla="*/ 272009 h 629515"/>
              <a:gd name="connsiteX11" fmla="*/ 143892 w 700491"/>
              <a:gd name="connsiteY11" fmla="*/ 42685 h 629515"/>
              <a:gd name="connsiteX12" fmla="*/ 217808 w 700491"/>
              <a:gd name="connsiteY12" fmla="*/ 0 h 6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491" h="629515">
                <a:moveTo>
                  <a:pt x="217808" y="0"/>
                </a:moveTo>
                <a:lnTo>
                  <a:pt x="482683" y="0"/>
                </a:lnTo>
                <a:cubicBezTo>
                  <a:pt x="513164" y="0"/>
                  <a:pt x="541329" y="16273"/>
                  <a:pt x="556600" y="42685"/>
                </a:cubicBezTo>
                <a:lnTo>
                  <a:pt x="689038" y="272072"/>
                </a:lnTo>
                <a:cubicBezTo>
                  <a:pt x="704309" y="298484"/>
                  <a:pt x="704309" y="331030"/>
                  <a:pt x="689038" y="357443"/>
                </a:cubicBezTo>
                <a:lnTo>
                  <a:pt x="556600" y="586830"/>
                </a:lnTo>
                <a:cubicBezTo>
                  <a:pt x="541391" y="613242"/>
                  <a:pt x="513164" y="629515"/>
                  <a:pt x="482683" y="629515"/>
                </a:cubicBezTo>
                <a:lnTo>
                  <a:pt x="217808" y="629515"/>
                </a:lnTo>
                <a:cubicBezTo>
                  <a:pt x="187328" y="629515"/>
                  <a:pt x="159163" y="613242"/>
                  <a:pt x="143892" y="586830"/>
                </a:cubicBezTo>
                <a:lnTo>
                  <a:pt x="11454" y="357380"/>
                </a:lnTo>
                <a:cubicBezTo>
                  <a:pt x="-3818" y="330968"/>
                  <a:pt x="-3818" y="298422"/>
                  <a:pt x="11454" y="272009"/>
                </a:cubicBezTo>
                <a:lnTo>
                  <a:pt x="143892" y="42685"/>
                </a:lnTo>
                <a:cubicBezTo>
                  <a:pt x="159100" y="16273"/>
                  <a:pt x="187328" y="0"/>
                  <a:pt x="217808" y="0"/>
                </a:cubicBezTo>
                <a:close/>
              </a:path>
            </a:pathLst>
          </a:custGeom>
          <a:solidFill>
            <a:schemeClr val="tx2"/>
          </a:solidFill>
        </p:spPr>
        <p:txBody>
          <a:bodyPr wrap="square" anchor="ctr">
            <a:noAutofit/>
          </a:bodyPr>
          <a:lstStyle>
            <a:lvl1pPr algn="ctr">
              <a:defRPr sz="2400" b="1">
                <a:solidFill>
                  <a:schemeClr val="bg1"/>
                </a:solidFill>
              </a:defRPr>
            </a:lvl1pPr>
          </a:lstStyle>
          <a:p>
            <a:pPr lvl="0"/>
            <a:r>
              <a:rPr lang="en-US"/>
              <a:t>01</a:t>
            </a:r>
          </a:p>
        </p:txBody>
      </p:sp>
      <p:sp>
        <p:nvSpPr>
          <p:cNvPr id="20" name="Text Placeholder 19">
            <a:extLst>
              <a:ext uri="{FF2B5EF4-FFF2-40B4-BE49-F238E27FC236}">
                <a16:creationId xmlns:a16="http://schemas.microsoft.com/office/drawing/2014/main" id="{42E2724B-36A3-1983-6372-B4D2C5AC2F7D}"/>
              </a:ext>
            </a:extLst>
          </p:cNvPr>
          <p:cNvSpPr>
            <a:spLocks noGrp="1"/>
          </p:cNvSpPr>
          <p:nvPr>
            <p:ph type="body" sz="quarter" idx="17" hasCustomPrompt="1"/>
          </p:nvPr>
        </p:nvSpPr>
        <p:spPr>
          <a:xfrm>
            <a:off x="4462272" y="1744689"/>
            <a:ext cx="700491" cy="629515"/>
          </a:xfrm>
          <a:custGeom>
            <a:avLst/>
            <a:gdLst>
              <a:gd name="connsiteX0" fmla="*/ 217808 w 700491"/>
              <a:gd name="connsiteY0" fmla="*/ 0 h 629515"/>
              <a:gd name="connsiteX1" fmla="*/ 482683 w 700491"/>
              <a:gd name="connsiteY1" fmla="*/ 0 h 629515"/>
              <a:gd name="connsiteX2" fmla="*/ 556600 w 700491"/>
              <a:gd name="connsiteY2" fmla="*/ 42685 h 629515"/>
              <a:gd name="connsiteX3" fmla="*/ 689038 w 700491"/>
              <a:gd name="connsiteY3" fmla="*/ 272072 h 629515"/>
              <a:gd name="connsiteX4" fmla="*/ 689038 w 700491"/>
              <a:gd name="connsiteY4" fmla="*/ 357443 h 629515"/>
              <a:gd name="connsiteX5" fmla="*/ 556600 w 700491"/>
              <a:gd name="connsiteY5" fmla="*/ 586830 h 629515"/>
              <a:gd name="connsiteX6" fmla="*/ 482683 w 700491"/>
              <a:gd name="connsiteY6" fmla="*/ 629515 h 629515"/>
              <a:gd name="connsiteX7" fmla="*/ 217808 w 700491"/>
              <a:gd name="connsiteY7" fmla="*/ 629515 h 629515"/>
              <a:gd name="connsiteX8" fmla="*/ 143891 w 700491"/>
              <a:gd name="connsiteY8" fmla="*/ 586830 h 629515"/>
              <a:gd name="connsiteX9" fmla="*/ 11454 w 700491"/>
              <a:gd name="connsiteY9" fmla="*/ 357380 h 629515"/>
              <a:gd name="connsiteX10" fmla="*/ 11454 w 700491"/>
              <a:gd name="connsiteY10" fmla="*/ 272009 h 629515"/>
              <a:gd name="connsiteX11" fmla="*/ 143891 w 700491"/>
              <a:gd name="connsiteY11" fmla="*/ 42685 h 629515"/>
              <a:gd name="connsiteX12" fmla="*/ 217808 w 700491"/>
              <a:gd name="connsiteY12" fmla="*/ 0 h 6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491" h="629515">
                <a:moveTo>
                  <a:pt x="217808" y="0"/>
                </a:moveTo>
                <a:lnTo>
                  <a:pt x="482683" y="0"/>
                </a:lnTo>
                <a:cubicBezTo>
                  <a:pt x="513164" y="0"/>
                  <a:pt x="541328" y="16273"/>
                  <a:pt x="556600" y="42685"/>
                </a:cubicBezTo>
                <a:lnTo>
                  <a:pt x="689038" y="272072"/>
                </a:lnTo>
                <a:cubicBezTo>
                  <a:pt x="704309" y="298484"/>
                  <a:pt x="704309" y="331030"/>
                  <a:pt x="689038" y="357443"/>
                </a:cubicBezTo>
                <a:lnTo>
                  <a:pt x="556600" y="586830"/>
                </a:lnTo>
                <a:cubicBezTo>
                  <a:pt x="541391" y="613242"/>
                  <a:pt x="513164" y="629515"/>
                  <a:pt x="482683" y="629515"/>
                </a:cubicBezTo>
                <a:lnTo>
                  <a:pt x="217808" y="629515"/>
                </a:lnTo>
                <a:cubicBezTo>
                  <a:pt x="187327" y="629515"/>
                  <a:pt x="159163" y="613242"/>
                  <a:pt x="143891" y="586830"/>
                </a:cubicBezTo>
                <a:lnTo>
                  <a:pt x="11454" y="357380"/>
                </a:lnTo>
                <a:cubicBezTo>
                  <a:pt x="-3818" y="330968"/>
                  <a:pt x="-3818" y="298422"/>
                  <a:pt x="11454" y="272009"/>
                </a:cubicBezTo>
                <a:lnTo>
                  <a:pt x="143891" y="42685"/>
                </a:lnTo>
                <a:cubicBezTo>
                  <a:pt x="159100" y="16273"/>
                  <a:pt x="187327" y="0"/>
                  <a:pt x="217808" y="0"/>
                </a:cubicBezTo>
                <a:close/>
              </a:path>
            </a:pathLst>
          </a:custGeom>
          <a:solidFill>
            <a:schemeClr val="accent1"/>
          </a:solidFill>
        </p:spPr>
        <p:txBody>
          <a:bodyPr wrap="square" anchor="ctr">
            <a:noAutofit/>
          </a:bodyPr>
          <a:lstStyle>
            <a:lvl1pPr algn="ctr">
              <a:defRPr sz="2400" b="1">
                <a:solidFill>
                  <a:schemeClr val="bg1"/>
                </a:solidFill>
              </a:defRPr>
            </a:lvl1pPr>
          </a:lstStyle>
          <a:p>
            <a:pPr lvl="0"/>
            <a:r>
              <a:rPr lang="en-US"/>
              <a:t>02</a:t>
            </a:r>
          </a:p>
        </p:txBody>
      </p:sp>
      <p:sp>
        <p:nvSpPr>
          <p:cNvPr id="25" name="Text Placeholder 24">
            <a:extLst>
              <a:ext uri="{FF2B5EF4-FFF2-40B4-BE49-F238E27FC236}">
                <a16:creationId xmlns:a16="http://schemas.microsoft.com/office/drawing/2014/main" id="{8EED2DE6-8729-03A0-1606-8301D15F9AE4}"/>
              </a:ext>
            </a:extLst>
          </p:cNvPr>
          <p:cNvSpPr>
            <a:spLocks noGrp="1"/>
          </p:cNvSpPr>
          <p:nvPr>
            <p:ph type="body" sz="quarter" idx="18" hasCustomPrompt="1"/>
          </p:nvPr>
        </p:nvSpPr>
        <p:spPr>
          <a:xfrm>
            <a:off x="4462272" y="2691256"/>
            <a:ext cx="700491" cy="629515"/>
          </a:xfrm>
          <a:custGeom>
            <a:avLst/>
            <a:gdLst>
              <a:gd name="connsiteX0" fmla="*/ 217808 w 700491"/>
              <a:gd name="connsiteY0" fmla="*/ 0 h 629515"/>
              <a:gd name="connsiteX1" fmla="*/ 482683 w 700491"/>
              <a:gd name="connsiteY1" fmla="*/ 0 h 629515"/>
              <a:gd name="connsiteX2" fmla="*/ 556600 w 700491"/>
              <a:gd name="connsiteY2" fmla="*/ 42685 h 629515"/>
              <a:gd name="connsiteX3" fmla="*/ 689038 w 700491"/>
              <a:gd name="connsiteY3" fmla="*/ 272072 h 629515"/>
              <a:gd name="connsiteX4" fmla="*/ 689038 w 700491"/>
              <a:gd name="connsiteY4" fmla="*/ 357443 h 629515"/>
              <a:gd name="connsiteX5" fmla="*/ 556600 w 700491"/>
              <a:gd name="connsiteY5" fmla="*/ 586830 h 629515"/>
              <a:gd name="connsiteX6" fmla="*/ 482683 w 700491"/>
              <a:gd name="connsiteY6" fmla="*/ 629515 h 629515"/>
              <a:gd name="connsiteX7" fmla="*/ 217808 w 700491"/>
              <a:gd name="connsiteY7" fmla="*/ 629515 h 629515"/>
              <a:gd name="connsiteX8" fmla="*/ 143892 w 700491"/>
              <a:gd name="connsiteY8" fmla="*/ 586830 h 629515"/>
              <a:gd name="connsiteX9" fmla="*/ 11454 w 700491"/>
              <a:gd name="connsiteY9" fmla="*/ 357380 h 629515"/>
              <a:gd name="connsiteX10" fmla="*/ 11454 w 700491"/>
              <a:gd name="connsiteY10" fmla="*/ 272009 h 629515"/>
              <a:gd name="connsiteX11" fmla="*/ 143892 w 700491"/>
              <a:gd name="connsiteY11" fmla="*/ 42685 h 629515"/>
              <a:gd name="connsiteX12" fmla="*/ 217808 w 700491"/>
              <a:gd name="connsiteY12" fmla="*/ 0 h 6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491" h="629515">
                <a:moveTo>
                  <a:pt x="217808" y="0"/>
                </a:moveTo>
                <a:lnTo>
                  <a:pt x="482683" y="0"/>
                </a:lnTo>
                <a:cubicBezTo>
                  <a:pt x="513164" y="0"/>
                  <a:pt x="541329" y="16273"/>
                  <a:pt x="556600" y="42685"/>
                </a:cubicBezTo>
                <a:lnTo>
                  <a:pt x="689038" y="272072"/>
                </a:lnTo>
                <a:cubicBezTo>
                  <a:pt x="704309" y="298484"/>
                  <a:pt x="704309" y="331031"/>
                  <a:pt x="689038" y="357443"/>
                </a:cubicBezTo>
                <a:lnTo>
                  <a:pt x="556600" y="586830"/>
                </a:lnTo>
                <a:cubicBezTo>
                  <a:pt x="541391" y="613242"/>
                  <a:pt x="513164" y="629515"/>
                  <a:pt x="482683" y="629515"/>
                </a:cubicBezTo>
                <a:lnTo>
                  <a:pt x="217808" y="629515"/>
                </a:lnTo>
                <a:cubicBezTo>
                  <a:pt x="187328" y="629515"/>
                  <a:pt x="159163" y="613242"/>
                  <a:pt x="143892" y="586830"/>
                </a:cubicBezTo>
                <a:lnTo>
                  <a:pt x="11454" y="357380"/>
                </a:lnTo>
                <a:cubicBezTo>
                  <a:pt x="-3818" y="330968"/>
                  <a:pt x="-3818" y="298422"/>
                  <a:pt x="11454" y="272009"/>
                </a:cubicBezTo>
                <a:lnTo>
                  <a:pt x="143892" y="42685"/>
                </a:lnTo>
                <a:cubicBezTo>
                  <a:pt x="159100" y="16273"/>
                  <a:pt x="187328" y="0"/>
                  <a:pt x="217808" y="0"/>
                </a:cubicBezTo>
                <a:close/>
              </a:path>
            </a:pathLst>
          </a:custGeom>
          <a:solidFill>
            <a:schemeClr val="accent3"/>
          </a:solidFill>
        </p:spPr>
        <p:txBody>
          <a:bodyPr wrap="square" anchor="ctr">
            <a:noAutofit/>
          </a:bodyPr>
          <a:lstStyle>
            <a:lvl1pPr algn="ctr">
              <a:defRPr sz="2400" b="1">
                <a:solidFill>
                  <a:schemeClr val="bg1"/>
                </a:solidFill>
              </a:defRPr>
            </a:lvl1pPr>
          </a:lstStyle>
          <a:p>
            <a:pPr lvl="0"/>
            <a:r>
              <a:rPr lang="en-US"/>
              <a:t>03</a:t>
            </a:r>
          </a:p>
        </p:txBody>
      </p:sp>
      <p:sp>
        <p:nvSpPr>
          <p:cNvPr id="26" name="Text Placeholder 25">
            <a:extLst>
              <a:ext uri="{FF2B5EF4-FFF2-40B4-BE49-F238E27FC236}">
                <a16:creationId xmlns:a16="http://schemas.microsoft.com/office/drawing/2014/main" id="{C1744715-8F3F-4713-9D0A-54AD308E5741}"/>
              </a:ext>
            </a:extLst>
          </p:cNvPr>
          <p:cNvSpPr>
            <a:spLocks noGrp="1"/>
          </p:cNvSpPr>
          <p:nvPr>
            <p:ph type="body" sz="quarter" idx="19" hasCustomPrompt="1"/>
          </p:nvPr>
        </p:nvSpPr>
        <p:spPr>
          <a:xfrm>
            <a:off x="4462272" y="3637823"/>
            <a:ext cx="700491" cy="629515"/>
          </a:xfrm>
          <a:custGeom>
            <a:avLst/>
            <a:gdLst>
              <a:gd name="connsiteX0" fmla="*/ 217808 w 700491"/>
              <a:gd name="connsiteY0" fmla="*/ 0 h 629515"/>
              <a:gd name="connsiteX1" fmla="*/ 482683 w 700491"/>
              <a:gd name="connsiteY1" fmla="*/ 0 h 629515"/>
              <a:gd name="connsiteX2" fmla="*/ 556600 w 700491"/>
              <a:gd name="connsiteY2" fmla="*/ 42685 h 629515"/>
              <a:gd name="connsiteX3" fmla="*/ 689038 w 700491"/>
              <a:gd name="connsiteY3" fmla="*/ 272072 h 629515"/>
              <a:gd name="connsiteX4" fmla="*/ 689038 w 700491"/>
              <a:gd name="connsiteY4" fmla="*/ 357443 h 629515"/>
              <a:gd name="connsiteX5" fmla="*/ 556600 w 700491"/>
              <a:gd name="connsiteY5" fmla="*/ 586830 h 629515"/>
              <a:gd name="connsiteX6" fmla="*/ 482683 w 700491"/>
              <a:gd name="connsiteY6" fmla="*/ 629515 h 629515"/>
              <a:gd name="connsiteX7" fmla="*/ 217808 w 700491"/>
              <a:gd name="connsiteY7" fmla="*/ 629515 h 629515"/>
              <a:gd name="connsiteX8" fmla="*/ 143891 w 700491"/>
              <a:gd name="connsiteY8" fmla="*/ 586830 h 629515"/>
              <a:gd name="connsiteX9" fmla="*/ 11454 w 700491"/>
              <a:gd name="connsiteY9" fmla="*/ 357380 h 629515"/>
              <a:gd name="connsiteX10" fmla="*/ 11454 w 700491"/>
              <a:gd name="connsiteY10" fmla="*/ 272009 h 629515"/>
              <a:gd name="connsiteX11" fmla="*/ 143891 w 700491"/>
              <a:gd name="connsiteY11" fmla="*/ 42685 h 629515"/>
              <a:gd name="connsiteX12" fmla="*/ 217808 w 700491"/>
              <a:gd name="connsiteY12" fmla="*/ 0 h 6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491" h="629515">
                <a:moveTo>
                  <a:pt x="217808" y="0"/>
                </a:moveTo>
                <a:lnTo>
                  <a:pt x="482683" y="0"/>
                </a:lnTo>
                <a:cubicBezTo>
                  <a:pt x="513164" y="0"/>
                  <a:pt x="541328" y="16273"/>
                  <a:pt x="556600" y="42685"/>
                </a:cubicBezTo>
                <a:lnTo>
                  <a:pt x="689038" y="272072"/>
                </a:lnTo>
                <a:cubicBezTo>
                  <a:pt x="704309" y="298484"/>
                  <a:pt x="704309" y="331031"/>
                  <a:pt x="689038" y="357443"/>
                </a:cubicBezTo>
                <a:lnTo>
                  <a:pt x="556600" y="586830"/>
                </a:lnTo>
                <a:cubicBezTo>
                  <a:pt x="541391" y="613242"/>
                  <a:pt x="513164" y="629515"/>
                  <a:pt x="482683" y="629515"/>
                </a:cubicBezTo>
                <a:lnTo>
                  <a:pt x="217808" y="629515"/>
                </a:lnTo>
                <a:cubicBezTo>
                  <a:pt x="187327" y="629515"/>
                  <a:pt x="159163" y="613242"/>
                  <a:pt x="143891" y="586830"/>
                </a:cubicBezTo>
                <a:lnTo>
                  <a:pt x="11454" y="357380"/>
                </a:lnTo>
                <a:cubicBezTo>
                  <a:pt x="-3818" y="330968"/>
                  <a:pt x="-3818" y="298422"/>
                  <a:pt x="11454" y="272009"/>
                </a:cubicBezTo>
                <a:lnTo>
                  <a:pt x="143891" y="42685"/>
                </a:lnTo>
                <a:cubicBezTo>
                  <a:pt x="159100" y="16273"/>
                  <a:pt x="187327" y="0"/>
                  <a:pt x="217808" y="0"/>
                </a:cubicBezTo>
                <a:close/>
              </a:path>
            </a:pathLst>
          </a:custGeom>
          <a:solidFill>
            <a:schemeClr val="accent4"/>
          </a:solidFill>
        </p:spPr>
        <p:txBody>
          <a:bodyPr wrap="square" anchor="ctr">
            <a:noAutofit/>
          </a:bodyPr>
          <a:lstStyle>
            <a:lvl1pPr algn="ctr">
              <a:defRPr sz="2400" b="1">
                <a:solidFill>
                  <a:schemeClr val="bg1"/>
                </a:solidFill>
              </a:defRPr>
            </a:lvl1pPr>
          </a:lstStyle>
          <a:p>
            <a:pPr lvl="0"/>
            <a:r>
              <a:rPr lang="en-US"/>
              <a:t>04</a:t>
            </a:r>
          </a:p>
        </p:txBody>
      </p:sp>
      <p:sp>
        <p:nvSpPr>
          <p:cNvPr id="5" name="Graphic 15">
            <a:extLst>
              <a:ext uri="{FF2B5EF4-FFF2-40B4-BE49-F238E27FC236}">
                <a16:creationId xmlns:a16="http://schemas.microsoft.com/office/drawing/2014/main" id="{BA133E37-F062-FA46-3052-D2B8D9C16D5A}"/>
              </a:ext>
            </a:extLst>
          </p:cNvPr>
          <p:cNvSpPr/>
          <p:nvPr userDrawn="1"/>
        </p:nvSpPr>
        <p:spPr>
          <a:xfrm rot="16200000">
            <a:off x="1026472" y="760397"/>
            <a:ext cx="1937795" cy="2146330"/>
          </a:xfrm>
          <a:custGeom>
            <a:avLst/>
            <a:gdLst>
              <a:gd name="connsiteX0" fmla="*/ 0 w 1075507"/>
              <a:gd name="connsiteY0" fmla="*/ 372119 h 1196767"/>
              <a:gd name="connsiteX1" fmla="*/ 0 w 1075507"/>
              <a:gd name="connsiteY1" fmla="*/ 824649 h 1196767"/>
              <a:gd name="connsiteX2" fmla="*/ 72927 w 1075507"/>
              <a:gd name="connsiteY2" fmla="*/ 950934 h 1196767"/>
              <a:gd name="connsiteX3" fmla="*/ 464827 w 1075507"/>
              <a:gd name="connsiteY3" fmla="*/ 1177199 h 1196767"/>
              <a:gd name="connsiteX4" fmla="*/ 610681 w 1075507"/>
              <a:gd name="connsiteY4" fmla="*/ 1177199 h 1196767"/>
              <a:gd name="connsiteX5" fmla="*/ 1002581 w 1075507"/>
              <a:gd name="connsiteY5" fmla="*/ 950934 h 1196767"/>
              <a:gd name="connsiteX6" fmla="*/ 1075508 w 1075507"/>
              <a:gd name="connsiteY6" fmla="*/ 824649 h 1196767"/>
              <a:gd name="connsiteX7" fmla="*/ 1075508 w 1075507"/>
              <a:gd name="connsiteY7" fmla="*/ 372119 h 1196767"/>
              <a:gd name="connsiteX8" fmla="*/ 1002581 w 1075507"/>
              <a:gd name="connsiteY8" fmla="*/ 245834 h 1196767"/>
              <a:gd name="connsiteX9" fmla="*/ 610788 w 1075507"/>
              <a:gd name="connsiteY9" fmla="*/ 19568 h 1196767"/>
              <a:gd name="connsiteX10" fmla="*/ 464934 w 1075507"/>
              <a:gd name="connsiteY10" fmla="*/ 19568 h 1196767"/>
              <a:gd name="connsiteX11" fmla="*/ 72927 w 1075507"/>
              <a:gd name="connsiteY11" fmla="*/ 245834 h 1196767"/>
              <a:gd name="connsiteX12" fmla="*/ 0 w 1075507"/>
              <a:gd name="connsiteY12" fmla="*/ 372119 h 11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7" h="1196767">
                <a:moveTo>
                  <a:pt x="0" y="372119"/>
                </a:moveTo>
                <a:lnTo>
                  <a:pt x="0" y="824649"/>
                </a:lnTo>
                <a:cubicBezTo>
                  <a:pt x="0" y="876724"/>
                  <a:pt x="27802" y="924950"/>
                  <a:pt x="72927" y="950934"/>
                </a:cubicBezTo>
                <a:lnTo>
                  <a:pt x="464827" y="1177199"/>
                </a:lnTo>
                <a:cubicBezTo>
                  <a:pt x="509952" y="1203290"/>
                  <a:pt x="565556" y="1203290"/>
                  <a:pt x="610681" y="1177199"/>
                </a:cubicBezTo>
                <a:lnTo>
                  <a:pt x="1002581" y="950934"/>
                </a:lnTo>
                <a:cubicBezTo>
                  <a:pt x="1047706" y="924843"/>
                  <a:pt x="1075508" y="876724"/>
                  <a:pt x="1075508" y="824649"/>
                </a:cubicBezTo>
                <a:lnTo>
                  <a:pt x="1075508" y="372119"/>
                </a:lnTo>
                <a:cubicBezTo>
                  <a:pt x="1075508" y="320043"/>
                  <a:pt x="1047706" y="271818"/>
                  <a:pt x="1002581" y="245834"/>
                </a:cubicBezTo>
                <a:lnTo>
                  <a:pt x="610788" y="19568"/>
                </a:lnTo>
                <a:cubicBezTo>
                  <a:pt x="565663" y="-6523"/>
                  <a:pt x="510059" y="-6523"/>
                  <a:pt x="464934" y="19568"/>
                </a:cubicBezTo>
                <a:lnTo>
                  <a:pt x="72927" y="245834"/>
                </a:lnTo>
                <a:cubicBezTo>
                  <a:pt x="27802" y="271925"/>
                  <a:pt x="0" y="320043"/>
                  <a:pt x="0" y="372119"/>
                </a:cubicBezTo>
                <a:close/>
              </a:path>
            </a:pathLst>
          </a:custGeom>
          <a:noFill/>
          <a:ln w="19050" cap="flat">
            <a:solidFill>
              <a:schemeClr val="tx2"/>
            </a:solidFill>
            <a:prstDash val="solid"/>
            <a:miter/>
          </a:ln>
        </p:spPr>
        <p:txBody>
          <a:bodyPr vert="vert" rtlCol="0" anchor="ctr"/>
          <a:lstStyle/>
          <a:p>
            <a:pPr algn="ctr"/>
            <a:endParaRPr lang="en-US" sz="2800" b="1">
              <a:solidFill>
                <a:schemeClr val="bg1"/>
              </a:solidFill>
            </a:endParaRPr>
          </a:p>
        </p:txBody>
      </p:sp>
      <p:sp>
        <p:nvSpPr>
          <p:cNvPr id="8" name="Graphic 15">
            <a:extLst>
              <a:ext uri="{FF2B5EF4-FFF2-40B4-BE49-F238E27FC236}">
                <a16:creationId xmlns:a16="http://schemas.microsoft.com/office/drawing/2014/main" id="{7465F143-FE40-4194-949E-25680AF326A7}"/>
              </a:ext>
            </a:extLst>
          </p:cNvPr>
          <p:cNvSpPr/>
          <p:nvPr userDrawn="1"/>
        </p:nvSpPr>
        <p:spPr>
          <a:xfrm rot="16200000">
            <a:off x="1374467" y="3856787"/>
            <a:ext cx="1461861" cy="1619178"/>
          </a:xfrm>
          <a:custGeom>
            <a:avLst/>
            <a:gdLst>
              <a:gd name="connsiteX0" fmla="*/ 0 w 1075507"/>
              <a:gd name="connsiteY0" fmla="*/ 372119 h 1196767"/>
              <a:gd name="connsiteX1" fmla="*/ 0 w 1075507"/>
              <a:gd name="connsiteY1" fmla="*/ 824649 h 1196767"/>
              <a:gd name="connsiteX2" fmla="*/ 72927 w 1075507"/>
              <a:gd name="connsiteY2" fmla="*/ 950934 h 1196767"/>
              <a:gd name="connsiteX3" fmla="*/ 464827 w 1075507"/>
              <a:gd name="connsiteY3" fmla="*/ 1177199 h 1196767"/>
              <a:gd name="connsiteX4" fmla="*/ 610681 w 1075507"/>
              <a:gd name="connsiteY4" fmla="*/ 1177199 h 1196767"/>
              <a:gd name="connsiteX5" fmla="*/ 1002581 w 1075507"/>
              <a:gd name="connsiteY5" fmla="*/ 950934 h 1196767"/>
              <a:gd name="connsiteX6" fmla="*/ 1075508 w 1075507"/>
              <a:gd name="connsiteY6" fmla="*/ 824649 h 1196767"/>
              <a:gd name="connsiteX7" fmla="*/ 1075508 w 1075507"/>
              <a:gd name="connsiteY7" fmla="*/ 372119 h 1196767"/>
              <a:gd name="connsiteX8" fmla="*/ 1002581 w 1075507"/>
              <a:gd name="connsiteY8" fmla="*/ 245834 h 1196767"/>
              <a:gd name="connsiteX9" fmla="*/ 610788 w 1075507"/>
              <a:gd name="connsiteY9" fmla="*/ 19568 h 1196767"/>
              <a:gd name="connsiteX10" fmla="*/ 464934 w 1075507"/>
              <a:gd name="connsiteY10" fmla="*/ 19568 h 1196767"/>
              <a:gd name="connsiteX11" fmla="*/ 72927 w 1075507"/>
              <a:gd name="connsiteY11" fmla="*/ 245834 h 1196767"/>
              <a:gd name="connsiteX12" fmla="*/ 0 w 1075507"/>
              <a:gd name="connsiteY12" fmla="*/ 372119 h 11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7" h="1196767">
                <a:moveTo>
                  <a:pt x="0" y="372119"/>
                </a:moveTo>
                <a:lnTo>
                  <a:pt x="0" y="824649"/>
                </a:lnTo>
                <a:cubicBezTo>
                  <a:pt x="0" y="876724"/>
                  <a:pt x="27802" y="924950"/>
                  <a:pt x="72927" y="950934"/>
                </a:cubicBezTo>
                <a:lnTo>
                  <a:pt x="464827" y="1177199"/>
                </a:lnTo>
                <a:cubicBezTo>
                  <a:pt x="509952" y="1203290"/>
                  <a:pt x="565556" y="1203290"/>
                  <a:pt x="610681" y="1177199"/>
                </a:cubicBezTo>
                <a:lnTo>
                  <a:pt x="1002581" y="950934"/>
                </a:lnTo>
                <a:cubicBezTo>
                  <a:pt x="1047706" y="924843"/>
                  <a:pt x="1075508" y="876724"/>
                  <a:pt x="1075508" y="824649"/>
                </a:cubicBezTo>
                <a:lnTo>
                  <a:pt x="1075508" y="372119"/>
                </a:lnTo>
                <a:cubicBezTo>
                  <a:pt x="1075508" y="320043"/>
                  <a:pt x="1047706" y="271818"/>
                  <a:pt x="1002581" y="245834"/>
                </a:cubicBezTo>
                <a:lnTo>
                  <a:pt x="610788" y="19568"/>
                </a:lnTo>
                <a:cubicBezTo>
                  <a:pt x="565663" y="-6523"/>
                  <a:pt x="510059" y="-6523"/>
                  <a:pt x="464934" y="19568"/>
                </a:cubicBezTo>
                <a:lnTo>
                  <a:pt x="72927" y="245834"/>
                </a:lnTo>
                <a:cubicBezTo>
                  <a:pt x="27802" y="271925"/>
                  <a:pt x="0" y="320043"/>
                  <a:pt x="0" y="372119"/>
                </a:cubicBezTo>
                <a:close/>
              </a:path>
            </a:pathLst>
          </a:custGeom>
          <a:noFill/>
          <a:ln w="19050" cap="flat">
            <a:solidFill>
              <a:schemeClr val="accent5"/>
            </a:solidFill>
            <a:prstDash val="sysDot"/>
            <a:miter/>
          </a:ln>
        </p:spPr>
        <p:txBody>
          <a:bodyPr vert="vert" rtlCol="0" anchor="ctr"/>
          <a:lstStyle/>
          <a:p>
            <a:pPr algn="ctr"/>
            <a:endParaRPr lang="en-US" sz="2800" b="1">
              <a:solidFill>
                <a:schemeClr val="bg1"/>
              </a:solidFill>
            </a:endParaRPr>
          </a:p>
        </p:txBody>
      </p:sp>
      <p:sp>
        <p:nvSpPr>
          <p:cNvPr id="9" name="Freeform: Shape 8">
            <a:extLst>
              <a:ext uri="{FF2B5EF4-FFF2-40B4-BE49-F238E27FC236}">
                <a16:creationId xmlns:a16="http://schemas.microsoft.com/office/drawing/2014/main" id="{079FD778-F1FC-16E0-52D5-5861A4368FCB}"/>
              </a:ext>
            </a:extLst>
          </p:cNvPr>
          <p:cNvSpPr/>
          <p:nvPr userDrawn="1"/>
        </p:nvSpPr>
        <p:spPr>
          <a:xfrm>
            <a:off x="0" y="1641800"/>
            <a:ext cx="2896015" cy="3024580"/>
          </a:xfrm>
          <a:custGeom>
            <a:avLst/>
            <a:gdLst>
              <a:gd name="connsiteX0" fmla="*/ 587608 w 2896015"/>
              <a:gd name="connsiteY0" fmla="*/ 0 h 3024580"/>
              <a:gd name="connsiteX1" fmla="*/ 1854358 w 2896015"/>
              <a:gd name="connsiteY1" fmla="*/ 0 h 3024580"/>
              <a:gd name="connsiteX2" fmla="*/ 2207863 w 2896015"/>
              <a:gd name="connsiteY2" fmla="*/ 205088 h 3024580"/>
              <a:gd name="connsiteX3" fmla="*/ 2841239 w 2896015"/>
              <a:gd name="connsiteY3" fmla="*/ 1307202 h 3024580"/>
              <a:gd name="connsiteX4" fmla="*/ 2841239 w 2896015"/>
              <a:gd name="connsiteY4" fmla="*/ 1717377 h 3024580"/>
              <a:gd name="connsiteX5" fmla="*/ 2207863 w 2896015"/>
              <a:gd name="connsiteY5" fmla="*/ 2819492 h 3024580"/>
              <a:gd name="connsiteX6" fmla="*/ 1854358 w 2896015"/>
              <a:gd name="connsiteY6" fmla="*/ 3024580 h 3024580"/>
              <a:gd name="connsiteX7" fmla="*/ 587608 w 2896015"/>
              <a:gd name="connsiteY7" fmla="*/ 3024580 h 3024580"/>
              <a:gd name="connsiteX8" fmla="*/ 234103 w 2896015"/>
              <a:gd name="connsiteY8" fmla="*/ 2819492 h 3024580"/>
              <a:gd name="connsiteX9" fmla="*/ 0 w 2896015"/>
              <a:gd name="connsiteY9" fmla="*/ 2412029 h 3024580"/>
              <a:gd name="connsiteX10" fmla="*/ 0 w 2896015"/>
              <a:gd name="connsiteY10" fmla="*/ 612329 h 3024580"/>
              <a:gd name="connsiteX11" fmla="*/ 234103 w 2896015"/>
              <a:gd name="connsiteY11" fmla="*/ 205088 h 3024580"/>
              <a:gd name="connsiteX12" fmla="*/ 587608 w 2896015"/>
              <a:gd name="connsiteY12" fmla="*/ 0 h 302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6015" h="3024580">
                <a:moveTo>
                  <a:pt x="587608" y="0"/>
                </a:moveTo>
                <a:lnTo>
                  <a:pt x="1854358" y="0"/>
                </a:lnTo>
                <a:cubicBezTo>
                  <a:pt x="2000130" y="0"/>
                  <a:pt x="2134828" y="78186"/>
                  <a:pt x="2207863" y="205088"/>
                </a:cubicBezTo>
                <a:lnTo>
                  <a:pt x="2841239" y="1307202"/>
                </a:lnTo>
                <a:cubicBezTo>
                  <a:pt x="2914274" y="1434104"/>
                  <a:pt x="2914274" y="1590475"/>
                  <a:pt x="2841239" y="1717377"/>
                </a:cubicBezTo>
                <a:lnTo>
                  <a:pt x="2207863" y="2819492"/>
                </a:lnTo>
                <a:cubicBezTo>
                  <a:pt x="2135127" y="2946394"/>
                  <a:pt x="2000130" y="3024580"/>
                  <a:pt x="1854358" y="3024580"/>
                </a:cubicBezTo>
                <a:lnTo>
                  <a:pt x="587608" y="3024580"/>
                </a:lnTo>
                <a:cubicBezTo>
                  <a:pt x="441833" y="3024580"/>
                  <a:pt x="307138" y="2946394"/>
                  <a:pt x="234103" y="2819492"/>
                </a:cubicBezTo>
                <a:lnTo>
                  <a:pt x="0" y="2412029"/>
                </a:lnTo>
                <a:lnTo>
                  <a:pt x="0" y="612329"/>
                </a:lnTo>
                <a:lnTo>
                  <a:pt x="234103" y="205088"/>
                </a:lnTo>
                <a:cubicBezTo>
                  <a:pt x="306839" y="78186"/>
                  <a:pt x="441833" y="0"/>
                  <a:pt x="587608"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1800" y="2847704"/>
            <a:ext cx="1908148" cy="612774"/>
          </a:xfrm>
        </p:spPr>
        <p:txBody>
          <a:bodyPr anchor="ctr"/>
          <a:lstStyle>
            <a:lvl1pPr>
              <a:defRPr sz="40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5372099" y="838559"/>
            <a:ext cx="6390432" cy="548640"/>
          </a:xfrm>
        </p:spPr>
        <p:txBody>
          <a:bodyPr anchor="ctr"/>
          <a:lstStyle>
            <a:lvl1pPr>
              <a:defRPr sz="1800" b="1"/>
            </a:lvl1pPr>
            <a:lvl2pPr marL="0" indent="0">
              <a:buNone/>
              <a:defRPr/>
            </a:lvl2pPr>
          </a:lstStyle>
          <a:p>
            <a:pPr lvl="0"/>
            <a:r>
              <a:rPr lang="en-US"/>
              <a:t>Click to edit Master text styles</a:t>
            </a:r>
          </a:p>
        </p:txBody>
      </p:sp>
      <p:sp>
        <p:nvSpPr>
          <p:cNvPr id="10" name="Content Placeholder 9">
            <a:extLst>
              <a:ext uri="{FF2B5EF4-FFF2-40B4-BE49-F238E27FC236}">
                <a16:creationId xmlns:a16="http://schemas.microsoft.com/office/drawing/2014/main" id="{6FB3E34F-901A-8AF6-0D11-7BC603710CDC}"/>
              </a:ext>
            </a:extLst>
          </p:cNvPr>
          <p:cNvSpPr>
            <a:spLocks noGrp="1"/>
          </p:cNvSpPr>
          <p:nvPr>
            <p:ph sz="quarter" idx="13"/>
          </p:nvPr>
        </p:nvSpPr>
        <p:spPr>
          <a:xfrm>
            <a:off x="5372099" y="1785126"/>
            <a:ext cx="6390432" cy="548640"/>
          </a:xfrm>
        </p:spPr>
        <p:txBody>
          <a:bodyPr anchor="ctr"/>
          <a:lstStyle>
            <a:lvl1pPr>
              <a:defRPr sz="1800" b="1"/>
            </a:lvl1pPr>
          </a:lstStyle>
          <a:p>
            <a:pPr lvl="0"/>
            <a:r>
              <a:rPr lang="en-US"/>
              <a:t>Click to edit Master text styles</a:t>
            </a:r>
          </a:p>
        </p:txBody>
      </p:sp>
      <p:sp>
        <p:nvSpPr>
          <p:cNvPr id="12" name="Content Placeholder 11">
            <a:extLst>
              <a:ext uri="{FF2B5EF4-FFF2-40B4-BE49-F238E27FC236}">
                <a16:creationId xmlns:a16="http://schemas.microsoft.com/office/drawing/2014/main" id="{3FDAB7A5-3731-9D16-4DD7-CB29FEE2B1F6}"/>
              </a:ext>
            </a:extLst>
          </p:cNvPr>
          <p:cNvSpPr>
            <a:spLocks noGrp="1"/>
          </p:cNvSpPr>
          <p:nvPr>
            <p:ph sz="quarter" idx="14"/>
          </p:nvPr>
        </p:nvSpPr>
        <p:spPr>
          <a:xfrm>
            <a:off x="5372099" y="2736302"/>
            <a:ext cx="6388100" cy="548640"/>
          </a:xfrm>
        </p:spPr>
        <p:txBody>
          <a:bodyPr anchor="ctr"/>
          <a:lstStyle>
            <a:lvl1pPr>
              <a:defRPr sz="1800" b="1"/>
            </a:lvl1pPr>
          </a:lstStyle>
          <a:p>
            <a:pPr lvl="0"/>
            <a:r>
              <a:rPr lang="en-US"/>
              <a:t>Click to edit Master text styles</a:t>
            </a:r>
          </a:p>
        </p:txBody>
      </p:sp>
      <p:sp>
        <p:nvSpPr>
          <p:cNvPr id="14" name="Content Placeholder 13">
            <a:extLst>
              <a:ext uri="{FF2B5EF4-FFF2-40B4-BE49-F238E27FC236}">
                <a16:creationId xmlns:a16="http://schemas.microsoft.com/office/drawing/2014/main" id="{748FFE7D-C2B6-B202-6C18-08AD7AEB2DDA}"/>
              </a:ext>
            </a:extLst>
          </p:cNvPr>
          <p:cNvSpPr>
            <a:spLocks noGrp="1"/>
          </p:cNvSpPr>
          <p:nvPr>
            <p:ph sz="quarter" idx="15"/>
          </p:nvPr>
        </p:nvSpPr>
        <p:spPr>
          <a:xfrm>
            <a:off x="5372099" y="3661125"/>
            <a:ext cx="6391275" cy="548640"/>
          </a:xfrm>
        </p:spPr>
        <p:txBody>
          <a:bodyPr anchor="ctr"/>
          <a:lstStyle>
            <a:lvl1pPr>
              <a:defRPr sz="1800" b="1"/>
            </a:lvl1pPr>
          </a:lstStyle>
          <a:p>
            <a:pPr lvl="0"/>
            <a:r>
              <a:rPr lang="en-US"/>
              <a:t>Click to edit Master text styles</a:t>
            </a:r>
          </a:p>
        </p:txBody>
      </p:sp>
      <p:sp>
        <p:nvSpPr>
          <p:cNvPr id="13" name="Text Placeholder 25">
            <a:extLst>
              <a:ext uri="{FF2B5EF4-FFF2-40B4-BE49-F238E27FC236}">
                <a16:creationId xmlns:a16="http://schemas.microsoft.com/office/drawing/2014/main" id="{06940B51-44DA-FF2A-74B9-B777ECA4335B}"/>
              </a:ext>
            </a:extLst>
          </p:cNvPr>
          <p:cNvSpPr>
            <a:spLocks noGrp="1"/>
          </p:cNvSpPr>
          <p:nvPr>
            <p:ph type="body" sz="quarter" idx="21" hasCustomPrompt="1"/>
          </p:nvPr>
        </p:nvSpPr>
        <p:spPr>
          <a:xfrm>
            <a:off x="4462272" y="4584390"/>
            <a:ext cx="700491" cy="629515"/>
          </a:xfrm>
          <a:custGeom>
            <a:avLst/>
            <a:gdLst>
              <a:gd name="connsiteX0" fmla="*/ 217808 w 700491"/>
              <a:gd name="connsiteY0" fmla="*/ 0 h 629515"/>
              <a:gd name="connsiteX1" fmla="*/ 482683 w 700491"/>
              <a:gd name="connsiteY1" fmla="*/ 0 h 629515"/>
              <a:gd name="connsiteX2" fmla="*/ 556600 w 700491"/>
              <a:gd name="connsiteY2" fmla="*/ 42685 h 629515"/>
              <a:gd name="connsiteX3" fmla="*/ 689038 w 700491"/>
              <a:gd name="connsiteY3" fmla="*/ 272072 h 629515"/>
              <a:gd name="connsiteX4" fmla="*/ 689038 w 700491"/>
              <a:gd name="connsiteY4" fmla="*/ 357443 h 629515"/>
              <a:gd name="connsiteX5" fmla="*/ 556600 w 700491"/>
              <a:gd name="connsiteY5" fmla="*/ 586830 h 629515"/>
              <a:gd name="connsiteX6" fmla="*/ 482683 w 700491"/>
              <a:gd name="connsiteY6" fmla="*/ 629515 h 629515"/>
              <a:gd name="connsiteX7" fmla="*/ 217808 w 700491"/>
              <a:gd name="connsiteY7" fmla="*/ 629515 h 629515"/>
              <a:gd name="connsiteX8" fmla="*/ 143891 w 700491"/>
              <a:gd name="connsiteY8" fmla="*/ 586830 h 629515"/>
              <a:gd name="connsiteX9" fmla="*/ 11454 w 700491"/>
              <a:gd name="connsiteY9" fmla="*/ 357380 h 629515"/>
              <a:gd name="connsiteX10" fmla="*/ 11454 w 700491"/>
              <a:gd name="connsiteY10" fmla="*/ 272009 h 629515"/>
              <a:gd name="connsiteX11" fmla="*/ 143891 w 700491"/>
              <a:gd name="connsiteY11" fmla="*/ 42685 h 629515"/>
              <a:gd name="connsiteX12" fmla="*/ 217808 w 700491"/>
              <a:gd name="connsiteY12" fmla="*/ 0 h 6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491" h="629515">
                <a:moveTo>
                  <a:pt x="217808" y="0"/>
                </a:moveTo>
                <a:lnTo>
                  <a:pt x="482683" y="0"/>
                </a:lnTo>
                <a:cubicBezTo>
                  <a:pt x="513164" y="0"/>
                  <a:pt x="541328" y="16273"/>
                  <a:pt x="556600" y="42685"/>
                </a:cubicBezTo>
                <a:lnTo>
                  <a:pt x="689038" y="272072"/>
                </a:lnTo>
                <a:cubicBezTo>
                  <a:pt x="704309" y="298484"/>
                  <a:pt x="704309" y="331031"/>
                  <a:pt x="689038" y="357443"/>
                </a:cubicBezTo>
                <a:lnTo>
                  <a:pt x="556600" y="586830"/>
                </a:lnTo>
                <a:cubicBezTo>
                  <a:pt x="541391" y="613242"/>
                  <a:pt x="513164" y="629515"/>
                  <a:pt x="482683" y="629515"/>
                </a:cubicBezTo>
                <a:lnTo>
                  <a:pt x="217808" y="629515"/>
                </a:lnTo>
                <a:cubicBezTo>
                  <a:pt x="187327" y="629515"/>
                  <a:pt x="159163" y="613242"/>
                  <a:pt x="143891" y="586830"/>
                </a:cubicBezTo>
                <a:lnTo>
                  <a:pt x="11454" y="357380"/>
                </a:lnTo>
                <a:cubicBezTo>
                  <a:pt x="-3818" y="330968"/>
                  <a:pt x="-3818" y="298422"/>
                  <a:pt x="11454" y="272009"/>
                </a:cubicBezTo>
                <a:lnTo>
                  <a:pt x="143891" y="42685"/>
                </a:lnTo>
                <a:cubicBezTo>
                  <a:pt x="159100" y="16273"/>
                  <a:pt x="187327" y="0"/>
                  <a:pt x="217808" y="0"/>
                </a:cubicBezTo>
                <a:close/>
              </a:path>
            </a:pathLst>
          </a:custGeom>
          <a:solidFill>
            <a:schemeClr val="accent5"/>
          </a:solidFill>
        </p:spPr>
        <p:txBody>
          <a:bodyPr wrap="square" anchor="ctr">
            <a:noAutofit/>
          </a:bodyPr>
          <a:lstStyle>
            <a:lvl1pPr algn="ctr">
              <a:defRPr sz="2400" b="1">
                <a:solidFill>
                  <a:schemeClr val="bg1"/>
                </a:solidFill>
              </a:defRPr>
            </a:lvl1pPr>
          </a:lstStyle>
          <a:p>
            <a:pPr lvl="0"/>
            <a:r>
              <a:rPr lang="en-US"/>
              <a:t>05</a:t>
            </a:r>
          </a:p>
        </p:txBody>
      </p:sp>
      <p:sp>
        <p:nvSpPr>
          <p:cNvPr id="15" name="Text Placeholder 25">
            <a:extLst>
              <a:ext uri="{FF2B5EF4-FFF2-40B4-BE49-F238E27FC236}">
                <a16:creationId xmlns:a16="http://schemas.microsoft.com/office/drawing/2014/main" id="{6539EC01-62FC-6CF5-E446-007D838608B8}"/>
              </a:ext>
            </a:extLst>
          </p:cNvPr>
          <p:cNvSpPr>
            <a:spLocks noGrp="1"/>
          </p:cNvSpPr>
          <p:nvPr>
            <p:ph type="body" sz="quarter" idx="22" hasCustomPrompt="1"/>
          </p:nvPr>
        </p:nvSpPr>
        <p:spPr>
          <a:xfrm>
            <a:off x="4462272" y="5530958"/>
            <a:ext cx="700491" cy="629515"/>
          </a:xfrm>
          <a:custGeom>
            <a:avLst/>
            <a:gdLst>
              <a:gd name="connsiteX0" fmla="*/ 217808 w 700491"/>
              <a:gd name="connsiteY0" fmla="*/ 0 h 629515"/>
              <a:gd name="connsiteX1" fmla="*/ 482683 w 700491"/>
              <a:gd name="connsiteY1" fmla="*/ 0 h 629515"/>
              <a:gd name="connsiteX2" fmla="*/ 556600 w 700491"/>
              <a:gd name="connsiteY2" fmla="*/ 42685 h 629515"/>
              <a:gd name="connsiteX3" fmla="*/ 689038 w 700491"/>
              <a:gd name="connsiteY3" fmla="*/ 272072 h 629515"/>
              <a:gd name="connsiteX4" fmla="*/ 689038 w 700491"/>
              <a:gd name="connsiteY4" fmla="*/ 357443 h 629515"/>
              <a:gd name="connsiteX5" fmla="*/ 556600 w 700491"/>
              <a:gd name="connsiteY5" fmla="*/ 586830 h 629515"/>
              <a:gd name="connsiteX6" fmla="*/ 482683 w 700491"/>
              <a:gd name="connsiteY6" fmla="*/ 629515 h 629515"/>
              <a:gd name="connsiteX7" fmla="*/ 217808 w 700491"/>
              <a:gd name="connsiteY7" fmla="*/ 629515 h 629515"/>
              <a:gd name="connsiteX8" fmla="*/ 143891 w 700491"/>
              <a:gd name="connsiteY8" fmla="*/ 586830 h 629515"/>
              <a:gd name="connsiteX9" fmla="*/ 11454 w 700491"/>
              <a:gd name="connsiteY9" fmla="*/ 357380 h 629515"/>
              <a:gd name="connsiteX10" fmla="*/ 11454 w 700491"/>
              <a:gd name="connsiteY10" fmla="*/ 272009 h 629515"/>
              <a:gd name="connsiteX11" fmla="*/ 143891 w 700491"/>
              <a:gd name="connsiteY11" fmla="*/ 42685 h 629515"/>
              <a:gd name="connsiteX12" fmla="*/ 217808 w 700491"/>
              <a:gd name="connsiteY12" fmla="*/ 0 h 6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491" h="629515">
                <a:moveTo>
                  <a:pt x="217808" y="0"/>
                </a:moveTo>
                <a:lnTo>
                  <a:pt x="482683" y="0"/>
                </a:lnTo>
                <a:cubicBezTo>
                  <a:pt x="513164" y="0"/>
                  <a:pt x="541328" y="16273"/>
                  <a:pt x="556600" y="42685"/>
                </a:cubicBezTo>
                <a:lnTo>
                  <a:pt x="689038" y="272072"/>
                </a:lnTo>
                <a:cubicBezTo>
                  <a:pt x="704309" y="298484"/>
                  <a:pt x="704309" y="331031"/>
                  <a:pt x="689038" y="357443"/>
                </a:cubicBezTo>
                <a:lnTo>
                  <a:pt x="556600" y="586830"/>
                </a:lnTo>
                <a:cubicBezTo>
                  <a:pt x="541391" y="613242"/>
                  <a:pt x="513164" y="629515"/>
                  <a:pt x="482683" y="629515"/>
                </a:cubicBezTo>
                <a:lnTo>
                  <a:pt x="217808" y="629515"/>
                </a:lnTo>
                <a:cubicBezTo>
                  <a:pt x="187327" y="629515"/>
                  <a:pt x="159163" y="613242"/>
                  <a:pt x="143891" y="586830"/>
                </a:cubicBezTo>
                <a:lnTo>
                  <a:pt x="11454" y="357380"/>
                </a:lnTo>
                <a:cubicBezTo>
                  <a:pt x="-3818" y="330968"/>
                  <a:pt x="-3818" y="298422"/>
                  <a:pt x="11454" y="272009"/>
                </a:cubicBezTo>
                <a:lnTo>
                  <a:pt x="143891" y="42685"/>
                </a:lnTo>
                <a:cubicBezTo>
                  <a:pt x="159100" y="16273"/>
                  <a:pt x="187327" y="0"/>
                  <a:pt x="217808" y="0"/>
                </a:cubicBezTo>
                <a:close/>
              </a:path>
            </a:pathLst>
          </a:custGeom>
          <a:solidFill>
            <a:schemeClr val="accent6"/>
          </a:solidFill>
        </p:spPr>
        <p:txBody>
          <a:bodyPr wrap="square" anchor="ctr">
            <a:noAutofit/>
          </a:bodyPr>
          <a:lstStyle>
            <a:lvl1pPr algn="ctr">
              <a:defRPr sz="2400" b="1">
                <a:solidFill>
                  <a:schemeClr val="bg1"/>
                </a:solidFill>
              </a:defRPr>
            </a:lvl1pPr>
          </a:lstStyle>
          <a:p>
            <a:pPr lvl="0"/>
            <a:r>
              <a:rPr lang="en-US"/>
              <a:t>06</a:t>
            </a:r>
          </a:p>
        </p:txBody>
      </p:sp>
      <p:sp>
        <p:nvSpPr>
          <p:cNvPr id="18" name="Content Placeholder 17">
            <a:extLst>
              <a:ext uri="{FF2B5EF4-FFF2-40B4-BE49-F238E27FC236}">
                <a16:creationId xmlns:a16="http://schemas.microsoft.com/office/drawing/2014/main" id="{9EE44B7C-39B0-DECF-6852-D672FF28AC7D}"/>
              </a:ext>
            </a:extLst>
          </p:cNvPr>
          <p:cNvSpPr>
            <a:spLocks noGrp="1"/>
          </p:cNvSpPr>
          <p:nvPr>
            <p:ph sz="quarter" idx="23"/>
          </p:nvPr>
        </p:nvSpPr>
        <p:spPr>
          <a:xfrm>
            <a:off x="5372099" y="4639234"/>
            <a:ext cx="6388100" cy="547687"/>
          </a:xfrm>
        </p:spPr>
        <p:txBody>
          <a:bodyPr anchor="ctr"/>
          <a:lstStyle>
            <a:lvl1pPr>
              <a:defRPr sz="1800" b="1"/>
            </a:lvl1pPr>
            <a:lvl2pPr marL="0" indent="0">
              <a:buNone/>
              <a:defRPr/>
            </a:lvl2pPr>
          </a:lstStyle>
          <a:p>
            <a:pPr lvl="0"/>
            <a:r>
              <a:rPr lang="en-US"/>
              <a:t>Click to edit Master text styles</a:t>
            </a:r>
          </a:p>
        </p:txBody>
      </p:sp>
      <p:sp>
        <p:nvSpPr>
          <p:cNvPr id="22" name="Content Placeholder 21">
            <a:extLst>
              <a:ext uri="{FF2B5EF4-FFF2-40B4-BE49-F238E27FC236}">
                <a16:creationId xmlns:a16="http://schemas.microsoft.com/office/drawing/2014/main" id="{20069A71-768B-4F2B-E2B4-1AC9A603F73E}"/>
              </a:ext>
            </a:extLst>
          </p:cNvPr>
          <p:cNvSpPr>
            <a:spLocks noGrp="1"/>
          </p:cNvSpPr>
          <p:nvPr>
            <p:ph sz="quarter" idx="24"/>
          </p:nvPr>
        </p:nvSpPr>
        <p:spPr>
          <a:xfrm>
            <a:off x="5372099" y="5573498"/>
            <a:ext cx="6388100" cy="548640"/>
          </a:xfrm>
        </p:spPr>
        <p:txBody>
          <a:bodyPr anchor="ctr"/>
          <a:lstStyle>
            <a:lvl1pPr>
              <a:defRPr sz="1800" b="1"/>
            </a:lvl1pPr>
            <a:lvl2pPr marL="0" indent="0">
              <a:buNone/>
              <a:defRPr/>
            </a:lvl2pPr>
          </a:lstStyle>
          <a:p>
            <a:pPr lvl="0"/>
            <a:r>
              <a:rPr lang="en-US"/>
              <a:t>Click to edit Master text styles</a:t>
            </a:r>
          </a:p>
        </p:txBody>
      </p:sp>
      <p:pic>
        <p:nvPicPr>
          <p:cNvPr id="16" name="Graphic 15">
            <a:extLst>
              <a:ext uri="{FF2B5EF4-FFF2-40B4-BE49-F238E27FC236}">
                <a16:creationId xmlns:a16="http://schemas.microsoft.com/office/drawing/2014/main" id="{ADC9013B-A8E6-43F9-F2D0-F6D07672DF81}"/>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7" name="Rectangle 6">
            <a:extLst>
              <a:ext uri="{FF2B5EF4-FFF2-40B4-BE49-F238E27FC236}">
                <a16:creationId xmlns:a16="http://schemas.microsoft.com/office/drawing/2014/main" id="{652E0E9E-6B21-8DAD-72A1-A64F78A22421}"/>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425589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Mother and daughter (cyan)">
    <p:bg>
      <p:bgPr>
        <a:solidFill>
          <a:schemeClr val="accent2"/>
        </a:solidFill>
        <a:effectLst/>
      </p:bgPr>
    </p:bg>
    <p:spTree>
      <p:nvGrpSpPr>
        <p:cNvPr id="1" name=""/>
        <p:cNvGrpSpPr/>
        <p:nvPr/>
      </p:nvGrpSpPr>
      <p:grpSpPr>
        <a:xfrm>
          <a:off x="0" y="0"/>
          <a:ext cx="0" cy="0"/>
          <a:chOff x="0" y="0"/>
          <a:chExt cx="0" cy="0"/>
        </a:xfrm>
      </p:grpSpPr>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683433" y="2508538"/>
            <a:ext cx="6683374" cy="1323439"/>
          </a:xfrm>
        </p:spPr>
        <p:txBody>
          <a:bodyPr anchor="b"/>
          <a:lstStyle>
            <a:lvl1pPr>
              <a:defRPr sz="28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683433" y="3990429"/>
            <a:ext cx="6683374" cy="544511"/>
          </a:xfrm>
        </p:spPr>
        <p:txBody>
          <a:bodyPr>
            <a:noAutofit/>
          </a:bodyPr>
          <a:lstStyle>
            <a:lvl1pPr>
              <a:defRPr sz="20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pic>
        <p:nvPicPr>
          <p:cNvPr id="4" name="Picture 3">
            <a:extLst>
              <a:ext uri="{FF2B5EF4-FFF2-40B4-BE49-F238E27FC236}">
                <a16:creationId xmlns:a16="http://schemas.microsoft.com/office/drawing/2014/main" id="{C30335E2-0918-89E6-B180-05B43F38508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10"/>
          <a:stretch/>
        </p:blipFill>
        <p:spPr>
          <a:xfrm>
            <a:off x="7626545" y="882335"/>
            <a:ext cx="4033641" cy="3620360"/>
          </a:xfrm>
          <a:custGeom>
            <a:avLst/>
            <a:gdLst>
              <a:gd name="connsiteX0" fmla="*/ 1254206 w 4033641"/>
              <a:gd name="connsiteY0" fmla="*/ 0 h 3620360"/>
              <a:gd name="connsiteX1" fmla="*/ 2779436 w 4033641"/>
              <a:gd name="connsiteY1" fmla="*/ 0 h 3620360"/>
              <a:gd name="connsiteX2" fmla="*/ 3205073 w 4033641"/>
              <a:gd name="connsiteY2" fmla="*/ 245796 h 3620360"/>
              <a:gd name="connsiteX3" fmla="*/ 3967688 w 4033641"/>
              <a:gd name="connsiteY3" fmla="*/ 1567036 h 3620360"/>
              <a:gd name="connsiteX4" fmla="*/ 3967688 w 4033641"/>
              <a:gd name="connsiteY4" fmla="*/ 2058628 h 3620360"/>
              <a:gd name="connsiteX5" fmla="*/ 3205073 w 4033641"/>
              <a:gd name="connsiteY5" fmla="*/ 3379148 h 3620360"/>
              <a:gd name="connsiteX6" fmla="*/ 2907672 w 4033641"/>
              <a:gd name="connsiteY6" fmla="*/ 3607925 h 3620360"/>
              <a:gd name="connsiteX7" fmla="*/ 2845817 w 4033641"/>
              <a:gd name="connsiteY7" fmla="*/ 3620360 h 3620360"/>
              <a:gd name="connsiteX8" fmla="*/ 1187841 w 4033641"/>
              <a:gd name="connsiteY8" fmla="*/ 3620360 h 3620360"/>
              <a:gd name="connsiteX9" fmla="*/ 1126020 w 4033641"/>
              <a:gd name="connsiteY9" fmla="*/ 3607925 h 3620360"/>
              <a:gd name="connsiteX10" fmla="*/ 828569 w 4033641"/>
              <a:gd name="connsiteY10" fmla="*/ 3379148 h 3620360"/>
              <a:gd name="connsiteX11" fmla="*/ 65954 w 4033641"/>
              <a:gd name="connsiteY11" fmla="*/ 2058267 h 3620360"/>
              <a:gd name="connsiteX12" fmla="*/ 65954 w 4033641"/>
              <a:gd name="connsiteY12" fmla="*/ 1566676 h 3620360"/>
              <a:gd name="connsiteX13" fmla="*/ 828569 w 4033641"/>
              <a:gd name="connsiteY13" fmla="*/ 245796 h 3620360"/>
              <a:gd name="connsiteX14" fmla="*/ 1254206 w 4033641"/>
              <a:gd name="connsiteY14" fmla="*/ 0 h 3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33641" h="3620360">
                <a:moveTo>
                  <a:pt x="1254206" y="0"/>
                </a:moveTo>
                <a:lnTo>
                  <a:pt x="2779436" y="0"/>
                </a:lnTo>
                <a:cubicBezTo>
                  <a:pt x="2954953" y="0"/>
                  <a:pt x="3117135" y="93705"/>
                  <a:pt x="3205073" y="245796"/>
                </a:cubicBezTo>
                <a:lnTo>
                  <a:pt x="3967688" y="1567036"/>
                </a:lnTo>
                <a:cubicBezTo>
                  <a:pt x="4055626" y="1719127"/>
                  <a:pt x="4055626" y="1906537"/>
                  <a:pt x="3967688" y="2058628"/>
                </a:cubicBezTo>
                <a:lnTo>
                  <a:pt x="3205073" y="3379148"/>
                </a:lnTo>
                <a:cubicBezTo>
                  <a:pt x="3139390" y="3493216"/>
                  <a:pt x="3031539" y="3574442"/>
                  <a:pt x="2907672" y="3607925"/>
                </a:cubicBezTo>
                <a:lnTo>
                  <a:pt x="2845817" y="3620360"/>
                </a:lnTo>
                <a:lnTo>
                  <a:pt x="1187841" y="3620360"/>
                </a:lnTo>
                <a:lnTo>
                  <a:pt x="1126020" y="3607925"/>
                </a:lnTo>
                <a:cubicBezTo>
                  <a:pt x="1002239" y="3574442"/>
                  <a:pt x="894523" y="3493216"/>
                  <a:pt x="828569" y="3379148"/>
                </a:cubicBezTo>
                <a:lnTo>
                  <a:pt x="65954" y="2058267"/>
                </a:lnTo>
                <a:cubicBezTo>
                  <a:pt x="-21984" y="1906177"/>
                  <a:pt x="-21984" y="1718767"/>
                  <a:pt x="65954" y="1566676"/>
                </a:cubicBezTo>
                <a:lnTo>
                  <a:pt x="828569" y="245796"/>
                </a:lnTo>
                <a:cubicBezTo>
                  <a:pt x="916147" y="93705"/>
                  <a:pt x="1078689" y="0"/>
                  <a:pt x="1254206" y="0"/>
                </a:cubicBezTo>
                <a:close/>
              </a:path>
            </a:pathLst>
          </a:custGeom>
          <a:effectLst>
            <a:outerShdw blurRad="63500" dir="2700000" sx="102000" sy="102000" algn="tl" rotWithShape="0">
              <a:prstClr val="black">
                <a:alpha val="25000"/>
              </a:prstClr>
            </a:outerShdw>
          </a:effectLst>
        </p:spPr>
      </p:pic>
      <p:sp>
        <p:nvSpPr>
          <p:cNvPr id="10" name="Freeform: Shape 9">
            <a:extLst>
              <a:ext uri="{FF2B5EF4-FFF2-40B4-BE49-F238E27FC236}">
                <a16:creationId xmlns:a16="http://schemas.microsoft.com/office/drawing/2014/main" id="{5BAA0BB7-C34D-298B-A896-20565AE97800}"/>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cxnSp>
        <p:nvCxnSpPr>
          <p:cNvPr id="9" name="Straight Connector 8">
            <a:extLst>
              <a:ext uri="{FF2B5EF4-FFF2-40B4-BE49-F238E27FC236}">
                <a16:creationId xmlns:a16="http://schemas.microsoft.com/office/drawing/2014/main" id="{CBF68C0F-3CAC-62EA-BD82-B95218E5CB9B}"/>
              </a:ext>
            </a:extLst>
          </p:cNvPr>
          <p:cNvCxnSpPr>
            <a:cxnSpLocks/>
          </p:cNvCxnSpPr>
          <p:nvPr userDrawn="1"/>
        </p:nvCxnSpPr>
        <p:spPr>
          <a:xfrm>
            <a:off x="2654107" y="2195556"/>
            <a:ext cx="0" cy="67201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0662FB5-026F-AF6E-139E-95296F75CEB3}"/>
              </a:ext>
            </a:extLst>
          </p:cNvPr>
          <p:cNvSpPr txBox="1">
            <a:spLocks/>
          </p:cNvSpPr>
          <p:nvPr userDrawn="1"/>
        </p:nvSpPr>
        <p:spPr>
          <a:xfrm>
            <a:off x="2832884" y="2285362"/>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2000" b="0">
                <a:solidFill>
                  <a:schemeClr val="tx2"/>
                </a:solidFill>
              </a:rPr>
              <a:t>Developing therapeutics </a:t>
            </a:r>
            <a:br>
              <a:rPr lang="en-US" sz="2000" b="0">
                <a:solidFill>
                  <a:schemeClr val="tx2"/>
                </a:solidFill>
              </a:rPr>
            </a:br>
            <a:r>
              <a:rPr lang="en-US" sz="2000" b="0">
                <a:solidFill>
                  <a:schemeClr val="tx2"/>
                </a:solidFill>
              </a:rPr>
              <a:t>at</a:t>
            </a:r>
            <a:r>
              <a:rPr lang="uk-UA" sz="2000" b="0">
                <a:solidFill>
                  <a:schemeClr val="tx2"/>
                </a:solidFill>
              </a:rPr>
              <a:t> </a:t>
            </a:r>
            <a:r>
              <a:rPr lang="en-US" sz="2000" b="0">
                <a:solidFill>
                  <a:schemeClr val="tx2"/>
                </a:solidFill>
              </a:rPr>
              <a:t>the forefront of oncology</a:t>
            </a:r>
          </a:p>
        </p:txBody>
      </p:sp>
      <p:grpSp>
        <p:nvGrpSpPr>
          <p:cNvPr id="15" name="Group 14">
            <a:extLst>
              <a:ext uri="{FF2B5EF4-FFF2-40B4-BE49-F238E27FC236}">
                <a16:creationId xmlns:a16="http://schemas.microsoft.com/office/drawing/2014/main" id="{C19F0729-BED7-4527-8657-49CAB67C7798}"/>
              </a:ext>
            </a:extLst>
          </p:cNvPr>
          <p:cNvGrpSpPr/>
          <p:nvPr userDrawn="1"/>
        </p:nvGrpSpPr>
        <p:grpSpPr>
          <a:xfrm>
            <a:off x="670338" y="2183930"/>
            <a:ext cx="1753181" cy="683642"/>
            <a:chOff x="419100" y="5519738"/>
            <a:chExt cx="1700254" cy="663003"/>
          </a:xfrm>
        </p:grpSpPr>
        <p:pic>
          <p:nvPicPr>
            <p:cNvPr id="16" name="Picture 15" descr="A white text with blue dots on a black background&#10;&#10;Description automatically generated">
              <a:extLst>
                <a:ext uri="{FF2B5EF4-FFF2-40B4-BE49-F238E27FC236}">
                  <a16:creationId xmlns:a16="http://schemas.microsoft.com/office/drawing/2014/main" id="{5C5ED889-8C75-E1AF-A2B7-B6EA7FC5862F}"/>
                </a:ext>
              </a:extLst>
            </p:cNvPr>
            <p:cNvPicPr>
              <a:picLocks noChangeAspect="1"/>
            </p:cNvPicPr>
            <p:nvPr/>
          </p:nvPicPr>
          <p:blipFill rotWithShape="1">
            <a:blip r:embed="rId3">
              <a:extLst>
                <a:ext uri="{28A0092B-C50C-407E-A947-70E740481C1C}">
                  <a14:useLocalDpi xmlns:a14="http://schemas.microsoft.com/office/drawing/2010/main" val="0"/>
                </a:ext>
              </a:extLst>
            </a:blip>
            <a:srcRect l="27925" t="40093" r="27969" b="40552"/>
            <a:stretch/>
          </p:blipFill>
          <p:spPr>
            <a:xfrm>
              <a:off x="419100" y="5519738"/>
              <a:ext cx="1700254" cy="466725"/>
            </a:xfrm>
            <a:prstGeom prst="rect">
              <a:avLst/>
            </a:prstGeom>
          </p:spPr>
        </p:pic>
        <p:pic>
          <p:nvPicPr>
            <p:cNvPr id="17" name="Zasób 1.png" descr="Zasób 1.png">
              <a:extLst>
                <a:ext uri="{FF2B5EF4-FFF2-40B4-BE49-F238E27FC236}">
                  <a16:creationId xmlns:a16="http://schemas.microsoft.com/office/drawing/2014/main" id="{E7BBC593-C14E-CBAD-6BE8-8C99289659EB}"/>
                </a:ext>
              </a:extLst>
            </p:cNvPr>
            <p:cNvPicPr>
              <a:picLocks noChangeAspect="1"/>
            </p:cNvPicPr>
            <p:nvPr/>
          </p:nvPicPr>
          <p:blipFill rotWithShape="1">
            <a:blip r:embed="rId4"/>
            <a:srcRect t="81378"/>
            <a:stretch/>
          </p:blipFill>
          <p:spPr>
            <a:xfrm>
              <a:off x="431800" y="6062663"/>
              <a:ext cx="1678028" cy="120078"/>
            </a:xfrm>
            <a:prstGeom prst="rect">
              <a:avLst/>
            </a:prstGeom>
            <a:ln w="12700">
              <a:miter lim="400000"/>
            </a:ln>
          </p:spPr>
        </p:pic>
      </p:grpSp>
    </p:spTree>
    <p:extLst>
      <p:ext uri="{BB962C8B-B14F-4D97-AF65-F5344CB8AC3E}">
        <p14:creationId xmlns:p14="http://schemas.microsoft.com/office/powerpoint/2010/main" val="3652880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E097E47-7185-D9B4-6963-EB21D15CE4E2}"/>
              </a:ext>
            </a:extLst>
          </p:cNvPr>
          <p:cNvSpPr/>
          <p:nvPr userDrawn="1"/>
        </p:nvSpPr>
        <p:spPr>
          <a:xfrm>
            <a:off x="0" y="992187"/>
            <a:ext cx="3392939" cy="4200524"/>
          </a:xfrm>
          <a:custGeom>
            <a:avLst/>
            <a:gdLst>
              <a:gd name="connsiteX0" fmla="*/ 1592317 w 3587750"/>
              <a:gd name="connsiteY0" fmla="*/ 0 h 4441704"/>
              <a:gd name="connsiteX1" fmla="*/ 1862978 w 3587750"/>
              <a:gd name="connsiteY1" fmla="*/ 72625 h 4441704"/>
              <a:gd name="connsiteX2" fmla="*/ 3317089 w 3587750"/>
              <a:gd name="connsiteY2" fmla="*/ 912390 h 4441704"/>
              <a:gd name="connsiteX3" fmla="*/ 3587750 w 3587750"/>
              <a:gd name="connsiteY3" fmla="*/ 1381087 h 4441704"/>
              <a:gd name="connsiteX4" fmla="*/ 3587750 w 3587750"/>
              <a:gd name="connsiteY4" fmla="*/ 3060617 h 4441704"/>
              <a:gd name="connsiteX5" fmla="*/ 3317089 w 3587750"/>
              <a:gd name="connsiteY5" fmla="*/ 3529313 h 4441704"/>
              <a:gd name="connsiteX6" fmla="*/ 1862581 w 3587750"/>
              <a:gd name="connsiteY6" fmla="*/ 4369078 h 4441704"/>
              <a:gd name="connsiteX7" fmla="*/ 1321259 w 3587750"/>
              <a:gd name="connsiteY7" fmla="*/ 4369078 h 4441704"/>
              <a:gd name="connsiteX8" fmla="*/ 0 w 3587750"/>
              <a:gd name="connsiteY8" fmla="*/ 3606244 h 4441704"/>
              <a:gd name="connsiteX9" fmla="*/ 0 w 3587750"/>
              <a:gd name="connsiteY9" fmla="*/ 835480 h 4441704"/>
              <a:gd name="connsiteX10" fmla="*/ 1321655 w 3587750"/>
              <a:gd name="connsiteY10" fmla="*/ 72625 h 4441704"/>
              <a:gd name="connsiteX11" fmla="*/ 1592317 w 3587750"/>
              <a:gd name="connsiteY11" fmla="*/ 0 h 44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7750" h="4441704">
                <a:moveTo>
                  <a:pt x="1592317" y="0"/>
                </a:moveTo>
                <a:cubicBezTo>
                  <a:pt x="1685779" y="-1"/>
                  <a:pt x="1779240" y="24208"/>
                  <a:pt x="1862978" y="72625"/>
                </a:cubicBezTo>
                <a:lnTo>
                  <a:pt x="3317089" y="912390"/>
                </a:lnTo>
                <a:cubicBezTo>
                  <a:pt x="3484566" y="1008828"/>
                  <a:pt x="3587750" y="1187814"/>
                  <a:pt x="3587750" y="1381087"/>
                </a:cubicBezTo>
                <a:lnTo>
                  <a:pt x="3587750" y="3060617"/>
                </a:lnTo>
                <a:cubicBezTo>
                  <a:pt x="3587750" y="3253889"/>
                  <a:pt x="3484566" y="3432478"/>
                  <a:pt x="3317089" y="3529313"/>
                </a:cubicBezTo>
                <a:lnTo>
                  <a:pt x="1862581" y="4369078"/>
                </a:lnTo>
                <a:cubicBezTo>
                  <a:pt x="1695105" y="4465913"/>
                  <a:pt x="1488735" y="4465913"/>
                  <a:pt x="1321259" y="4369078"/>
                </a:cubicBezTo>
                <a:lnTo>
                  <a:pt x="0" y="3606244"/>
                </a:lnTo>
                <a:lnTo>
                  <a:pt x="0" y="835480"/>
                </a:lnTo>
                <a:lnTo>
                  <a:pt x="1321655" y="72625"/>
                </a:lnTo>
                <a:cubicBezTo>
                  <a:pt x="1405394" y="24208"/>
                  <a:pt x="1498856" y="-1"/>
                  <a:pt x="1592317" y="0"/>
                </a:cubicBezTo>
                <a:close/>
              </a:path>
            </a:pathLst>
          </a:custGeom>
          <a:pattFill prst="dkUpDiag">
            <a:fgClr>
              <a:schemeClr val="accent1"/>
            </a:fgClr>
            <a:bgClr>
              <a:schemeClr val="accent2"/>
            </a:bgClr>
          </a:patt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Graphic 12">
            <a:extLst>
              <a:ext uri="{FF2B5EF4-FFF2-40B4-BE49-F238E27FC236}">
                <a16:creationId xmlns:a16="http://schemas.microsoft.com/office/drawing/2014/main" id="{A051A3BC-3209-7EA7-BFF4-0A04FDA09F8D}"/>
              </a:ext>
            </a:extLst>
          </p:cNvPr>
          <p:cNvSpPr/>
          <p:nvPr userDrawn="1"/>
        </p:nvSpPr>
        <p:spPr>
          <a:xfrm>
            <a:off x="5743096" y="2378676"/>
            <a:ext cx="1282018" cy="1426562"/>
          </a:xfrm>
          <a:custGeom>
            <a:avLst/>
            <a:gdLst>
              <a:gd name="connsiteX0" fmla="*/ 0 w 1237897"/>
              <a:gd name="connsiteY0" fmla="*/ 428304 h 1377466"/>
              <a:gd name="connsiteX1" fmla="*/ 0 w 1237897"/>
              <a:gd name="connsiteY1" fmla="*/ 949162 h 1377466"/>
              <a:gd name="connsiteX2" fmla="*/ 83938 w 1237897"/>
              <a:gd name="connsiteY2" fmla="*/ 1094515 h 1377466"/>
              <a:gd name="connsiteX3" fmla="*/ 535011 w 1237897"/>
              <a:gd name="connsiteY3" fmla="*/ 1354944 h 1377466"/>
              <a:gd name="connsiteX4" fmla="*/ 702887 w 1237897"/>
              <a:gd name="connsiteY4" fmla="*/ 1354944 h 1377466"/>
              <a:gd name="connsiteX5" fmla="*/ 1153960 w 1237897"/>
              <a:gd name="connsiteY5" fmla="*/ 1094515 h 1377466"/>
              <a:gd name="connsiteX6" fmla="*/ 1237898 w 1237897"/>
              <a:gd name="connsiteY6" fmla="*/ 949162 h 1377466"/>
              <a:gd name="connsiteX7" fmla="*/ 1237898 w 1237897"/>
              <a:gd name="connsiteY7" fmla="*/ 428304 h 1377466"/>
              <a:gd name="connsiteX8" fmla="*/ 1153960 w 1237897"/>
              <a:gd name="connsiteY8" fmla="*/ 282952 h 1377466"/>
              <a:gd name="connsiteX9" fmla="*/ 703010 w 1237897"/>
              <a:gd name="connsiteY9" fmla="*/ 22523 h 1377466"/>
              <a:gd name="connsiteX10" fmla="*/ 535134 w 1237897"/>
              <a:gd name="connsiteY10" fmla="*/ 22523 h 1377466"/>
              <a:gd name="connsiteX11" fmla="*/ 83938 w 1237897"/>
              <a:gd name="connsiteY11" fmla="*/ 282952 h 1377466"/>
              <a:gd name="connsiteX12" fmla="*/ 0 w 1237897"/>
              <a:gd name="connsiteY12" fmla="*/ 428304 h 137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897" h="1377466">
                <a:moveTo>
                  <a:pt x="0" y="428304"/>
                </a:moveTo>
                <a:lnTo>
                  <a:pt x="0" y="949162"/>
                </a:lnTo>
                <a:cubicBezTo>
                  <a:pt x="0" y="1009100"/>
                  <a:pt x="32000" y="1064607"/>
                  <a:pt x="83938" y="1094515"/>
                </a:cubicBezTo>
                <a:lnTo>
                  <a:pt x="535011" y="1354944"/>
                </a:lnTo>
                <a:cubicBezTo>
                  <a:pt x="586949" y="1384974"/>
                  <a:pt x="650949" y="1384974"/>
                  <a:pt x="702887" y="1354944"/>
                </a:cubicBezTo>
                <a:lnTo>
                  <a:pt x="1153960" y="1094515"/>
                </a:lnTo>
                <a:cubicBezTo>
                  <a:pt x="1205898" y="1064484"/>
                  <a:pt x="1237898" y="1009100"/>
                  <a:pt x="1237898" y="949162"/>
                </a:cubicBezTo>
                <a:lnTo>
                  <a:pt x="1237898" y="428304"/>
                </a:lnTo>
                <a:cubicBezTo>
                  <a:pt x="1237898" y="368366"/>
                  <a:pt x="1205898" y="312859"/>
                  <a:pt x="1153960" y="282952"/>
                </a:cubicBezTo>
                <a:lnTo>
                  <a:pt x="703010" y="22523"/>
                </a:lnTo>
                <a:cubicBezTo>
                  <a:pt x="651072" y="-7508"/>
                  <a:pt x="587072" y="-7508"/>
                  <a:pt x="535134" y="22523"/>
                </a:cubicBezTo>
                <a:lnTo>
                  <a:pt x="83938" y="282952"/>
                </a:lnTo>
                <a:cubicBezTo>
                  <a:pt x="32000" y="312982"/>
                  <a:pt x="0" y="368366"/>
                  <a:pt x="0" y="428304"/>
                </a:cubicBezTo>
                <a:close/>
              </a:path>
            </a:pathLst>
          </a:custGeom>
          <a:noFill/>
          <a:ln w="19050" cap="flat">
            <a:solidFill>
              <a:schemeClr val="accent5"/>
            </a:solid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41806501-B070-6CF5-11E1-0EC12F298506}"/>
              </a:ext>
            </a:extLst>
          </p:cNvPr>
          <p:cNvSpPr/>
          <p:nvPr userDrawn="1"/>
        </p:nvSpPr>
        <p:spPr>
          <a:xfrm>
            <a:off x="5743096" y="4034675"/>
            <a:ext cx="1282018" cy="1426562"/>
          </a:xfrm>
          <a:custGeom>
            <a:avLst/>
            <a:gdLst>
              <a:gd name="connsiteX0" fmla="*/ 0 w 1237897"/>
              <a:gd name="connsiteY0" fmla="*/ 428304 h 1377466"/>
              <a:gd name="connsiteX1" fmla="*/ 0 w 1237897"/>
              <a:gd name="connsiteY1" fmla="*/ 949162 h 1377466"/>
              <a:gd name="connsiteX2" fmla="*/ 83938 w 1237897"/>
              <a:gd name="connsiteY2" fmla="*/ 1094515 h 1377466"/>
              <a:gd name="connsiteX3" fmla="*/ 535011 w 1237897"/>
              <a:gd name="connsiteY3" fmla="*/ 1354944 h 1377466"/>
              <a:gd name="connsiteX4" fmla="*/ 702887 w 1237897"/>
              <a:gd name="connsiteY4" fmla="*/ 1354944 h 1377466"/>
              <a:gd name="connsiteX5" fmla="*/ 1153960 w 1237897"/>
              <a:gd name="connsiteY5" fmla="*/ 1094515 h 1377466"/>
              <a:gd name="connsiteX6" fmla="*/ 1237898 w 1237897"/>
              <a:gd name="connsiteY6" fmla="*/ 949162 h 1377466"/>
              <a:gd name="connsiteX7" fmla="*/ 1237898 w 1237897"/>
              <a:gd name="connsiteY7" fmla="*/ 428304 h 1377466"/>
              <a:gd name="connsiteX8" fmla="*/ 1153960 w 1237897"/>
              <a:gd name="connsiteY8" fmla="*/ 282952 h 1377466"/>
              <a:gd name="connsiteX9" fmla="*/ 703010 w 1237897"/>
              <a:gd name="connsiteY9" fmla="*/ 22523 h 1377466"/>
              <a:gd name="connsiteX10" fmla="*/ 535134 w 1237897"/>
              <a:gd name="connsiteY10" fmla="*/ 22523 h 1377466"/>
              <a:gd name="connsiteX11" fmla="*/ 83938 w 1237897"/>
              <a:gd name="connsiteY11" fmla="*/ 282952 h 1377466"/>
              <a:gd name="connsiteX12" fmla="*/ 0 w 1237897"/>
              <a:gd name="connsiteY12" fmla="*/ 428304 h 137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897" h="1377466">
                <a:moveTo>
                  <a:pt x="0" y="428304"/>
                </a:moveTo>
                <a:lnTo>
                  <a:pt x="0" y="949162"/>
                </a:lnTo>
                <a:cubicBezTo>
                  <a:pt x="0" y="1009100"/>
                  <a:pt x="32000" y="1064607"/>
                  <a:pt x="83938" y="1094515"/>
                </a:cubicBezTo>
                <a:lnTo>
                  <a:pt x="535011" y="1354944"/>
                </a:lnTo>
                <a:cubicBezTo>
                  <a:pt x="586949" y="1384974"/>
                  <a:pt x="650949" y="1384974"/>
                  <a:pt x="702887" y="1354944"/>
                </a:cubicBezTo>
                <a:lnTo>
                  <a:pt x="1153960" y="1094515"/>
                </a:lnTo>
                <a:cubicBezTo>
                  <a:pt x="1205898" y="1064484"/>
                  <a:pt x="1237898" y="1009100"/>
                  <a:pt x="1237898" y="949162"/>
                </a:cubicBezTo>
                <a:lnTo>
                  <a:pt x="1237898" y="428304"/>
                </a:lnTo>
                <a:cubicBezTo>
                  <a:pt x="1237898" y="368366"/>
                  <a:pt x="1205898" y="312859"/>
                  <a:pt x="1153960" y="282952"/>
                </a:cubicBezTo>
                <a:lnTo>
                  <a:pt x="703010" y="22523"/>
                </a:lnTo>
                <a:cubicBezTo>
                  <a:pt x="651072" y="-7508"/>
                  <a:pt x="587072" y="-7508"/>
                  <a:pt x="535134" y="22523"/>
                </a:cubicBezTo>
                <a:lnTo>
                  <a:pt x="83938" y="282952"/>
                </a:lnTo>
                <a:cubicBezTo>
                  <a:pt x="32000" y="312982"/>
                  <a:pt x="0" y="368366"/>
                  <a:pt x="0" y="428304"/>
                </a:cubicBezTo>
                <a:close/>
              </a:path>
            </a:pathLst>
          </a:custGeom>
          <a:noFill/>
          <a:ln w="19050" cap="flat">
            <a:solidFill>
              <a:schemeClr val="accent3"/>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1798" y="2792413"/>
            <a:ext cx="2592000" cy="612774"/>
          </a:xfrm>
        </p:spPr>
        <p:txBody>
          <a:bodyPr anchor="ctr"/>
          <a:lstStyle>
            <a:lvl1pPr>
              <a:defRPr sz="40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9" name="Content Placeholder 8">
            <a:extLst>
              <a:ext uri="{FF2B5EF4-FFF2-40B4-BE49-F238E27FC236}">
                <a16:creationId xmlns:a16="http://schemas.microsoft.com/office/drawing/2014/main" id="{4DC88A4F-A322-04EC-1C4C-B1EBDCF31D87}"/>
              </a:ext>
            </a:extLst>
          </p:cNvPr>
          <p:cNvSpPr>
            <a:spLocks noGrp="1"/>
          </p:cNvSpPr>
          <p:nvPr>
            <p:ph sz="quarter" idx="12"/>
          </p:nvPr>
        </p:nvSpPr>
        <p:spPr>
          <a:xfrm>
            <a:off x="7393167" y="747226"/>
            <a:ext cx="2970213" cy="1377465"/>
          </a:xfrm>
        </p:spPr>
        <p:txBody>
          <a:bodyPr anchor="ctr">
            <a:normAutofit/>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5" name="Content Placeholder 14">
            <a:extLst>
              <a:ext uri="{FF2B5EF4-FFF2-40B4-BE49-F238E27FC236}">
                <a16:creationId xmlns:a16="http://schemas.microsoft.com/office/drawing/2014/main" id="{2670CBC6-9B3B-31FA-995A-3D76B6CB2EB1}"/>
              </a:ext>
            </a:extLst>
          </p:cNvPr>
          <p:cNvSpPr>
            <a:spLocks noGrp="1"/>
          </p:cNvSpPr>
          <p:nvPr>
            <p:ph sz="quarter" idx="13"/>
          </p:nvPr>
        </p:nvSpPr>
        <p:spPr>
          <a:xfrm>
            <a:off x="7393167" y="2403225"/>
            <a:ext cx="2970213" cy="1377465"/>
          </a:xfrm>
        </p:spPr>
        <p:txBody>
          <a:bodyPr anchor="ctr">
            <a:normAutofit/>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7" name="Content Placeholder 16">
            <a:extLst>
              <a:ext uri="{FF2B5EF4-FFF2-40B4-BE49-F238E27FC236}">
                <a16:creationId xmlns:a16="http://schemas.microsoft.com/office/drawing/2014/main" id="{53455C24-CE19-98B3-2FA1-44759F4B58FA}"/>
              </a:ext>
            </a:extLst>
          </p:cNvPr>
          <p:cNvSpPr>
            <a:spLocks noGrp="1"/>
          </p:cNvSpPr>
          <p:nvPr>
            <p:ph sz="quarter" idx="14"/>
          </p:nvPr>
        </p:nvSpPr>
        <p:spPr>
          <a:xfrm>
            <a:off x="7393167" y="4059225"/>
            <a:ext cx="2970213" cy="1377465"/>
          </a:xfrm>
        </p:spPr>
        <p:txBody>
          <a:bodyPr anchor="ctr">
            <a:normAutofit/>
          </a:bodyPr>
          <a:lstStyle>
            <a:lvl1pPr>
              <a:defRPr sz="1800"/>
            </a:lvl1pPr>
            <a:lvl2pPr>
              <a:defRPr sz="1800"/>
            </a:lvl2pPr>
            <a:lvl3pPr>
              <a:defRPr sz="1800"/>
            </a:lvl3pPr>
          </a:lstStyle>
          <a:p>
            <a:pPr lvl="0"/>
            <a:r>
              <a:rPr lang="en-US"/>
              <a:t>Click to edit Master text styles</a:t>
            </a:r>
          </a:p>
          <a:p>
            <a:pPr lvl="1"/>
            <a:r>
              <a:rPr lang="en-US"/>
              <a:t>Second level</a:t>
            </a:r>
          </a:p>
          <a:p>
            <a:pPr lvl="2"/>
            <a:r>
              <a:rPr lang="en-US"/>
              <a:t>Third level</a:t>
            </a:r>
          </a:p>
        </p:txBody>
      </p:sp>
      <p:sp>
        <p:nvSpPr>
          <p:cNvPr id="18" name="Graphic 12">
            <a:extLst>
              <a:ext uri="{FF2B5EF4-FFF2-40B4-BE49-F238E27FC236}">
                <a16:creationId xmlns:a16="http://schemas.microsoft.com/office/drawing/2014/main" id="{99A25369-3C63-4DB9-ACAF-9CEA723DBE35}"/>
              </a:ext>
            </a:extLst>
          </p:cNvPr>
          <p:cNvSpPr/>
          <p:nvPr userDrawn="1"/>
        </p:nvSpPr>
        <p:spPr>
          <a:xfrm>
            <a:off x="5743096" y="722677"/>
            <a:ext cx="1282018" cy="1426562"/>
          </a:xfrm>
          <a:custGeom>
            <a:avLst/>
            <a:gdLst>
              <a:gd name="connsiteX0" fmla="*/ 0 w 1237897"/>
              <a:gd name="connsiteY0" fmla="*/ 428304 h 1377466"/>
              <a:gd name="connsiteX1" fmla="*/ 0 w 1237897"/>
              <a:gd name="connsiteY1" fmla="*/ 949162 h 1377466"/>
              <a:gd name="connsiteX2" fmla="*/ 83938 w 1237897"/>
              <a:gd name="connsiteY2" fmla="*/ 1094515 h 1377466"/>
              <a:gd name="connsiteX3" fmla="*/ 535011 w 1237897"/>
              <a:gd name="connsiteY3" fmla="*/ 1354944 h 1377466"/>
              <a:gd name="connsiteX4" fmla="*/ 702887 w 1237897"/>
              <a:gd name="connsiteY4" fmla="*/ 1354944 h 1377466"/>
              <a:gd name="connsiteX5" fmla="*/ 1153960 w 1237897"/>
              <a:gd name="connsiteY5" fmla="*/ 1094515 h 1377466"/>
              <a:gd name="connsiteX6" fmla="*/ 1237898 w 1237897"/>
              <a:gd name="connsiteY6" fmla="*/ 949162 h 1377466"/>
              <a:gd name="connsiteX7" fmla="*/ 1237898 w 1237897"/>
              <a:gd name="connsiteY7" fmla="*/ 428304 h 1377466"/>
              <a:gd name="connsiteX8" fmla="*/ 1153960 w 1237897"/>
              <a:gd name="connsiteY8" fmla="*/ 282952 h 1377466"/>
              <a:gd name="connsiteX9" fmla="*/ 703010 w 1237897"/>
              <a:gd name="connsiteY9" fmla="*/ 22523 h 1377466"/>
              <a:gd name="connsiteX10" fmla="*/ 535134 w 1237897"/>
              <a:gd name="connsiteY10" fmla="*/ 22523 h 1377466"/>
              <a:gd name="connsiteX11" fmla="*/ 83938 w 1237897"/>
              <a:gd name="connsiteY11" fmla="*/ 282952 h 1377466"/>
              <a:gd name="connsiteX12" fmla="*/ 0 w 1237897"/>
              <a:gd name="connsiteY12" fmla="*/ 428304 h 137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897" h="1377466">
                <a:moveTo>
                  <a:pt x="0" y="428304"/>
                </a:moveTo>
                <a:lnTo>
                  <a:pt x="0" y="949162"/>
                </a:lnTo>
                <a:cubicBezTo>
                  <a:pt x="0" y="1009100"/>
                  <a:pt x="32000" y="1064607"/>
                  <a:pt x="83938" y="1094515"/>
                </a:cubicBezTo>
                <a:lnTo>
                  <a:pt x="535011" y="1354944"/>
                </a:lnTo>
                <a:cubicBezTo>
                  <a:pt x="586949" y="1384974"/>
                  <a:pt x="650949" y="1384974"/>
                  <a:pt x="702887" y="1354944"/>
                </a:cubicBezTo>
                <a:lnTo>
                  <a:pt x="1153960" y="1094515"/>
                </a:lnTo>
                <a:cubicBezTo>
                  <a:pt x="1205898" y="1064484"/>
                  <a:pt x="1237898" y="1009100"/>
                  <a:pt x="1237898" y="949162"/>
                </a:cubicBezTo>
                <a:lnTo>
                  <a:pt x="1237898" y="428304"/>
                </a:lnTo>
                <a:cubicBezTo>
                  <a:pt x="1237898" y="368366"/>
                  <a:pt x="1205898" y="312859"/>
                  <a:pt x="1153960" y="282952"/>
                </a:cubicBezTo>
                <a:lnTo>
                  <a:pt x="703010" y="22523"/>
                </a:lnTo>
                <a:cubicBezTo>
                  <a:pt x="651072" y="-7508"/>
                  <a:pt x="587072" y="-7508"/>
                  <a:pt x="535134" y="22523"/>
                </a:cubicBezTo>
                <a:lnTo>
                  <a:pt x="83938" y="282952"/>
                </a:lnTo>
                <a:cubicBezTo>
                  <a:pt x="32000" y="312982"/>
                  <a:pt x="0" y="368366"/>
                  <a:pt x="0" y="428304"/>
                </a:cubicBezTo>
                <a:close/>
              </a:path>
            </a:pathLst>
          </a:custGeom>
          <a:noFill/>
          <a:ln w="19050" cap="flat">
            <a:solidFill>
              <a:schemeClr val="accent4"/>
            </a:solidFill>
            <a:prstDash val="solid"/>
            <a:miter/>
          </a:ln>
        </p:spPr>
        <p:txBody>
          <a:bodyPr rtlCol="0" anchor="ctr"/>
          <a:lstStyle/>
          <a:p>
            <a:endParaRPr lang="en-US"/>
          </a:p>
        </p:txBody>
      </p:sp>
      <p:sp>
        <p:nvSpPr>
          <p:cNvPr id="58" name="Picture Placeholder 57">
            <a:extLst>
              <a:ext uri="{FF2B5EF4-FFF2-40B4-BE49-F238E27FC236}">
                <a16:creationId xmlns:a16="http://schemas.microsoft.com/office/drawing/2014/main" id="{978498FE-C95A-91D5-CFB1-75A614EEEBCD}"/>
              </a:ext>
            </a:extLst>
          </p:cNvPr>
          <p:cNvSpPr>
            <a:spLocks noGrp="1"/>
          </p:cNvSpPr>
          <p:nvPr>
            <p:ph type="pic" sz="quarter" idx="18"/>
          </p:nvPr>
        </p:nvSpPr>
        <p:spPr>
          <a:xfrm>
            <a:off x="5847877" y="747225"/>
            <a:ext cx="1237898" cy="1377466"/>
          </a:xfrm>
          <a:custGeom>
            <a:avLst/>
            <a:gdLst>
              <a:gd name="connsiteX0" fmla="*/ 728821 w 1457351"/>
              <a:gd name="connsiteY0" fmla="*/ 0 h 1621662"/>
              <a:gd name="connsiteX1" fmla="*/ 827639 w 1457351"/>
              <a:gd name="connsiteY1" fmla="*/ 26516 h 1621662"/>
              <a:gd name="connsiteX2" fmla="*/ 1358533 w 1457351"/>
              <a:gd name="connsiteY2" fmla="*/ 333114 h 1621662"/>
              <a:gd name="connsiteX3" fmla="*/ 1457351 w 1457351"/>
              <a:gd name="connsiteY3" fmla="*/ 504234 h 1621662"/>
              <a:gd name="connsiteX4" fmla="*/ 1457351 w 1457351"/>
              <a:gd name="connsiteY4" fmla="*/ 1117429 h 1621662"/>
              <a:gd name="connsiteX5" fmla="*/ 1358533 w 1457351"/>
              <a:gd name="connsiteY5" fmla="*/ 1288550 h 1621662"/>
              <a:gd name="connsiteX6" fmla="*/ 827494 w 1457351"/>
              <a:gd name="connsiteY6" fmla="*/ 1595148 h 1621662"/>
              <a:gd name="connsiteX7" fmla="*/ 629857 w 1457351"/>
              <a:gd name="connsiteY7" fmla="*/ 1595148 h 1621662"/>
              <a:gd name="connsiteX8" fmla="*/ 98819 w 1457351"/>
              <a:gd name="connsiteY8" fmla="*/ 1288550 h 1621662"/>
              <a:gd name="connsiteX9" fmla="*/ 0 w 1457351"/>
              <a:gd name="connsiteY9" fmla="*/ 1117429 h 1621662"/>
              <a:gd name="connsiteX10" fmla="*/ 0 w 1457351"/>
              <a:gd name="connsiteY10" fmla="*/ 504234 h 1621662"/>
              <a:gd name="connsiteX11" fmla="*/ 98819 w 1457351"/>
              <a:gd name="connsiteY11" fmla="*/ 333114 h 1621662"/>
              <a:gd name="connsiteX12" fmla="*/ 630002 w 1457351"/>
              <a:gd name="connsiteY12" fmla="*/ 26516 h 1621662"/>
              <a:gd name="connsiteX13" fmla="*/ 728821 w 1457351"/>
              <a:gd name="connsiteY13" fmla="*/ 0 h 162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351" h="1621662">
                <a:moveTo>
                  <a:pt x="728821" y="0"/>
                </a:moveTo>
                <a:cubicBezTo>
                  <a:pt x="762943" y="0"/>
                  <a:pt x="797066" y="8839"/>
                  <a:pt x="827639" y="26516"/>
                </a:cubicBezTo>
                <a:lnTo>
                  <a:pt x="1358533" y="333114"/>
                </a:lnTo>
                <a:cubicBezTo>
                  <a:pt x="1419678" y="368322"/>
                  <a:pt x="1457351" y="433670"/>
                  <a:pt x="1457351" y="504234"/>
                </a:cubicBezTo>
                <a:lnTo>
                  <a:pt x="1457351" y="1117429"/>
                </a:lnTo>
                <a:cubicBezTo>
                  <a:pt x="1457351" y="1187993"/>
                  <a:pt x="1419678" y="1253195"/>
                  <a:pt x="1358533" y="1288550"/>
                </a:cubicBezTo>
                <a:lnTo>
                  <a:pt x="827494" y="1595148"/>
                </a:lnTo>
                <a:cubicBezTo>
                  <a:pt x="766349" y="1630501"/>
                  <a:pt x="691003" y="1630501"/>
                  <a:pt x="629857" y="1595148"/>
                </a:cubicBezTo>
                <a:lnTo>
                  <a:pt x="98819" y="1288550"/>
                </a:lnTo>
                <a:cubicBezTo>
                  <a:pt x="37673" y="1253340"/>
                  <a:pt x="0" y="1187993"/>
                  <a:pt x="0" y="1117429"/>
                </a:cubicBezTo>
                <a:lnTo>
                  <a:pt x="0" y="504234"/>
                </a:lnTo>
                <a:cubicBezTo>
                  <a:pt x="0" y="433670"/>
                  <a:pt x="37673" y="368467"/>
                  <a:pt x="98819" y="333114"/>
                </a:cubicBezTo>
                <a:lnTo>
                  <a:pt x="630002" y="26516"/>
                </a:lnTo>
                <a:cubicBezTo>
                  <a:pt x="660575" y="8839"/>
                  <a:pt x="694698" y="0"/>
                  <a:pt x="728821" y="0"/>
                </a:cubicBezTo>
                <a:close/>
              </a:path>
            </a:pathLst>
          </a:custGeom>
          <a:noFill/>
        </p:spPr>
        <p:txBody>
          <a:bodyPr wrap="square" anchor="ctr">
            <a:noAutofit/>
          </a:bodyPr>
          <a:lstStyle>
            <a:lvl1pPr algn="ctr">
              <a:defRPr>
                <a:solidFill>
                  <a:schemeClr val="tx1"/>
                </a:solidFill>
              </a:defRPr>
            </a:lvl1pPr>
          </a:lstStyle>
          <a:p>
            <a:endParaRPr lang="en-US"/>
          </a:p>
        </p:txBody>
      </p:sp>
      <p:sp>
        <p:nvSpPr>
          <p:cNvPr id="59" name="Picture Placeholder 58">
            <a:extLst>
              <a:ext uri="{FF2B5EF4-FFF2-40B4-BE49-F238E27FC236}">
                <a16:creationId xmlns:a16="http://schemas.microsoft.com/office/drawing/2014/main" id="{B401F606-2AF3-7FF7-6CED-838AC97409D2}"/>
              </a:ext>
            </a:extLst>
          </p:cNvPr>
          <p:cNvSpPr>
            <a:spLocks noGrp="1"/>
          </p:cNvSpPr>
          <p:nvPr>
            <p:ph type="pic" sz="quarter" idx="19"/>
          </p:nvPr>
        </p:nvSpPr>
        <p:spPr>
          <a:xfrm>
            <a:off x="5847877" y="2403224"/>
            <a:ext cx="1237898" cy="1377466"/>
          </a:xfrm>
          <a:custGeom>
            <a:avLst/>
            <a:gdLst>
              <a:gd name="connsiteX0" fmla="*/ 728821 w 1457351"/>
              <a:gd name="connsiteY0" fmla="*/ 0 h 1621662"/>
              <a:gd name="connsiteX1" fmla="*/ 827639 w 1457351"/>
              <a:gd name="connsiteY1" fmla="*/ 26516 h 1621662"/>
              <a:gd name="connsiteX2" fmla="*/ 1358533 w 1457351"/>
              <a:gd name="connsiteY2" fmla="*/ 333114 h 1621662"/>
              <a:gd name="connsiteX3" fmla="*/ 1457351 w 1457351"/>
              <a:gd name="connsiteY3" fmla="*/ 504234 h 1621662"/>
              <a:gd name="connsiteX4" fmla="*/ 1457351 w 1457351"/>
              <a:gd name="connsiteY4" fmla="*/ 1117429 h 1621662"/>
              <a:gd name="connsiteX5" fmla="*/ 1358533 w 1457351"/>
              <a:gd name="connsiteY5" fmla="*/ 1288550 h 1621662"/>
              <a:gd name="connsiteX6" fmla="*/ 827494 w 1457351"/>
              <a:gd name="connsiteY6" fmla="*/ 1595148 h 1621662"/>
              <a:gd name="connsiteX7" fmla="*/ 629857 w 1457351"/>
              <a:gd name="connsiteY7" fmla="*/ 1595148 h 1621662"/>
              <a:gd name="connsiteX8" fmla="*/ 98819 w 1457351"/>
              <a:gd name="connsiteY8" fmla="*/ 1288550 h 1621662"/>
              <a:gd name="connsiteX9" fmla="*/ 0 w 1457351"/>
              <a:gd name="connsiteY9" fmla="*/ 1117429 h 1621662"/>
              <a:gd name="connsiteX10" fmla="*/ 0 w 1457351"/>
              <a:gd name="connsiteY10" fmla="*/ 504234 h 1621662"/>
              <a:gd name="connsiteX11" fmla="*/ 98819 w 1457351"/>
              <a:gd name="connsiteY11" fmla="*/ 333114 h 1621662"/>
              <a:gd name="connsiteX12" fmla="*/ 630002 w 1457351"/>
              <a:gd name="connsiteY12" fmla="*/ 26516 h 1621662"/>
              <a:gd name="connsiteX13" fmla="*/ 728821 w 1457351"/>
              <a:gd name="connsiteY13" fmla="*/ 0 h 162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351" h="1621662">
                <a:moveTo>
                  <a:pt x="728821" y="0"/>
                </a:moveTo>
                <a:cubicBezTo>
                  <a:pt x="762943" y="0"/>
                  <a:pt x="797066" y="8839"/>
                  <a:pt x="827639" y="26516"/>
                </a:cubicBezTo>
                <a:lnTo>
                  <a:pt x="1358533" y="333114"/>
                </a:lnTo>
                <a:cubicBezTo>
                  <a:pt x="1419678" y="368322"/>
                  <a:pt x="1457351" y="433670"/>
                  <a:pt x="1457351" y="504234"/>
                </a:cubicBezTo>
                <a:lnTo>
                  <a:pt x="1457351" y="1117429"/>
                </a:lnTo>
                <a:cubicBezTo>
                  <a:pt x="1457351" y="1187993"/>
                  <a:pt x="1419678" y="1253195"/>
                  <a:pt x="1358533" y="1288550"/>
                </a:cubicBezTo>
                <a:lnTo>
                  <a:pt x="827494" y="1595148"/>
                </a:lnTo>
                <a:cubicBezTo>
                  <a:pt x="766349" y="1630501"/>
                  <a:pt x="691003" y="1630501"/>
                  <a:pt x="629857" y="1595148"/>
                </a:cubicBezTo>
                <a:lnTo>
                  <a:pt x="98819" y="1288550"/>
                </a:lnTo>
                <a:cubicBezTo>
                  <a:pt x="37673" y="1253340"/>
                  <a:pt x="0" y="1187993"/>
                  <a:pt x="0" y="1117429"/>
                </a:cubicBezTo>
                <a:lnTo>
                  <a:pt x="0" y="504234"/>
                </a:lnTo>
                <a:cubicBezTo>
                  <a:pt x="0" y="433670"/>
                  <a:pt x="37673" y="368467"/>
                  <a:pt x="98819" y="333114"/>
                </a:cubicBezTo>
                <a:lnTo>
                  <a:pt x="630002" y="26516"/>
                </a:lnTo>
                <a:cubicBezTo>
                  <a:pt x="660575" y="8839"/>
                  <a:pt x="694698" y="0"/>
                  <a:pt x="728821" y="0"/>
                </a:cubicBezTo>
                <a:close/>
              </a:path>
            </a:pathLst>
          </a:custGeom>
          <a:noFill/>
        </p:spPr>
        <p:txBody>
          <a:bodyPr wrap="square" anchor="ctr">
            <a:noAutofit/>
          </a:bodyPr>
          <a:lstStyle>
            <a:lvl1pPr algn="ctr">
              <a:defRPr>
                <a:solidFill>
                  <a:schemeClr val="tx1"/>
                </a:solidFill>
              </a:defRPr>
            </a:lvl1pPr>
          </a:lstStyle>
          <a:p>
            <a:endParaRPr lang="en-US"/>
          </a:p>
        </p:txBody>
      </p:sp>
      <p:sp>
        <p:nvSpPr>
          <p:cNvPr id="60" name="Picture Placeholder 59">
            <a:extLst>
              <a:ext uri="{FF2B5EF4-FFF2-40B4-BE49-F238E27FC236}">
                <a16:creationId xmlns:a16="http://schemas.microsoft.com/office/drawing/2014/main" id="{C99F0A92-D517-6B52-06D5-C1E7B5557492}"/>
              </a:ext>
            </a:extLst>
          </p:cNvPr>
          <p:cNvSpPr>
            <a:spLocks noGrp="1"/>
          </p:cNvSpPr>
          <p:nvPr>
            <p:ph type="pic" sz="quarter" idx="20"/>
          </p:nvPr>
        </p:nvSpPr>
        <p:spPr>
          <a:xfrm>
            <a:off x="5847877" y="4059224"/>
            <a:ext cx="1237898" cy="1377466"/>
          </a:xfrm>
          <a:custGeom>
            <a:avLst/>
            <a:gdLst>
              <a:gd name="connsiteX0" fmla="*/ 728821 w 1457351"/>
              <a:gd name="connsiteY0" fmla="*/ 0 h 1621662"/>
              <a:gd name="connsiteX1" fmla="*/ 827639 w 1457351"/>
              <a:gd name="connsiteY1" fmla="*/ 26516 h 1621662"/>
              <a:gd name="connsiteX2" fmla="*/ 1358533 w 1457351"/>
              <a:gd name="connsiteY2" fmla="*/ 333114 h 1621662"/>
              <a:gd name="connsiteX3" fmla="*/ 1457351 w 1457351"/>
              <a:gd name="connsiteY3" fmla="*/ 504234 h 1621662"/>
              <a:gd name="connsiteX4" fmla="*/ 1457351 w 1457351"/>
              <a:gd name="connsiteY4" fmla="*/ 1117429 h 1621662"/>
              <a:gd name="connsiteX5" fmla="*/ 1358533 w 1457351"/>
              <a:gd name="connsiteY5" fmla="*/ 1288550 h 1621662"/>
              <a:gd name="connsiteX6" fmla="*/ 827494 w 1457351"/>
              <a:gd name="connsiteY6" fmla="*/ 1595148 h 1621662"/>
              <a:gd name="connsiteX7" fmla="*/ 629857 w 1457351"/>
              <a:gd name="connsiteY7" fmla="*/ 1595148 h 1621662"/>
              <a:gd name="connsiteX8" fmla="*/ 98819 w 1457351"/>
              <a:gd name="connsiteY8" fmla="*/ 1288550 h 1621662"/>
              <a:gd name="connsiteX9" fmla="*/ 0 w 1457351"/>
              <a:gd name="connsiteY9" fmla="*/ 1117429 h 1621662"/>
              <a:gd name="connsiteX10" fmla="*/ 0 w 1457351"/>
              <a:gd name="connsiteY10" fmla="*/ 504234 h 1621662"/>
              <a:gd name="connsiteX11" fmla="*/ 98819 w 1457351"/>
              <a:gd name="connsiteY11" fmla="*/ 333114 h 1621662"/>
              <a:gd name="connsiteX12" fmla="*/ 630002 w 1457351"/>
              <a:gd name="connsiteY12" fmla="*/ 26516 h 1621662"/>
              <a:gd name="connsiteX13" fmla="*/ 728821 w 1457351"/>
              <a:gd name="connsiteY13" fmla="*/ 0 h 162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351" h="1621662">
                <a:moveTo>
                  <a:pt x="728821" y="0"/>
                </a:moveTo>
                <a:cubicBezTo>
                  <a:pt x="762943" y="0"/>
                  <a:pt x="797066" y="8839"/>
                  <a:pt x="827639" y="26516"/>
                </a:cubicBezTo>
                <a:lnTo>
                  <a:pt x="1358533" y="333114"/>
                </a:lnTo>
                <a:cubicBezTo>
                  <a:pt x="1419678" y="368322"/>
                  <a:pt x="1457351" y="433670"/>
                  <a:pt x="1457351" y="504234"/>
                </a:cubicBezTo>
                <a:lnTo>
                  <a:pt x="1457351" y="1117429"/>
                </a:lnTo>
                <a:cubicBezTo>
                  <a:pt x="1457351" y="1187993"/>
                  <a:pt x="1419678" y="1253195"/>
                  <a:pt x="1358533" y="1288550"/>
                </a:cubicBezTo>
                <a:lnTo>
                  <a:pt x="827494" y="1595148"/>
                </a:lnTo>
                <a:cubicBezTo>
                  <a:pt x="766349" y="1630501"/>
                  <a:pt x="691003" y="1630501"/>
                  <a:pt x="629857" y="1595148"/>
                </a:cubicBezTo>
                <a:lnTo>
                  <a:pt x="98819" y="1288550"/>
                </a:lnTo>
                <a:cubicBezTo>
                  <a:pt x="37673" y="1253340"/>
                  <a:pt x="0" y="1187993"/>
                  <a:pt x="0" y="1117429"/>
                </a:cubicBezTo>
                <a:lnTo>
                  <a:pt x="0" y="504234"/>
                </a:lnTo>
                <a:cubicBezTo>
                  <a:pt x="0" y="433670"/>
                  <a:pt x="37673" y="368467"/>
                  <a:pt x="98819" y="333114"/>
                </a:cubicBezTo>
                <a:lnTo>
                  <a:pt x="630002" y="26516"/>
                </a:lnTo>
                <a:cubicBezTo>
                  <a:pt x="660575" y="8839"/>
                  <a:pt x="694698" y="0"/>
                  <a:pt x="728821" y="0"/>
                </a:cubicBezTo>
                <a:close/>
              </a:path>
            </a:pathLst>
          </a:custGeom>
          <a:noFill/>
        </p:spPr>
        <p:txBody>
          <a:bodyPr wrap="square" anchor="ctr">
            <a:noAutofit/>
          </a:bodyPr>
          <a:lstStyle>
            <a:lvl1pPr algn="ctr">
              <a:defRPr>
                <a:solidFill>
                  <a:schemeClr val="tx1"/>
                </a:solidFill>
              </a:defRPr>
            </a:lvl1pPr>
          </a:lstStyle>
          <a:p>
            <a:endParaRPr lang="en-US"/>
          </a:p>
        </p:txBody>
      </p:sp>
      <p:pic>
        <p:nvPicPr>
          <p:cNvPr id="7" name="Graphic 6">
            <a:extLst>
              <a:ext uri="{FF2B5EF4-FFF2-40B4-BE49-F238E27FC236}">
                <a16:creationId xmlns:a16="http://schemas.microsoft.com/office/drawing/2014/main" id="{9B5D0956-58BA-8084-E78D-BA6F215F86C2}"/>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CD8FCD4A-7257-2812-039B-D9967FE9981C}"/>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288411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3200" y="1277039"/>
            <a:ext cx="11325600" cy="4907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EE84F39-4824-EE02-80A5-7553E90492DB}"/>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08B4D2FB-63E6-19A1-66A0-BFB0C4F56439}"/>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134974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37BA559A-FEAE-E989-F7A9-706265BE1EBA}"/>
              </a:ext>
            </a:extLst>
          </p:cNvPr>
          <p:cNvSpPr>
            <a:spLocks noGrp="1"/>
          </p:cNvSpPr>
          <p:nvPr>
            <p:ph type="body" sz="quarter" idx="15"/>
          </p:nvPr>
        </p:nvSpPr>
        <p:spPr>
          <a:xfrm>
            <a:off x="441324" y="5661292"/>
            <a:ext cx="11322051" cy="520709"/>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chemeClr val="accent3"/>
            </a:bgClr>
          </a:pattFill>
        </p:spPr>
        <p:txBody>
          <a:bodyPr wrap="square" anchor="ctr">
            <a:noAutofit/>
          </a:bodyPr>
          <a:lstStyle>
            <a:lvl1pPr algn="ctr">
              <a:lnSpc>
                <a:spcPct val="100000"/>
              </a:lnSpc>
              <a:defRPr b="1">
                <a:solidFill>
                  <a:schemeClr val="bg1"/>
                </a:solidFill>
              </a:defRPr>
            </a:lvl1pPr>
          </a:lstStyle>
          <a:p>
            <a:pPr lvl="0"/>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3200" y="1277039"/>
            <a:ext cx="11325600" cy="3933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A4D4A333-AD0F-AFA7-21AF-9F3F119A52BF}"/>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CE2F9F4A-56B4-5A39-EB92-389226436924}"/>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386656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3199" y="1277040"/>
            <a:ext cx="5389200" cy="3933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15CE2DA-51BD-114D-56C5-1BA0AF567A52}"/>
              </a:ext>
            </a:extLst>
          </p:cNvPr>
          <p:cNvSpPr>
            <a:spLocks noGrp="1"/>
          </p:cNvSpPr>
          <p:nvPr>
            <p:ph sz="quarter" idx="13"/>
          </p:nvPr>
        </p:nvSpPr>
        <p:spPr>
          <a:xfrm>
            <a:off x="6372227" y="1277040"/>
            <a:ext cx="5389622" cy="3933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1B4B3-91D8-9E13-C92C-D209E599B7FB}"/>
              </a:ext>
            </a:extLst>
          </p:cNvPr>
          <p:cNvSpPr>
            <a:spLocks noGrp="1"/>
          </p:cNvSpPr>
          <p:nvPr>
            <p:ph type="body" sz="quarter" idx="15"/>
          </p:nvPr>
        </p:nvSpPr>
        <p:spPr>
          <a:xfrm>
            <a:off x="441324" y="5661292"/>
            <a:ext cx="11322051" cy="520709"/>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chemeClr val="accent3"/>
            </a:bgClr>
          </a:pattFill>
        </p:spPr>
        <p:txBody>
          <a:bodyPr wrap="square" anchor="ctr">
            <a:noAutofit/>
          </a:bodyPr>
          <a:lstStyle>
            <a:lvl1pPr algn="ctr">
              <a:lnSpc>
                <a:spcPct val="100000"/>
              </a:lnSpc>
              <a:defRPr b="1">
                <a:solidFill>
                  <a:schemeClr val="bg1"/>
                </a:solidFill>
              </a:defRPr>
            </a:lvl1pPr>
          </a:lstStyle>
          <a:p>
            <a:pPr lvl="0"/>
            <a:endParaRPr lang="en-US"/>
          </a:p>
        </p:txBody>
      </p:sp>
      <p:pic>
        <p:nvPicPr>
          <p:cNvPr id="11" name="Graphic 10">
            <a:extLst>
              <a:ext uri="{FF2B5EF4-FFF2-40B4-BE49-F238E27FC236}">
                <a16:creationId xmlns:a16="http://schemas.microsoft.com/office/drawing/2014/main" id="{8CF73533-ADA6-B533-24D2-9809B6C4B23E}"/>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8" name="Rectangle 7">
            <a:extLst>
              <a:ext uri="{FF2B5EF4-FFF2-40B4-BE49-F238E27FC236}">
                <a16:creationId xmlns:a16="http://schemas.microsoft.com/office/drawing/2014/main" id="{8D14696B-280D-B94B-C27B-FB56C3EFFE0D}"/>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541384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10F82211-A156-0A29-6DAE-4E751947ABFE}"/>
              </a:ext>
            </a:extLst>
          </p:cNvPr>
          <p:cNvSpPr>
            <a:spLocks noGrp="1"/>
          </p:cNvSpPr>
          <p:nvPr>
            <p:ph type="body" sz="quarter" idx="18"/>
          </p:nvPr>
        </p:nvSpPr>
        <p:spPr>
          <a:xfrm>
            <a:off x="441324" y="5661292"/>
            <a:ext cx="11322051" cy="520709"/>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chemeClr val="accent3"/>
            </a:bgClr>
          </a:pattFill>
        </p:spPr>
        <p:txBody>
          <a:bodyPr wrap="square" anchor="ctr">
            <a:noAutofit/>
          </a:bodyPr>
          <a:lstStyle>
            <a:lvl1pPr algn="ctr">
              <a:lnSpc>
                <a:spcPct val="100000"/>
              </a:lnSpc>
              <a:defRPr b="1">
                <a:solidFill>
                  <a:schemeClr val="bg1"/>
                </a:solidFill>
              </a:defRPr>
            </a:lvl1pPr>
          </a:lstStyle>
          <a:p>
            <a:pPr lvl="0"/>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a:xfrm>
            <a:off x="431799" y="6298329"/>
            <a:ext cx="8902701" cy="136525"/>
          </a:xfrm>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3200" y="1277039"/>
            <a:ext cx="2419200" cy="393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15CE2DA-51BD-114D-56C5-1BA0AF567A52}"/>
              </a:ext>
            </a:extLst>
          </p:cNvPr>
          <p:cNvSpPr>
            <a:spLocks noGrp="1"/>
          </p:cNvSpPr>
          <p:nvPr>
            <p:ph sz="quarter" idx="13"/>
          </p:nvPr>
        </p:nvSpPr>
        <p:spPr>
          <a:xfrm>
            <a:off x="3402542" y="1277039"/>
            <a:ext cx="2419200" cy="393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0083A09-3FF7-70DE-A26F-E59E15E1FD83}"/>
              </a:ext>
            </a:extLst>
          </p:cNvPr>
          <p:cNvSpPr>
            <a:spLocks noGrp="1"/>
          </p:cNvSpPr>
          <p:nvPr>
            <p:ph sz="quarter" idx="14"/>
          </p:nvPr>
        </p:nvSpPr>
        <p:spPr>
          <a:xfrm>
            <a:off x="6371884" y="1277038"/>
            <a:ext cx="2419200" cy="393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B1F11BFA-3F55-DECF-E3F1-059B3390D9C7}"/>
              </a:ext>
            </a:extLst>
          </p:cNvPr>
          <p:cNvSpPr>
            <a:spLocks noGrp="1"/>
          </p:cNvSpPr>
          <p:nvPr>
            <p:ph sz="quarter" idx="15"/>
          </p:nvPr>
        </p:nvSpPr>
        <p:spPr>
          <a:xfrm>
            <a:off x="9341226" y="1277037"/>
            <a:ext cx="2419200" cy="3933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A1F63454-1764-C2B5-F247-D088D8BC1BFB}"/>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E0AFEF41-FF6D-E77C-6F9F-B4558218E455}"/>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144092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3200" y="1277040"/>
            <a:ext cx="2419200" cy="2156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15CE2DA-51BD-114D-56C5-1BA0AF567A52}"/>
              </a:ext>
            </a:extLst>
          </p:cNvPr>
          <p:cNvSpPr>
            <a:spLocks noGrp="1"/>
          </p:cNvSpPr>
          <p:nvPr>
            <p:ph sz="quarter" idx="13"/>
          </p:nvPr>
        </p:nvSpPr>
        <p:spPr>
          <a:xfrm>
            <a:off x="3402542" y="1277040"/>
            <a:ext cx="2419200" cy="2156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0083A09-3FF7-70DE-A26F-E59E15E1FD83}"/>
              </a:ext>
            </a:extLst>
          </p:cNvPr>
          <p:cNvSpPr>
            <a:spLocks noGrp="1"/>
          </p:cNvSpPr>
          <p:nvPr>
            <p:ph sz="quarter" idx="14"/>
          </p:nvPr>
        </p:nvSpPr>
        <p:spPr>
          <a:xfrm>
            <a:off x="6371884" y="1277039"/>
            <a:ext cx="2419200" cy="2156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B1F11BFA-3F55-DECF-E3F1-059B3390D9C7}"/>
              </a:ext>
            </a:extLst>
          </p:cNvPr>
          <p:cNvSpPr>
            <a:spLocks noGrp="1"/>
          </p:cNvSpPr>
          <p:nvPr>
            <p:ph sz="quarter" idx="15"/>
          </p:nvPr>
        </p:nvSpPr>
        <p:spPr>
          <a:xfrm>
            <a:off x="9341226" y="1277038"/>
            <a:ext cx="2419200" cy="215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701102EB-5BC4-B975-C1F8-50354DA2328E}"/>
              </a:ext>
            </a:extLst>
          </p:cNvPr>
          <p:cNvSpPr>
            <a:spLocks noGrp="1"/>
          </p:cNvSpPr>
          <p:nvPr>
            <p:ph sz="quarter" idx="16"/>
          </p:nvPr>
        </p:nvSpPr>
        <p:spPr>
          <a:xfrm>
            <a:off x="433199"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0F55819E-33A7-7AB6-DA81-F0AC9776814C}"/>
              </a:ext>
            </a:extLst>
          </p:cNvPr>
          <p:cNvSpPr>
            <a:spLocks noGrp="1"/>
          </p:cNvSpPr>
          <p:nvPr>
            <p:ph sz="quarter" idx="17"/>
          </p:nvPr>
        </p:nvSpPr>
        <p:spPr>
          <a:xfrm>
            <a:off x="3402541"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1B5F87DA-0927-2C1D-107E-A738E824D99C}"/>
              </a:ext>
            </a:extLst>
          </p:cNvPr>
          <p:cNvSpPr>
            <a:spLocks noGrp="1"/>
          </p:cNvSpPr>
          <p:nvPr>
            <p:ph sz="quarter" idx="18"/>
          </p:nvPr>
        </p:nvSpPr>
        <p:spPr>
          <a:xfrm>
            <a:off x="6371883" y="3890064"/>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AD0D44A5-C7F1-C5DD-7B94-FDF9C26A818B}"/>
              </a:ext>
            </a:extLst>
          </p:cNvPr>
          <p:cNvSpPr>
            <a:spLocks noGrp="1"/>
          </p:cNvSpPr>
          <p:nvPr>
            <p:ph sz="quarter" idx="19"/>
          </p:nvPr>
        </p:nvSpPr>
        <p:spPr>
          <a:xfrm>
            <a:off x="9341226" y="3890064"/>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5E31A857-13C7-A00F-E7B0-4FDF0F68951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EBB330B2-E7D5-59CE-4166-6707324B162B}"/>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2747469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pictures &amp; four content A">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BFFC25E-EE82-258A-CA51-3922A0F0B72B}"/>
              </a:ext>
            </a:extLst>
          </p:cNvPr>
          <p:cNvSpPr>
            <a:spLocks noGrp="1"/>
          </p:cNvSpPr>
          <p:nvPr>
            <p:ph type="pic" sz="quarter" idx="16"/>
          </p:nvPr>
        </p:nvSpPr>
        <p:spPr>
          <a:xfrm>
            <a:off x="551468"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a:noFill/>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3200"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15CE2DA-51BD-114D-56C5-1BA0AF567A52}"/>
              </a:ext>
            </a:extLst>
          </p:cNvPr>
          <p:cNvSpPr>
            <a:spLocks noGrp="1"/>
          </p:cNvSpPr>
          <p:nvPr>
            <p:ph sz="quarter" idx="13"/>
          </p:nvPr>
        </p:nvSpPr>
        <p:spPr>
          <a:xfrm>
            <a:off x="3402542"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0083A09-3FF7-70DE-A26F-E59E15E1FD83}"/>
              </a:ext>
            </a:extLst>
          </p:cNvPr>
          <p:cNvSpPr>
            <a:spLocks noGrp="1"/>
          </p:cNvSpPr>
          <p:nvPr>
            <p:ph sz="quarter" idx="14"/>
          </p:nvPr>
        </p:nvSpPr>
        <p:spPr>
          <a:xfrm>
            <a:off x="6371884"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B1F11BFA-3F55-DECF-E3F1-059B3390D9C7}"/>
              </a:ext>
            </a:extLst>
          </p:cNvPr>
          <p:cNvSpPr>
            <a:spLocks noGrp="1"/>
          </p:cNvSpPr>
          <p:nvPr>
            <p:ph sz="quarter" idx="15"/>
          </p:nvPr>
        </p:nvSpPr>
        <p:spPr>
          <a:xfrm>
            <a:off x="9341226"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21AE6C5C-CAB9-AB21-B9B3-67BB33EC32CA}"/>
              </a:ext>
            </a:extLst>
          </p:cNvPr>
          <p:cNvSpPr>
            <a:spLocks noGrp="1"/>
          </p:cNvSpPr>
          <p:nvPr>
            <p:ph type="pic" sz="quarter" idx="17"/>
          </p:nvPr>
        </p:nvSpPr>
        <p:spPr>
          <a:xfrm>
            <a:off x="3520810"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p:spPr>
        <p:txBody>
          <a:bodyPr wrap="square" anchor="ctr">
            <a:noAutofit/>
          </a:bodyPr>
          <a:lstStyle>
            <a:lvl1pPr algn="ctr">
              <a:defRPr/>
            </a:lvl1pPr>
          </a:lstStyle>
          <a:p>
            <a:endParaRPr lang="en-US"/>
          </a:p>
        </p:txBody>
      </p:sp>
      <p:sp>
        <p:nvSpPr>
          <p:cNvPr id="16" name="Picture Placeholder 15">
            <a:extLst>
              <a:ext uri="{FF2B5EF4-FFF2-40B4-BE49-F238E27FC236}">
                <a16:creationId xmlns:a16="http://schemas.microsoft.com/office/drawing/2014/main" id="{2A494E8D-847E-F34A-E340-4745D58FB6EA}"/>
              </a:ext>
            </a:extLst>
          </p:cNvPr>
          <p:cNvSpPr>
            <a:spLocks noGrp="1"/>
          </p:cNvSpPr>
          <p:nvPr>
            <p:ph type="pic" sz="quarter" idx="18"/>
          </p:nvPr>
        </p:nvSpPr>
        <p:spPr>
          <a:xfrm>
            <a:off x="6490152"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p:spPr>
        <p:txBody>
          <a:bodyPr wrap="square" anchor="ctr">
            <a:noAutofit/>
          </a:bodyPr>
          <a:lstStyle>
            <a:lvl1pPr algn="ctr">
              <a:defRPr/>
            </a:lvl1pPr>
          </a:lstStyle>
          <a:p>
            <a:endParaRPr lang="en-US"/>
          </a:p>
        </p:txBody>
      </p:sp>
      <p:sp>
        <p:nvSpPr>
          <p:cNvPr id="17" name="Picture Placeholder 16">
            <a:extLst>
              <a:ext uri="{FF2B5EF4-FFF2-40B4-BE49-F238E27FC236}">
                <a16:creationId xmlns:a16="http://schemas.microsoft.com/office/drawing/2014/main" id="{BC51384D-3991-134E-9CC2-EFC74A09CC37}"/>
              </a:ext>
            </a:extLst>
          </p:cNvPr>
          <p:cNvSpPr>
            <a:spLocks noGrp="1"/>
          </p:cNvSpPr>
          <p:nvPr>
            <p:ph type="pic" sz="quarter" idx="19"/>
          </p:nvPr>
        </p:nvSpPr>
        <p:spPr>
          <a:xfrm>
            <a:off x="9459494"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p:spPr>
        <p:txBody>
          <a:bodyPr wrap="square" anchor="ctr">
            <a:noAutofit/>
          </a:bodyPr>
          <a:lstStyle>
            <a:lvl1pPr algn="ctr">
              <a:defRPr/>
            </a:lvl1pPr>
          </a:lstStyle>
          <a:p>
            <a:endParaRPr lang="en-US"/>
          </a:p>
        </p:txBody>
      </p:sp>
      <p:pic>
        <p:nvPicPr>
          <p:cNvPr id="10" name="Graphic 9">
            <a:extLst>
              <a:ext uri="{FF2B5EF4-FFF2-40B4-BE49-F238E27FC236}">
                <a16:creationId xmlns:a16="http://schemas.microsoft.com/office/drawing/2014/main" id="{AD8C308B-550E-2F1B-0E0C-744B5160366F}"/>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71" name="Text Placeholder 33">
            <a:extLst>
              <a:ext uri="{FF2B5EF4-FFF2-40B4-BE49-F238E27FC236}">
                <a16:creationId xmlns:a16="http://schemas.microsoft.com/office/drawing/2014/main" id="{80F7094F-28F5-EC44-FEF1-7BF0C39034DE}"/>
              </a:ext>
            </a:extLst>
          </p:cNvPr>
          <p:cNvSpPr>
            <a:spLocks noGrp="1"/>
          </p:cNvSpPr>
          <p:nvPr>
            <p:ph type="body" sz="quarter" idx="33" hasCustomPrompt="1"/>
          </p:nvPr>
        </p:nvSpPr>
        <p:spPr>
          <a:xfrm rot="16200000">
            <a:off x="2128280" y="2614687"/>
            <a:ext cx="683319" cy="756852"/>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2"/>
            </a:fgClr>
            <a:bgClr>
              <a:schemeClr val="accent3"/>
            </a:bgClr>
          </a:pattFill>
        </p:spPr>
        <p:txBody>
          <a:bodyPr vert="vert" wrap="square" anchor="ctr">
            <a:noAutofit/>
          </a:bodyPr>
          <a:lstStyle>
            <a:lvl1pPr algn="ctr">
              <a:defRPr sz="4000" b="1">
                <a:solidFill>
                  <a:schemeClr val="bg1"/>
                </a:solidFill>
              </a:defRPr>
            </a:lvl1pPr>
          </a:lstStyle>
          <a:p>
            <a:pPr lvl="0"/>
            <a:r>
              <a:rPr lang="en-US"/>
              <a:t>  </a:t>
            </a:r>
          </a:p>
        </p:txBody>
      </p:sp>
      <p:sp>
        <p:nvSpPr>
          <p:cNvPr id="73" name="Text Placeholder 33">
            <a:extLst>
              <a:ext uri="{FF2B5EF4-FFF2-40B4-BE49-F238E27FC236}">
                <a16:creationId xmlns:a16="http://schemas.microsoft.com/office/drawing/2014/main" id="{C048E2F3-9061-1A25-1C47-83F75AA47144}"/>
              </a:ext>
            </a:extLst>
          </p:cNvPr>
          <p:cNvSpPr>
            <a:spLocks noGrp="1"/>
          </p:cNvSpPr>
          <p:nvPr>
            <p:ph type="body" sz="quarter" idx="35" hasCustomPrompt="1"/>
          </p:nvPr>
        </p:nvSpPr>
        <p:spPr>
          <a:xfrm rot="16200000">
            <a:off x="5098571" y="2614686"/>
            <a:ext cx="683319" cy="756853"/>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4"/>
            </a:fgClr>
            <a:bgClr>
              <a:schemeClr val="accent5"/>
            </a:bgClr>
          </a:pattFill>
        </p:spPr>
        <p:txBody>
          <a:bodyPr vert="vert" wrap="square" anchor="ctr">
            <a:noAutofit/>
          </a:bodyPr>
          <a:lstStyle>
            <a:lvl1pPr algn="ctr">
              <a:defRPr sz="4000" b="1">
                <a:solidFill>
                  <a:schemeClr val="bg1"/>
                </a:solidFill>
              </a:defRPr>
            </a:lvl1pPr>
          </a:lstStyle>
          <a:p>
            <a:pPr lvl="0"/>
            <a:r>
              <a:rPr lang="en-US"/>
              <a:t>  </a:t>
            </a:r>
          </a:p>
        </p:txBody>
      </p:sp>
      <p:sp>
        <p:nvSpPr>
          <p:cNvPr id="75" name="Text Placeholder 33">
            <a:extLst>
              <a:ext uri="{FF2B5EF4-FFF2-40B4-BE49-F238E27FC236}">
                <a16:creationId xmlns:a16="http://schemas.microsoft.com/office/drawing/2014/main" id="{2F09B052-58A9-5A96-F680-F936CB6122D5}"/>
              </a:ext>
            </a:extLst>
          </p:cNvPr>
          <p:cNvSpPr>
            <a:spLocks noGrp="1"/>
          </p:cNvSpPr>
          <p:nvPr>
            <p:ph type="body" sz="quarter" idx="37" hasCustomPrompt="1"/>
          </p:nvPr>
        </p:nvSpPr>
        <p:spPr>
          <a:xfrm rot="16200000">
            <a:off x="8071489" y="2614686"/>
            <a:ext cx="683319" cy="756853"/>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2"/>
            </a:fgClr>
            <a:bgClr>
              <a:schemeClr val="accent1"/>
            </a:bgClr>
          </a:pattFill>
        </p:spPr>
        <p:txBody>
          <a:bodyPr vert="vert" wrap="square" anchor="ctr">
            <a:noAutofit/>
          </a:bodyPr>
          <a:lstStyle>
            <a:lvl1pPr algn="ctr">
              <a:defRPr sz="4000" b="1">
                <a:solidFill>
                  <a:schemeClr val="bg1"/>
                </a:solidFill>
              </a:defRPr>
            </a:lvl1pPr>
          </a:lstStyle>
          <a:p>
            <a:pPr lvl="0"/>
            <a:r>
              <a:rPr lang="en-US"/>
              <a:t>  </a:t>
            </a:r>
          </a:p>
        </p:txBody>
      </p:sp>
      <p:sp>
        <p:nvSpPr>
          <p:cNvPr id="77" name="Text Placeholder 33">
            <a:extLst>
              <a:ext uri="{FF2B5EF4-FFF2-40B4-BE49-F238E27FC236}">
                <a16:creationId xmlns:a16="http://schemas.microsoft.com/office/drawing/2014/main" id="{3D5D9FE5-F01E-09AA-6843-8BC8672E29CF}"/>
              </a:ext>
            </a:extLst>
          </p:cNvPr>
          <p:cNvSpPr>
            <a:spLocks noGrp="1"/>
          </p:cNvSpPr>
          <p:nvPr>
            <p:ph type="body" sz="quarter" idx="39" hasCustomPrompt="1"/>
          </p:nvPr>
        </p:nvSpPr>
        <p:spPr>
          <a:xfrm rot="16200000">
            <a:off x="11042604" y="2614686"/>
            <a:ext cx="683319" cy="756853"/>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2"/>
            </a:fgClr>
            <a:bgClr>
              <a:schemeClr val="accent6"/>
            </a:bgClr>
          </a:pattFill>
        </p:spPr>
        <p:txBody>
          <a:bodyPr vert="vert" wrap="square" anchor="ctr">
            <a:noAutofit/>
          </a:bodyPr>
          <a:lstStyle>
            <a:lvl1pPr algn="ctr">
              <a:defRPr sz="4000" b="1">
                <a:solidFill>
                  <a:schemeClr val="bg1"/>
                </a:solidFill>
              </a:defRPr>
            </a:lvl1pPr>
          </a:lstStyle>
          <a:p>
            <a:pPr lvl="0"/>
            <a:r>
              <a:rPr lang="en-US"/>
              <a:t>  </a:t>
            </a:r>
          </a:p>
        </p:txBody>
      </p:sp>
      <p:sp>
        <p:nvSpPr>
          <p:cNvPr id="5" name="Rectangle 4">
            <a:extLst>
              <a:ext uri="{FF2B5EF4-FFF2-40B4-BE49-F238E27FC236}">
                <a16:creationId xmlns:a16="http://schemas.microsoft.com/office/drawing/2014/main" id="{3A34D6A9-AEF9-2D69-7B02-D31FAAC03914}"/>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2009126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pictures &amp; four content B">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BFFC25E-EE82-258A-CA51-3922A0F0B72B}"/>
              </a:ext>
            </a:extLst>
          </p:cNvPr>
          <p:cNvSpPr>
            <a:spLocks noGrp="1"/>
          </p:cNvSpPr>
          <p:nvPr>
            <p:ph type="pic" sz="quarter" idx="16"/>
          </p:nvPr>
        </p:nvSpPr>
        <p:spPr>
          <a:xfrm>
            <a:off x="551468"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3200"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715CE2DA-51BD-114D-56C5-1BA0AF567A52}"/>
              </a:ext>
            </a:extLst>
          </p:cNvPr>
          <p:cNvSpPr>
            <a:spLocks noGrp="1"/>
          </p:cNvSpPr>
          <p:nvPr>
            <p:ph sz="quarter" idx="13"/>
          </p:nvPr>
        </p:nvSpPr>
        <p:spPr>
          <a:xfrm>
            <a:off x="3402542"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0083A09-3FF7-70DE-A26F-E59E15E1FD83}"/>
              </a:ext>
            </a:extLst>
          </p:cNvPr>
          <p:cNvSpPr>
            <a:spLocks noGrp="1"/>
          </p:cNvSpPr>
          <p:nvPr>
            <p:ph sz="quarter" idx="14"/>
          </p:nvPr>
        </p:nvSpPr>
        <p:spPr>
          <a:xfrm>
            <a:off x="6371884"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B1F11BFA-3F55-DECF-E3F1-059B3390D9C7}"/>
              </a:ext>
            </a:extLst>
          </p:cNvPr>
          <p:cNvSpPr>
            <a:spLocks noGrp="1"/>
          </p:cNvSpPr>
          <p:nvPr>
            <p:ph sz="quarter" idx="15"/>
          </p:nvPr>
        </p:nvSpPr>
        <p:spPr>
          <a:xfrm>
            <a:off x="9341226" y="3890063"/>
            <a:ext cx="2419200" cy="215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21AE6C5C-CAB9-AB21-B9B3-67BB33EC32CA}"/>
              </a:ext>
            </a:extLst>
          </p:cNvPr>
          <p:cNvSpPr>
            <a:spLocks noGrp="1"/>
          </p:cNvSpPr>
          <p:nvPr>
            <p:ph type="pic" sz="quarter" idx="17"/>
          </p:nvPr>
        </p:nvSpPr>
        <p:spPr>
          <a:xfrm>
            <a:off x="3520810"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p:spPr>
        <p:txBody>
          <a:bodyPr wrap="square" anchor="ctr">
            <a:noAutofit/>
          </a:bodyPr>
          <a:lstStyle>
            <a:lvl1pPr algn="ctr">
              <a:defRPr/>
            </a:lvl1pPr>
          </a:lstStyle>
          <a:p>
            <a:endParaRPr lang="en-US"/>
          </a:p>
        </p:txBody>
      </p:sp>
      <p:sp>
        <p:nvSpPr>
          <p:cNvPr id="16" name="Picture Placeholder 15">
            <a:extLst>
              <a:ext uri="{FF2B5EF4-FFF2-40B4-BE49-F238E27FC236}">
                <a16:creationId xmlns:a16="http://schemas.microsoft.com/office/drawing/2014/main" id="{2A494E8D-847E-F34A-E340-4745D58FB6EA}"/>
              </a:ext>
            </a:extLst>
          </p:cNvPr>
          <p:cNvSpPr>
            <a:spLocks noGrp="1"/>
          </p:cNvSpPr>
          <p:nvPr>
            <p:ph type="pic" sz="quarter" idx="18"/>
          </p:nvPr>
        </p:nvSpPr>
        <p:spPr>
          <a:xfrm>
            <a:off x="6490152"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p:spPr>
        <p:txBody>
          <a:bodyPr wrap="square" anchor="ctr">
            <a:noAutofit/>
          </a:bodyPr>
          <a:lstStyle>
            <a:lvl1pPr algn="ctr">
              <a:defRPr/>
            </a:lvl1pPr>
          </a:lstStyle>
          <a:p>
            <a:endParaRPr lang="en-US"/>
          </a:p>
        </p:txBody>
      </p:sp>
      <p:sp>
        <p:nvSpPr>
          <p:cNvPr id="17" name="Picture Placeholder 16">
            <a:extLst>
              <a:ext uri="{FF2B5EF4-FFF2-40B4-BE49-F238E27FC236}">
                <a16:creationId xmlns:a16="http://schemas.microsoft.com/office/drawing/2014/main" id="{BC51384D-3991-134E-9CC2-EFC74A09CC37}"/>
              </a:ext>
            </a:extLst>
          </p:cNvPr>
          <p:cNvSpPr>
            <a:spLocks noGrp="1"/>
          </p:cNvSpPr>
          <p:nvPr>
            <p:ph type="pic" sz="quarter" idx="19"/>
          </p:nvPr>
        </p:nvSpPr>
        <p:spPr>
          <a:xfrm>
            <a:off x="9459494" y="1489184"/>
            <a:ext cx="2182665" cy="1933071"/>
          </a:xfrm>
          <a:custGeom>
            <a:avLst/>
            <a:gdLst>
              <a:gd name="connsiteX0" fmla="*/ 606581 w 2151563"/>
              <a:gd name="connsiteY0" fmla="*/ 0 h 1905526"/>
              <a:gd name="connsiteX1" fmla="*/ 1544485 w 2151563"/>
              <a:gd name="connsiteY1" fmla="*/ 0 h 1905526"/>
              <a:gd name="connsiteX2" fmla="*/ 1550994 w 2151563"/>
              <a:gd name="connsiteY2" fmla="*/ 860 h 1905526"/>
              <a:gd name="connsiteX3" fmla="*/ 1709672 w 2151563"/>
              <a:gd name="connsiteY3" fmla="*/ 122898 h 1905526"/>
              <a:gd name="connsiteX4" fmla="*/ 2116470 w 2151563"/>
              <a:gd name="connsiteY4" fmla="*/ 827491 h 1905526"/>
              <a:gd name="connsiteX5" fmla="*/ 2116444 w 2151563"/>
              <a:gd name="connsiteY5" fmla="*/ 1089675 h 1905526"/>
              <a:gd name="connsiteX6" fmla="*/ 1709651 w 2151563"/>
              <a:gd name="connsiteY6" fmla="*/ 1794267 h 1905526"/>
              <a:gd name="connsiteX7" fmla="*/ 1613693 w 2151563"/>
              <a:gd name="connsiteY7" fmla="*/ 1890292 h 1905526"/>
              <a:gd name="connsiteX8" fmla="*/ 1577018 w 2151563"/>
              <a:gd name="connsiteY8" fmla="*/ 1905526 h 1905526"/>
              <a:gd name="connsiteX9" fmla="*/ 574535 w 2151563"/>
              <a:gd name="connsiteY9" fmla="*/ 1905526 h 1905526"/>
              <a:gd name="connsiteX10" fmla="*/ 537875 w 2151563"/>
              <a:gd name="connsiteY10" fmla="*/ 1890290 h 1905526"/>
              <a:gd name="connsiteX11" fmla="*/ 441892 w 2151563"/>
              <a:gd name="connsiteY11" fmla="*/ 1794309 h 1905526"/>
              <a:gd name="connsiteX12" fmla="*/ 35095 w 2151563"/>
              <a:gd name="connsiteY12" fmla="*/ 1089716 h 1905526"/>
              <a:gd name="connsiteX13" fmla="*/ 35120 w 2151563"/>
              <a:gd name="connsiteY13" fmla="*/ 827531 h 1905526"/>
              <a:gd name="connsiteX14" fmla="*/ 442080 w 2151563"/>
              <a:gd name="connsiteY14" fmla="*/ 122842 h 1905526"/>
              <a:gd name="connsiteX15" fmla="*/ 600739 w 2151563"/>
              <a:gd name="connsiteY15" fmla="*/ 772 h 190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1563" h="1905526">
                <a:moveTo>
                  <a:pt x="606581" y="0"/>
                </a:moveTo>
                <a:lnTo>
                  <a:pt x="1544485" y="0"/>
                </a:lnTo>
                <a:lnTo>
                  <a:pt x="1550994" y="860"/>
                </a:lnTo>
                <a:cubicBezTo>
                  <a:pt x="1617050" y="18704"/>
                  <a:pt x="1674563" y="62085"/>
                  <a:pt x="1709672" y="122898"/>
                </a:cubicBezTo>
                <a:lnTo>
                  <a:pt x="2116470" y="827491"/>
                </a:lnTo>
                <a:cubicBezTo>
                  <a:pt x="2163282" y="908573"/>
                  <a:pt x="2163250" y="1008487"/>
                  <a:pt x="2116444" y="1089675"/>
                </a:cubicBezTo>
                <a:lnTo>
                  <a:pt x="1709651" y="1794267"/>
                </a:lnTo>
                <a:cubicBezTo>
                  <a:pt x="1686248" y="1834861"/>
                  <a:pt x="1652902" y="1867655"/>
                  <a:pt x="1613693" y="1890292"/>
                </a:cubicBezTo>
                <a:lnTo>
                  <a:pt x="1577018" y="1905526"/>
                </a:lnTo>
                <a:lnTo>
                  <a:pt x="574535" y="1905526"/>
                </a:lnTo>
                <a:lnTo>
                  <a:pt x="537875" y="1890290"/>
                </a:lnTo>
                <a:cubicBezTo>
                  <a:pt x="498661" y="1867644"/>
                  <a:pt x="465298" y="1834850"/>
                  <a:pt x="441892" y="1794309"/>
                </a:cubicBezTo>
                <a:lnTo>
                  <a:pt x="35095" y="1089716"/>
                </a:lnTo>
                <a:cubicBezTo>
                  <a:pt x="-11718" y="1008633"/>
                  <a:pt x="-11686" y="908720"/>
                  <a:pt x="35120" y="827531"/>
                </a:cubicBezTo>
                <a:lnTo>
                  <a:pt x="442080" y="122842"/>
                </a:lnTo>
                <a:cubicBezTo>
                  <a:pt x="477184" y="61950"/>
                  <a:pt x="534659" y="18611"/>
                  <a:pt x="600739" y="772"/>
                </a:cubicBezTo>
                <a:close/>
              </a:path>
            </a:pathLst>
          </a:custGeom>
        </p:spPr>
        <p:txBody>
          <a:bodyPr wrap="square" anchor="ctr">
            <a:noAutofit/>
          </a:bodyPr>
          <a:lstStyle>
            <a:lvl1pPr algn="ctr">
              <a:defRPr/>
            </a:lvl1pPr>
          </a:lstStyle>
          <a:p>
            <a:endParaRPr lang="en-US"/>
          </a:p>
        </p:txBody>
      </p:sp>
      <p:pic>
        <p:nvPicPr>
          <p:cNvPr id="10" name="Graphic 9">
            <a:extLst>
              <a:ext uri="{FF2B5EF4-FFF2-40B4-BE49-F238E27FC236}">
                <a16:creationId xmlns:a16="http://schemas.microsoft.com/office/drawing/2014/main" id="{7886CC31-22FF-EB98-8E7E-C568CDF3C8E7}"/>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71" name="Text Placeholder 33">
            <a:extLst>
              <a:ext uri="{FF2B5EF4-FFF2-40B4-BE49-F238E27FC236}">
                <a16:creationId xmlns:a16="http://schemas.microsoft.com/office/drawing/2014/main" id="{80F7094F-28F5-EC44-FEF1-7BF0C39034DE}"/>
              </a:ext>
            </a:extLst>
          </p:cNvPr>
          <p:cNvSpPr>
            <a:spLocks noGrp="1"/>
          </p:cNvSpPr>
          <p:nvPr>
            <p:ph type="body" sz="quarter" idx="33" hasCustomPrompt="1"/>
          </p:nvPr>
        </p:nvSpPr>
        <p:spPr>
          <a:xfrm rot="16200000">
            <a:off x="2126898" y="2614687"/>
            <a:ext cx="683316" cy="756850"/>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2"/>
            </a:fgClr>
            <a:bgClr>
              <a:schemeClr val="accent3"/>
            </a:bgClr>
          </a:pattFill>
        </p:spPr>
        <p:txBody>
          <a:bodyPr vert="vert" wrap="square" anchor="ctr">
            <a:noAutofit/>
          </a:bodyPr>
          <a:lstStyle>
            <a:lvl1pPr algn="ctr">
              <a:defRPr sz="4000" b="1">
                <a:solidFill>
                  <a:schemeClr val="bg1"/>
                </a:solidFill>
              </a:defRPr>
            </a:lvl1pPr>
          </a:lstStyle>
          <a:p>
            <a:pPr lvl="0"/>
            <a:r>
              <a:rPr lang="en-US"/>
              <a:t> </a:t>
            </a:r>
          </a:p>
        </p:txBody>
      </p:sp>
      <p:sp>
        <p:nvSpPr>
          <p:cNvPr id="77" name="Text Placeholder 33">
            <a:extLst>
              <a:ext uri="{FF2B5EF4-FFF2-40B4-BE49-F238E27FC236}">
                <a16:creationId xmlns:a16="http://schemas.microsoft.com/office/drawing/2014/main" id="{3D5D9FE5-F01E-09AA-6843-8BC8672E29CF}"/>
              </a:ext>
            </a:extLst>
          </p:cNvPr>
          <p:cNvSpPr>
            <a:spLocks noGrp="1"/>
          </p:cNvSpPr>
          <p:nvPr>
            <p:ph type="body" sz="quarter" idx="39" hasCustomPrompt="1"/>
          </p:nvPr>
        </p:nvSpPr>
        <p:spPr>
          <a:xfrm rot="16200000">
            <a:off x="11041857" y="2614607"/>
            <a:ext cx="684754" cy="758446"/>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2"/>
            </a:fgClr>
            <a:bgClr>
              <a:schemeClr val="accent6"/>
            </a:bgClr>
          </a:pattFill>
        </p:spPr>
        <p:txBody>
          <a:bodyPr vert="vert" wrap="square" anchor="ctr">
            <a:noAutofit/>
          </a:bodyPr>
          <a:lstStyle>
            <a:lvl1pPr algn="ctr">
              <a:defRPr sz="4000" b="1">
                <a:solidFill>
                  <a:schemeClr val="bg1"/>
                </a:solidFill>
              </a:defRPr>
            </a:lvl1pPr>
          </a:lstStyle>
          <a:p>
            <a:pPr lvl="0"/>
            <a:r>
              <a:rPr lang="en-US"/>
              <a:t> </a:t>
            </a:r>
          </a:p>
        </p:txBody>
      </p:sp>
      <p:sp>
        <p:nvSpPr>
          <p:cNvPr id="75" name="Text Placeholder 33">
            <a:extLst>
              <a:ext uri="{FF2B5EF4-FFF2-40B4-BE49-F238E27FC236}">
                <a16:creationId xmlns:a16="http://schemas.microsoft.com/office/drawing/2014/main" id="{2F09B052-58A9-5A96-F680-F936CB6122D5}"/>
              </a:ext>
            </a:extLst>
          </p:cNvPr>
          <p:cNvSpPr>
            <a:spLocks noGrp="1"/>
          </p:cNvSpPr>
          <p:nvPr>
            <p:ph type="body" sz="quarter" idx="37" hasCustomPrompt="1"/>
          </p:nvPr>
        </p:nvSpPr>
        <p:spPr>
          <a:xfrm rot="16200000">
            <a:off x="8069610" y="2614608"/>
            <a:ext cx="684754" cy="758443"/>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2"/>
            </a:fgClr>
            <a:bgClr>
              <a:schemeClr val="accent1"/>
            </a:bgClr>
          </a:pattFill>
        </p:spPr>
        <p:txBody>
          <a:bodyPr vert="vert" wrap="square" anchor="ctr">
            <a:noAutofit/>
          </a:bodyPr>
          <a:lstStyle>
            <a:lvl1pPr algn="ctr">
              <a:defRPr sz="4000" b="1">
                <a:solidFill>
                  <a:schemeClr val="bg1"/>
                </a:solidFill>
              </a:defRPr>
            </a:lvl1pPr>
          </a:lstStyle>
          <a:p>
            <a:pPr lvl="0"/>
            <a:r>
              <a:rPr lang="en-US"/>
              <a:t> </a:t>
            </a:r>
          </a:p>
        </p:txBody>
      </p:sp>
      <p:sp>
        <p:nvSpPr>
          <p:cNvPr id="73" name="Text Placeholder 33">
            <a:extLst>
              <a:ext uri="{FF2B5EF4-FFF2-40B4-BE49-F238E27FC236}">
                <a16:creationId xmlns:a16="http://schemas.microsoft.com/office/drawing/2014/main" id="{C048E2F3-9061-1A25-1C47-83F75AA47144}"/>
              </a:ext>
            </a:extLst>
          </p:cNvPr>
          <p:cNvSpPr>
            <a:spLocks noGrp="1"/>
          </p:cNvSpPr>
          <p:nvPr>
            <p:ph type="body" sz="quarter" idx="35" hasCustomPrompt="1"/>
          </p:nvPr>
        </p:nvSpPr>
        <p:spPr>
          <a:xfrm rot="16200000">
            <a:off x="5099691" y="2614686"/>
            <a:ext cx="683316" cy="756852"/>
          </a:xfrm>
          <a:custGeom>
            <a:avLst/>
            <a:gdLst>
              <a:gd name="connsiteX0" fmla="*/ 198040 w 396001"/>
              <a:gd name="connsiteY0" fmla="*/ 0 h 438616"/>
              <a:gd name="connsiteX1" fmla="*/ 224891 w 396001"/>
              <a:gd name="connsiteY1" fmla="*/ 7172 h 438616"/>
              <a:gd name="connsiteX2" fmla="*/ 369149 w 396001"/>
              <a:gd name="connsiteY2" fmla="*/ 90098 h 438616"/>
              <a:gd name="connsiteX3" fmla="*/ 396001 w 396001"/>
              <a:gd name="connsiteY3" fmla="*/ 136382 h 438616"/>
              <a:gd name="connsiteX4" fmla="*/ 396001 w 396001"/>
              <a:gd name="connsiteY4" fmla="*/ 302235 h 438616"/>
              <a:gd name="connsiteX5" fmla="*/ 369149 w 396001"/>
              <a:gd name="connsiteY5" fmla="*/ 348518 h 438616"/>
              <a:gd name="connsiteX6" fmla="*/ 224852 w 396001"/>
              <a:gd name="connsiteY6" fmla="*/ 431444 h 438616"/>
              <a:gd name="connsiteX7" fmla="*/ 171149 w 396001"/>
              <a:gd name="connsiteY7" fmla="*/ 431444 h 438616"/>
              <a:gd name="connsiteX8" fmla="*/ 26852 w 396001"/>
              <a:gd name="connsiteY8" fmla="*/ 348518 h 438616"/>
              <a:gd name="connsiteX9" fmla="*/ 0 w 396001"/>
              <a:gd name="connsiteY9" fmla="*/ 302235 h 438616"/>
              <a:gd name="connsiteX10" fmla="*/ 0 w 396001"/>
              <a:gd name="connsiteY10" fmla="*/ 136382 h 438616"/>
              <a:gd name="connsiteX11" fmla="*/ 26852 w 396001"/>
              <a:gd name="connsiteY11" fmla="*/ 90098 h 438616"/>
              <a:gd name="connsiteX12" fmla="*/ 171188 w 396001"/>
              <a:gd name="connsiteY12" fmla="*/ 7172 h 438616"/>
              <a:gd name="connsiteX13" fmla="*/ 198040 w 396001"/>
              <a:gd name="connsiteY13" fmla="*/ 0 h 43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001" h="438616">
                <a:moveTo>
                  <a:pt x="198040" y="0"/>
                </a:moveTo>
                <a:cubicBezTo>
                  <a:pt x="207312" y="0"/>
                  <a:pt x="216584" y="2391"/>
                  <a:pt x="224891" y="7172"/>
                </a:cubicBezTo>
                <a:lnTo>
                  <a:pt x="369149" y="90098"/>
                </a:lnTo>
                <a:cubicBezTo>
                  <a:pt x="385764" y="99622"/>
                  <a:pt x="396001" y="117296"/>
                  <a:pt x="396001" y="136382"/>
                </a:cubicBezTo>
                <a:lnTo>
                  <a:pt x="396001" y="302235"/>
                </a:lnTo>
                <a:cubicBezTo>
                  <a:pt x="396001" y="321320"/>
                  <a:pt x="385764" y="338956"/>
                  <a:pt x="369149" y="348518"/>
                </a:cubicBezTo>
                <a:lnTo>
                  <a:pt x="224852" y="431444"/>
                </a:lnTo>
                <a:cubicBezTo>
                  <a:pt x="208237" y="441007"/>
                  <a:pt x="187764" y="441007"/>
                  <a:pt x="171149" y="431444"/>
                </a:cubicBezTo>
                <a:lnTo>
                  <a:pt x="26852" y="348518"/>
                </a:lnTo>
                <a:cubicBezTo>
                  <a:pt x="10237" y="338995"/>
                  <a:pt x="0" y="321320"/>
                  <a:pt x="0" y="302235"/>
                </a:cubicBezTo>
                <a:lnTo>
                  <a:pt x="0" y="136382"/>
                </a:lnTo>
                <a:cubicBezTo>
                  <a:pt x="0" y="117296"/>
                  <a:pt x="10237" y="99661"/>
                  <a:pt x="26852" y="90098"/>
                </a:cubicBezTo>
                <a:lnTo>
                  <a:pt x="171188" y="7172"/>
                </a:lnTo>
                <a:cubicBezTo>
                  <a:pt x="179496" y="2391"/>
                  <a:pt x="188768" y="0"/>
                  <a:pt x="198040" y="0"/>
                </a:cubicBezTo>
                <a:close/>
              </a:path>
            </a:pathLst>
          </a:custGeom>
          <a:pattFill prst="ltUpDiag">
            <a:fgClr>
              <a:schemeClr val="accent4"/>
            </a:fgClr>
            <a:bgClr>
              <a:schemeClr val="accent5"/>
            </a:bgClr>
          </a:pattFill>
        </p:spPr>
        <p:txBody>
          <a:bodyPr vert="vert" wrap="square" anchor="ctr">
            <a:noAutofit/>
          </a:bodyPr>
          <a:lstStyle>
            <a:lvl1pPr algn="ctr">
              <a:defRPr sz="4000" b="1">
                <a:solidFill>
                  <a:schemeClr val="bg1"/>
                </a:solidFill>
              </a:defRPr>
            </a:lvl1pPr>
          </a:lstStyle>
          <a:p>
            <a:pPr lvl="0"/>
            <a:r>
              <a:rPr lang="en-US"/>
              <a:t> </a:t>
            </a:r>
          </a:p>
        </p:txBody>
      </p:sp>
      <p:sp>
        <p:nvSpPr>
          <p:cNvPr id="86" name="Picture Placeholder 85">
            <a:extLst>
              <a:ext uri="{FF2B5EF4-FFF2-40B4-BE49-F238E27FC236}">
                <a16:creationId xmlns:a16="http://schemas.microsoft.com/office/drawing/2014/main" id="{1EC29877-9503-81D0-943C-E3FF421EF08A}"/>
              </a:ext>
            </a:extLst>
          </p:cNvPr>
          <p:cNvSpPr>
            <a:spLocks noGrp="1"/>
          </p:cNvSpPr>
          <p:nvPr>
            <p:ph type="pic" sz="quarter" idx="41" hasCustomPrompt="1"/>
          </p:nvPr>
        </p:nvSpPr>
        <p:spPr>
          <a:xfrm>
            <a:off x="2239956" y="2763794"/>
            <a:ext cx="457200" cy="457200"/>
          </a:xfrm>
        </p:spPr>
        <p:txBody>
          <a:bodyPr anchor="ctr"/>
          <a:lstStyle>
            <a:lvl1pPr algn="ctr">
              <a:defRPr>
                <a:solidFill>
                  <a:schemeClr val="bg1"/>
                </a:solidFill>
              </a:defRPr>
            </a:lvl1pPr>
          </a:lstStyle>
          <a:p>
            <a:r>
              <a:rPr lang="en-US"/>
              <a:t>Icon</a:t>
            </a:r>
          </a:p>
        </p:txBody>
      </p:sp>
      <p:sp>
        <p:nvSpPr>
          <p:cNvPr id="20" name="Picture Placeholder 85">
            <a:extLst>
              <a:ext uri="{FF2B5EF4-FFF2-40B4-BE49-F238E27FC236}">
                <a16:creationId xmlns:a16="http://schemas.microsoft.com/office/drawing/2014/main" id="{A0D1D229-A19F-0DB7-9C82-312AD3AA4DF4}"/>
              </a:ext>
            </a:extLst>
          </p:cNvPr>
          <p:cNvSpPr>
            <a:spLocks noGrp="1"/>
          </p:cNvSpPr>
          <p:nvPr>
            <p:ph type="pic" sz="quarter" idx="42" hasCustomPrompt="1"/>
          </p:nvPr>
        </p:nvSpPr>
        <p:spPr>
          <a:xfrm>
            <a:off x="5212749" y="2763794"/>
            <a:ext cx="457200" cy="457200"/>
          </a:xfrm>
        </p:spPr>
        <p:txBody>
          <a:bodyPr anchor="ctr"/>
          <a:lstStyle>
            <a:lvl1pPr algn="ctr">
              <a:defRPr>
                <a:solidFill>
                  <a:schemeClr val="bg1"/>
                </a:solidFill>
              </a:defRPr>
            </a:lvl1pPr>
          </a:lstStyle>
          <a:p>
            <a:r>
              <a:rPr lang="en-US"/>
              <a:t>Icon</a:t>
            </a:r>
          </a:p>
        </p:txBody>
      </p:sp>
      <p:sp>
        <p:nvSpPr>
          <p:cNvPr id="21" name="Picture Placeholder 85">
            <a:extLst>
              <a:ext uri="{FF2B5EF4-FFF2-40B4-BE49-F238E27FC236}">
                <a16:creationId xmlns:a16="http://schemas.microsoft.com/office/drawing/2014/main" id="{DA712171-866B-43A5-C132-C745C4FD166C}"/>
              </a:ext>
            </a:extLst>
          </p:cNvPr>
          <p:cNvSpPr>
            <a:spLocks noGrp="1"/>
          </p:cNvSpPr>
          <p:nvPr>
            <p:ph type="pic" sz="quarter" idx="43" hasCustomPrompt="1"/>
          </p:nvPr>
        </p:nvSpPr>
        <p:spPr>
          <a:xfrm>
            <a:off x="8182591" y="2763794"/>
            <a:ext cx="457200" cy="457200"/>
          </a:xfrm>
        </p:spPr>
        <p:txBody>
          <a:bodyPr anchor="ctr"/>
          <a:lstStyle>
            <a:lvl1pPr algn="ctr">
              <a:defRPr>
                <a:solidFill>
                  <a:schemeClr val="bg1"/>
                </a:solidFill>
              </a:defRPr>
            </a:lvl1pPr>
          </a:lstStyle>
          <a:p>
            <a:r>
              <a:rPr lang="en-US"/>
              <a:t>Icon</a:t>
            </a:r>
          </a:p>
        </p:txBody>
      </p:sp>
      <p:sp>
        <p:nvSpPr>
          <p:cNvPr id="22" name="Picture Placeholder 85">
            <a:extLst>
              <a:ext uri="{FF2B5EF4-FFF2-40B4-BE49-F238E27FC236}">
                <a16:creationId xmlns:a16="http://schemas.microsoft.com/office/drawing/2014/main" id="{7A598D6F-B019-187B-BB7E-12CCD79C7202}"/>
              </a:ext>
            </a:extLst>
          </p:cNvPr>
          <p:cNvSpPr>
            <a:spLocks noGrp="1"/>
          </p:cNvSpPr>
          <p:nvPr>
            <p:ph type="pic" sz="quarter" idx="44" hasCustomPrompt="1"/>
          </p:nvPr>
        </p:nvSpPr>
        <p:spPr>
          <a:xfrm>
            <a:off x="11154211" y="2763794"/>
            <a:ext cx="457200" cy="457200"/>
          </a:xfrm>
        </p:spPr>
        <p:txBody>
          <a:bodyPr anchor="ctr"/>
          <a:lstStyle>
            <a:lvl1pPr algn="ctr">
              <a:defRPr>
                <a:solidFill>
                  <a:schemeClr val="bg1"/>
                </a:solidFill>
              </a:defRPr>
            </a:lvl1pPr>
          </a:lstStyle>
          <a:p>
            <a:r>
              <a:rPr lang="en-US"/>
              <a:t>Icon</a:t>
            </a:r>
          </a:p>
        </p:txBody>
      </p:sp>
      <p:sp>
        <p:nvSpPr>
          <p:cNvPr id="5" name="Rectangle 4">
            <a:extLst>
              <a:ext uri="{FF2B5EF4-FFF2-40B4-BE49-F238E27FC236}">
                <a16:creationId xmlns:a16="http://schemas.microsoft.com/office/drawing/2014/main" id="{AD934A51-F0DC-BAA5-1E33-9C7A03046565}"/>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925356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mp; pictur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1799" y="285157"/>
            <a:ext cx="53892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1799" y="1276594"/>
            <a:ext cx="5389200" cy="49068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A56EE5A0-0157-8EB0-A6AF-CEF88A0E89F1}"/>
              </a:ext>
            </a:extLst>
          </p:cNvPr>
          <p:cNvSpPr>
            <a:spLocks noGrp="1"/>
          </p:cNvSpPr>
          <p:nvPr>
            <p:ph type="pic" sz="quarter" idx="13"/>
          </p:nvPr>
        </p:nvSpPr>
        <p:spPr>
          <a:xfrm>
            <a:off x="6390686" y="441325"/>
            <a:ext cx="5801314" cy="5735638"/>
          </a:xfrm>
          <a:custGeom>
            <a:avLst/>
            <a:gdLst>
              <a:gd name="connsiteX0" fmla="*/ 1975495 w 5801314"/>
              <a:gd name="connsiteY0" fmla="*/ 0 h 5735638"/>
              <a:gd name="connsiteX1" fmla="*/ 4378110 w 5801314"/>
              <a:gd name="connsiteY1" fmla="*/ 0 h 5735638"/>
              <a:gd name="connsiteX2" fmla="*/ 4480538 w 5801314"/>
              <a:gd name="connsiteY2" fmla="*/ 6837 h 5735638"/>
              <a:gd name="connsiteX3" fmla="*/ 5048478 w 5801314"/>
              <a:gd name="connsiteY3" fmla="*/ 388956 h 5735638"/>
              <a:gd name="connsiteX4" fmla="*/ 5801314 w 5801314"/>
              <a:gd name="connsiteY4" fmla="*/ 1698939 h 5735638"/>
              <a:gd name="connsiteX5" fmla="*/ 5801314 w 5801314"/>
              <a:gd name="connsiteY5" fmla="*/ 4037344 h 5735638"/>
              <a:gd name="connsiteX6" fmla="*/ 5048478 w 5801314"/>
              <a:gd name="connsiteY6" fmla="*/ 5347327 h 5735638"/>
              <a:gd name="connsiteX7" fmla="*/ 4480561 w 5801314"/>
              <a:gd name="connsiteY7" fmla="*/ 5729447 h 5735638"/>
              <a:gd name="connsiteX8" fmla="*/ 4387777 w 5801314"/>
              <a:gd name="connsiteY8" fmla="*/ 5735638 h 5735638"/>
              <a:gd name="connsiteX9" fmla="*/ 1965830 w 5801314"/>
              <a:gd name="connsiteY9" fmla="*/ 5735638 h 5735638"/>
              <a:gd name="connsiteX10" fmla="*/ 1873065 w 5801314"/>
              <a:gd name="connsiteY10" fmla="*/ 5729447 h 5735638"/>
              <a:gd name="connsiteX11" fmla="*/ 1305126 w 5801314"/>
              <a:gd name="connsiteY11" fmla="*/ 5347327 h 5735638"/>
              <a:gd name="connsiteX12" fmla="*/ 103888 w 5801314"/>
              <a:gd name="connsiteY12" fmla="*/ 3256532 h 5735638"/>
              <a:gd name="connsiteX13" fmla="*/ 103888 w 5801314"/>
              <a:gd name="connsiteY13" fmla="*/ 2478610 h 5735638"/>
              <a:gd name="connsiteX14" fmla="*/ 1305126 w 5801314"/>
              <a:gd name="connsiteY14" fmla="*/ 388956 h 5735638"/>
              <a:gd name="connsiteX15" fmla="*/ 1873042 w 5801314"/>
              <a:gd name="connsiteY15" fmla="*/ 6837 h 573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1314" h="5735638">
                <a:moveTo>
                  <a:pt x="1975495" y="0"/>
                </a:moveTo>
                <a:lnTo>
                  <a:pt x="4378110" y="0"/>
                </a:lnTo>
                <a:lnTo>
                  <a:pt x="4480538" y="6837"/>
                </a:lnTo>
                <a:cubicBezTo>
                  <a:pt x="4716538" y="38510"/>
                  <a:pt x="4927276" y="178364"/>
                  <a:pt x="5048478" y="388956"/>
                </a:cubicBezTo>
                <a:lnTo>
                  <a:pt x="5801314" y="1698939"/>
                </a:lnTo>
                <a:lnTo>
                  <a:pt x="5801314" y="4037344"/>
                </a:lnTo>
                <a:lnTo>
                  <a:pt x="5048478" y="5347327"/>
                </a:lnTo>
                <a:cubicBezTo>
                  <a:pt x="4927773" y="5557920"/>
                  <a:pt x="4716662" y="5697774"/>
                  <a:pt x="4480561" y="5729447"/>
                </a:cubicBezTo>
                <a:lnTo>
                  <a:pt x="4387777" y="5735638"/>
                </a:lnTo>
                <a:lnTo>
                  <a:pt x="1965830" y="5735638"/>
                </a:lnTo>
                <a:lnTo>
                  <a:pt x="1873065" y="5729447"/>
                </a:lnTo>
                <a:cubicBezTo>
                  <a:pt x="1637062" y="5697774"/>
                  <a:pt x="1426328" y="5557920"/>
                  <a:pt x="1305126" y="5347327"/>
                </a:cubicBezTo>
                <a:lnTo>
                  <a:pt x="103888" y="3256532"/>
                </a:lnTo>
                <a:cubicBezTo>
                  <a:pt x="-34629" y="3015855"/>
                  <a:pt x="-34629" y="2719287"/>
                  <a:pt x="103888" y="2478610"/>
                </a:cubicBezTo>
                <a:lnTo>
                  <a:pt x="1305126" y="388956"/>
                </a:lnTo>
                <a:cubicBezTo>
                  <a:pt x="1425831" y="178364"/>
                  <a:pt x="1636938" y="38510"/>
                  <a:pt x="1873042" y="6837"/>
                </a:cubicBezTo>
                <a:close/>
              </a:path>
            </a:pathLst>
          </a:custGeom>
          <a:noFill/>
        </p:spPr>
        <p:txBody>
          <a:bodyPr wrap="square" anchor="ctr">
            <a:noAutofit/>
          </a:bodyPr>
          <a:lstStyle>
            <a:lvl1pPr algn="ctr">
              <a:defRPr/>
            </a:lvl1pPr>
          </a:lstStyle>
          <a:p>
            <a:endParaRPr lang="en-US"/>
          </a:p>
        </p:txBody>
      </p:sp>
      <p:pic>
        <p:nvPicPr>
          <p:cNvPr id="8" name="Graphic 7">
            <a:extLst>
              <a:ext uri="{FF2B5EF4-FFF2-40B4-BE49-F238E27FC236}">
                <a16:creationId xmlns:a16="http://schemas.microsoft.com/office/drawing/2014/main" id="{90E25903-EB44-C2BE-7393-B87C394CCADA}"/>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1F487F8D-ABBC-09A4-91AB-446CEAB49F2A}"/>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2458278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mp; pictur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1799" y="285157"/>
            <a:ext cx="53892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1799" y="1501551"/>
            <a:ext cx="5389200" cy="43200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A56EE5A0-0157-8EB0-A6AF-CEF88A0E89F1}"/>
              </a:ext>
            </a:extLst>
          </p:cNvPr>
          <p:cNvSpPr>
            <a:spLocks noGrp="1"/>
          </p:cNvSpPr>
          <p:nvPr>
            <p:ph type="pic" sz="quarter" idx="13"/>
          </p:nvPr>
        </p:nvSpPr>
        <p:spPr>
          <a:xfrm>
            <a:off x="7000844" y="1044575"/>
            <a:ext cx="5191156" cy="5132388"/>
          </a:xfrm>
          <a:custGeom>
            <a:avLst/>
            <a:gdLst>
              <a:gd name="connsiteX0" fmla="*/ 1975495 w 5801314"/>
              <a:gd name="connsiteY0" fmla="*/ 0 h 5735638"/>
              <a:gd name="connsiteX1" fmla="*/ 4378110 w 5801314"/>
              <a:gd name="connsiteY1" fmla="*/ 0 h 5735638"/>
              <a:gd name="connsiteX2" fmla="*/ 4480538 w 5801314"/>
              <a:gd name="connsiteY2" fmla="*/ 6837 h 5735638"/>
              <a:gd name="connsiteX3" fmla="*/ 5048478 w 5801314"/>
              <a:gd name="connsiteY3" fmla="*/ 388956 h 5735638"/>
              <a:gd name="connsiteX4" fmla="*/ 5801314 w 5801314"/>
              <a:gd name="connsiteY4" fmla="*/ 1698939 h 5735638"/>
              <a:gd name="connsiteX5" fmla="*/ 5801314 w 5801314"/>
              <a:gd name="connsiteY5" fmla="*/ 4037344 h 5735638"/>
              <a:gd name="connsiteX6" fmla="*/ 5048478 w 5801314"/>
              <a:gd name="connsiteY6" fmla="*/ 5347327 h 5735638"/>
              <a:gd name="connsiteX7" fmla="*/ 4480561 w 5801314"/>
              <a:gd name="connsiteY7" fmla="*/ 5729447 h 5735638"/>
              <a:gd name="connsiteX8" fmla="*/ 4387777 w 5801314"/>
              <a:gd name="connsiteY8" fmla="*/ 5735638 h 5735638"/>
              <a:gd name="connsiteX9" fmla="*/ 1965830 w 5801314"/>
              <a:gd name="connsiteY9" fmla="*/ 5735638 h 5735638"/>
              <a:gd name="connsiteX10" fmla="*/ 1873065 w 5801314"/>
              <a:gd name="connsiteY10" fmla="*/ 5729447 h 5735638"/>
              <a:gd name="connsiteX11" fmla="*/ 1305126 w 5801314"/>
              <a:gd name="connsiteY11" fmla="*/ 5347327 h 5735638"/>
              <a:gd name="connsiteX12" fmla="*/ 103888 w 5801314"/>
              <a:gd name="connsiteY12" fmla="*/ 3256532 h 5735638"/>
              <a:gd name="connsiteX13" fmla="*/ 103888 w 5801314"/>
              <a:gd name="connsiteY13" fmla="*/ 2478610 h 5735638"/>
              <a:gd name="connsiteX14" fmla="*/ 1305126 w 5801314"/>
              <a:gd name="connsiteY14" fmla="*/ 388956 h 5735638"/>
              <a:gd name="connsiteX15" fmla="*/ 1873042 w 5801314"/>
              <a:gd name="connsiteY15" fmla="*/ 6837 h 573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1314" h="5735638">
                <a:moveTo>
                  <a:pt x="1975495" y="0"/>
                </a:moveTo>
                <a:lnTo>
                  <a:pt x="4378110" y="0"/>
                </a:lnTo>
                <a:lnTo>
                  <a:pt x="4480538" y="6837"/>
                </a:lnTo>
                <a:cubicBezTo>
                  <a:pt x="4716538" y="38510"/>
                  <a:pt x="4927276" y="178364"/>
                  <a:pt x="5048478" y="388956"/>
                </a:cubicBezTo>
                <a:lnTo>
                  <a:pt x="5801314" y="1698939"/>
                </a:lnTo>
                <a:lnTo>
                  <a:pt x="5801314" y="4037344"/>
                </a:lnTo>
                <a:lnTo>
                  <a:pt x="5048478" y="5347327"/>
                </a:lnTo>
                <a:cubicBezTo>
                  <a:pt x="4927773" y="5557920"/>
                  <a:pt x="4716662" y="5697774"/>
                  <a:pt x="4480561" y="5729447"/>
                </a:cubicBezTo>
                <a:lnTo>
                  <a:pt x="4387777" y="5735638"/>
                </a:lnTo>
                <a:lnTo>
                  <a:pt x="1965830" y="5735638"/>
                </a:lnTo>
                <a:lnTo>
                  <a:pt x="1873065" y="5729447"/>
                </a:lnTo>
                <a:cubicBezTo>
                  <a:pt x="1637062" y="5697774"/>
                  <a:pt x="1426328" y="5557920"/>
                  <a:pt x="1305126" y="5347327"/>
                </a:cubicBezTo>
                <a:lnTo>
                  <a:pt x="103888" y="3256532"/>
                </a:lnTo>
                <a:cubicBezTo>
                  <a:pt x="-34629" y="3015855"/>
                  <a:pt x="-34629" y="2719287"/>
                  <a:pt x="103888" y="2478610"/>
                </a:cubicBezTo>
                <a:lnTo>
                  <a:pt x="1305126" y="388956"/>
                </a:lnTo>
                <a:cubicBezTo>
                  <a:pt x="1425831" y="178364"/>
                  <a:pt x="1636938" y="38510"/>
                  <a:pt x="1873042" y="6837"/>
                </a:cubicBezTo>
                <a:close/>
              </a:path>
            </a:pathLst>
          </a:custGeom>
          <a:noFill/>
        </p:spPr>
        <p:txBody>
          <a:bodyPr wrap="square" anchor="ctr">
            <a:noAutofit/>
          </a:bodyPr>
          <a:lstStyle>
            <a:lvl1pPr algn="ctr">
              <a:defRPr/>
            </a:lvl1pPr>
          </a:lstStyle>
          <a:p>
            <a:endParaRPr lang="en-US"/>
          </a:p>
        </p:txBody>
      </p:sp>
      <p:pic>
        <p:nvPicPr>
          <p:cNvPr id="8" name="Graphic 7">
            <a:extLst>
              <a:ext uri="{FF2B5EF4-FFF2-40B4-BE49-F238E27FC236}">
                <a16:creationId xmlns:a16="http://schemas.microsoft.com/office/drawing/2014/main" id="{20C1893A-ABF2-8CCB-9E68-8B526C576890}"/>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333A8196-8514-3E00-CD91-CE393124F453}"/>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162825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Finance">
    <p:bg>
      <p:bgPr>
        <a:solidFill>
          <a:schemeClr val="accent2"/>
        </a:solidFill>
        <a:effectLst/>
      </p:bgPr>
    </p:bg>
    <p:spTree>
      <p:nvGrpSpPr>
        <p:cNvPr id="1" name=""/>
        <p:cNvGrpSpPr/>
        <p:nvPr/>
      </p:nvGrpSpPr>
      <p:grpSpPr>
        <a:xfrm>
          <a:off x="0" y="0"/>
          <a:ext cx="0" cy="0"/>
          <a:chOff x="0" y="0"/>
          <a:chExt cx="0" cy="0"/>
        </a:xfrm>
      </p:grpSpPr>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1498335"/>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cxnSp>
        <p:nvCxnSpPr>
          <p:cNvPr id="4" name="Straight Connector 3">
            <a:extLst>
              <a:ext uri="{FF2B5EF4-FFF2-40B4-BE49-F238E27FC236}">
                <a16:creationId xmlns:a16="http://schemas.microsoft.com/office/drawing/2014/main" id="{0229959B-4C80-C271-A2B9-004C41BA3900}"/>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CBDB798-B65B-8F89-0627-AA2056BAF196}"/>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tx2"/>
                </a:solidFill>
              </a:rPr>
              <a:t>Developing therapeutics </a:t>
            </a:r>
            <a:br>
              <a:rPr lang="en-US" sz="1800" b="0">
                <a:solidFill>
                  <a:schemeClr val="tx2"/>
                </a:solidFill>
              </a:rPr>
            </a:br>
            <a:r>
              <a:rPr lang="en-US" sz="1800" b="0">
                <a:solidFill>
                  <a:schemeClr val="tx2"/>
                </a:solidFill>
              </a:rPr>
              <a:t>at</a:t>
            </a:r>
            <a:r>
              <a:rPr lang="uk-UA" sz="1800" b="0">
                <a:solidFill>
                  <a:schemeClr val="tx2"/>
                </a:solidFill>
              </a:rPr>
              <a:t> </a:t>
            </a:r>
            <a:r>
              <a:rPr lang="en-US" sz="1800" b="0">
                <a:solidFill>
                  <a:schemeClr val="tx2"/>
                </a:solidFill>
              </a:rPr>
              <a:t>the forefront of oncology</a:t>
            </a:r>
          </a:p>
        </p:txBody>
      </p:sp>
      <p:grpSp>
        <p:nvGrpSpPr>
          <p:cNvPr id="6" name="Group 5">
            <a:extLst>
              <a:ext uri="{FF2B5EF4-FFF2-40B4-BE49-F238E27FC236}">
                <a16:creationId xmlns:a16="http://schemas.microsoft.com/office/drawing/2014/main" id="{F21B31A2-CBC2-AA8A-3191-7BF66FFF10D2}"/>
              </a:ext>
            </a:extLst>
          </p:cNvPr>
          <p:cNvGrpSpPr/>
          <p:nvPr userDrawn="1"/>
        </p:nvGrpSpPr>
        <p:grpSpPr>
          <a:xfrm>
            <a:off x="431800" y="5780874"/>
            <a:ext cx="1215793" cy="474091"/>
            <a:chOff x="419100" y="5519738"/>
            <a:chExt cx="1700254" cy="663003"/>
          </a:xfrm>
        </p:grpSpPr>
        <p:pic>
          <p:nvPicPr>
            <p:cNvPr id="7" name="Picture 6" descr="A white text with blue dots on a black background&#10;&#10;Description automatically generated">
              <a:extLst>
                <a:ext uri="{FF2B5EF4-FFF2-40B4-BE49-F238E27FC236}">
                  <a16:creationId xmlns:a16="http://schemas.microsoft.com/office/drawing/2014/main" id="{784FDAD2-4264-8A11-2813-8A236C051840}"/>
                </a:ext>
              </a:extLst>
            </p:cNvPr>
            <p:cNvPicPr>
              <a:picLocks noChangeAspect="1"/>
            </p:cNvPicPr>
            <p:nvPr/>
          </p:nvPicPr>
          <p:blipFill rotWithShape="1">
            <a:blip r:embed="rId2">
              <a:extLst>
                <a:ext uri="{28A0092B-C50C-407E-A947-70E740481C1C}">
                  <a14:useLocalDpi xmlns:a14="http://schemas.microsoft.com/office/drawing/2010/main" val="0"/>
                </a:ext>
              </a:extLst>
            </a:blip>
            <a:srcRect l="27925" t="40093" r="27969" b="40552"/>
            <a:stretch/>
          </p:blipFill>
          <p:spPr>
            <a:xfrm>
              <a:off x="419100" y="5519738"/>
              <a:ext cx="1700254" cy="466725"/>
            </a:xfrm>
            <a:prstGeom prst="rect">
              <a:avLst/>
            </a:prstGeom>
          </p:spPr>
        </p:pic>
        <p:pic>
          <p:nvPicPr>
            <p:cNvPr id="14" name="Zasób 1.png" descr="Zasób 1.png">
              <a:extLst>
                <a:ext uri="{FF2B5EF4-FFF2-40B4-BE49-F238E27FC236}">
                  <a16:creationId xmlns:a16="http://schemas.microsoft.com/office/drawing/2014/main" id="{5148A91A-C6E7-FA50-A5DC-0ACA22C2867F}"/>
                </a:ext>
              </a:extLst>
            </p:cNvPr>
            <p:cNvPicPr>
              <a:picLocks noChangeAspect="1"/>
            </p:cNvPicPr>
            <p:nvPr/>
          </p:nvPicPr>
          <p:blipFill rotWithShape="1">
            <a:blip r:embed="rId3"/>
            <a:srcRect t="81378"/>
            <a:stretch/>
          </p:blipFill>
          <p:spPr>
            <a:xfrm>
              <a:off x="431800" y="6062663"/>
              <a:ext cx="1678028" cy="120078"/>
            </a:xfrm>
            <a:prstGeom prst="rect">
              <a:avLst/>
            </a:prstGeom>
            <a:ln w="12700">
              <a:miter lim="400000"/>
            </a:ln>
          </p:spPr>
        </p:pic>
      </p:grpSp>
      <p:pic>
        <p:nvPicPr>
          <p:cNvPr id="17" name="Picture 16" descr="A graph on a computer screen&#10;&#10;Description automatically generated">
            <a:extLst>
              <a:ext uri="{FF2B5EF4-FFF2-40B4-BE49-F238E27FC236}">
                <a16:creationId xmlns:a16="http://schemas.microsoft.com/office/drawing/2014/main" id="{E9669CD2-24DC-13CC-2720-EF79410E5B8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626545" y="882335"/>
            <a:ext cx="4033640" cy="3624942"/>
          </a:xfrm>
          <a:custGeom>
            <a:avLst/>
            <a:gdLst>
              <a:gd name="connsiteX0" fmla="*/ 1254198 w 4033640"/>
              <a:gd name="connsiteY0" fmla="*/ 0 h 3624942"/>
              <a:gd name="connsiteX1" fmla="*/ 2779443 w 4033640"/>
              <a:gd name="connsiteY1" fmla="*/ 0 h 3624942"/>
              <a:gd name="connsiteX2" fmla="*/ 2844510 w 4033640"/>
              <a:gd name="connsiteY2" fmla="*/ 4323 h 3624942"/>
              <a:gd name="connsiteX3" fmla="*/ 3205072 w 4033640"/>
              <a:gd name="connsiteY3" fmla="*/ 245795 h 3624942"/>
              <a:gd name="connsiteX4" fmla="*/ 3967687 w 4033640"/>
              <a:gd name="connsiteY4" fmla="*/ 1567035 h 3624942"/>
              <a:gd name="connsiteX5" fmla="*/ 3967687 w 4033640"/>
              <a:gd name="connsiteY5" fmla="*/ 2058627 h 3624942"/>
              <a:gd name="connsiteX6" fmla="*/ 3205072 w 4033640"/>
              <a:gd name="connsiteY6" fmla="*/ 3379147 h 3624942"/>
              <a:gd name="connsiteX7" fmla="*/ 2779435 w 4033640"/>
              <a:gd name="connsiteY7" fmla="*/ 3624942 h 3624942"/>
              <a:gd name="connsiteX8" fmla="*/ 1254206 w 4033640"/>
              <a:gd name="connsiteY8" fmla="*/ 3624942 h 3624942"/>
              <a:gd name="connsiteX9" fmla="*/ 828569 w 4033640"/>
              <a:gd name="connsiteY9" fmla="*/ 3379147 h 3624942"/>
              <a:gd name="connsiteX10" fmla="*/ 65955 w 4033640"/>
              <a:gd name="connsiteY10" fmla="*/ 2058266 h 3624942"/>
              <a:gd name="connsiteX11" fmla="*/ 65955 w 4033640"/>
              <a:gd name="connsiteY11" fmla="*/ 1566675 h 3624942"/>
              <a:gd name="connsiteX12" fmla="*/ 828569 w 4033640"/>
              <a:gd name="connsiteY12" fmla="*/ 245795 h 3624942"/>
              <a:gd name="connsiteX13" fmla="*/ 1189116 w 4033640"/>
              <a:gd name="connsiteY13" fmla="*/ 4323 h 36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3640" h="3624942">
                <a:moveTo>
                  <a:pt x="1254198" y="0"/>
                </a:moveTo>
                <a:lnTo>
                  <a:pt x="2779443" y="0"/>
                </a:lnTo>
                <a:lnTo>
                  <a:pt x="2844510" y="4323"/>
                </a:lnTo>
                <a:cubicBezTo>
                  <a:pt x="2994337" y="24338"/>
                  <a:pt x="3128126" y="112716"/>
                  <a:pt x="3205072" y="245795"/>
                </a:cubicBezTo>
                <a:lnTo>
                  <a:pt x="3967687" y="1567035"/>
                </a:lnTo>
                <a:cubicBezTo>
                  <a:pt x="4055625" y="1719126"/>
                  <a:pt x="4055625" y="1906536"/>
                  <a:pt x="3967687" y="2058627"/>
                </a:cubicBezTo>
                <a:lnTo>
                  <a:pt x="3205072" y="3379147"/>
                </a:lnTo>
                <a:cubicBezTo>
                  <a:pt x="3117494" y="3531237"/>
                  <a:pt x="2954952" y="3624942"/>
                  <a:pt x="2779435" y="3624942"/>
                </a:cubicBezTo>
                <a:lnTo>
                  <a:pt x="1254206" y="3624942"/>
                </a:lnTo>
                <a:cubicBezTo>
                  <a:pt x="1078689" y="3624942"/>
                  <a:pt x="916508" y="3531237"/>
                  <a:pt x="828569" y="3379147"/>
                </a:cubicBezTo>
                <a:lnTo>
                  <a:pt x="65955" y="2058266"/>
                </a:lnTo>
                <a:cubicBezTo>
                  <a:pt x="-21984" y="1906176"/>
                  <a:pt x="-21984" y="1718766"/>
                  <a:pt x="65955" y="1566675"/>
                </a:cubicBezTo>
                <a:lnTo>
                  <a:pt x="828569" y="245795"/>
                </a:lnTo>
                <a:cubicBezTo>
                  <a:pt x="905200" y="112716"/>
                  <a:pt x="1039225" y="24338"/>
                  <a:pt x="1189116" y="4323"/>
                </a:cubicBezTo>
                <a:close/>
              </a:path>
            </a:pathLst>
          </a:custGeom>
          <a:effectLst>
            <a:outerShdw blurRad="63500" dir="2700000" sx="102000" sy="102000" algn="tl" rotWithShape="0">
              <a:prstClr val="black">
                <a:alpha val="25000"/>
              </a:prstClr>
            </a:outerShdw>
          </a:effectLst>
        </p:spPr>
      </p:pic>
      <p:sp>
        <p:nvSpPr>
          <p:cNvPr id="3" name="Freeform: Shape 2">
            <a:extLst>
              <a:ext uri="{FF2B5EF4-FFF2-40B4-BE49-F238E27FC236}">
                <a16:creationId xmlns:a16="http://schemas.microsoft.com/office/drawing/2014/main" id="{2DCC1E80-B51C-7AA8-A9FC-8BEF7658DF7A}"/>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Tree>
    <p:extLst>
      <p:ext uri="{BB962C8B-B14F-4D97-AF65-F5344CB8AC3E}">
        <p14:creationId xmlns:p14="http://schemas.microsoft.com/office/powerpoint/2010/main" val="3169131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mp; pictur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1799" y="285157"/>
            <a:ext cx="53892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sp>
        <p:nvSpPr>
          <p:cNvPr id="6" name="Content Placeholder 5">
            <a:extLst>
              <a:ext uri="{FF2B5EF4-FFF2-40B4-BE49-F238E27FC236}">
                <a16:creationId xmlns:a16="http://schemas.microsoft.com/office/drawing/2014/main" id="{6AEFD485-11B9-075F-FFC4-35BB3F1384B0}"/>
              </a:ext>
            </a:extLst>
          </p:cNvPr>
          <p:cNvSpPr>
            <a:spLocks noGrp="1"/>
          </p:cNvSpPr>
          <p:nvPr>
            <p:ph sz="quarter" idx="12"/>
          </p:nvPr>
        </p:nvSpPr>
        <p:spPr>
          <a:xfrm>
            <a:off x="431799" y="1277264"/>
            <a:ext cx="5389200" cy="49068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F20BF7AC-91EC-3504-13EC-DF391E8D7460}"/>
              </a:ext>
            </a:extLst>
          </p:cNvPr>
          <p:cNvSpPr>
            <a:spLocks noGrp="1"/>
          </p:cNvSpPr>
          <p:nvPr>
            <p:ph type="pic" sz="quarter" idx="13"/>
          </p:nvPr>
        </p:nvSpPr>
        <p:spPr>
          <a:xfrm>
            <a:off x="7213600" y="1053453"/>
            <a:ext cx="4552950" cy="4599060"/>
          </a:xfrm>
          <a:custGeom>
            <a:avLst/>
            <a:gdLst>
              <a:gd name="connsiteX0" fmla="*/ 782862 w 4552950"/>
              <a:gd name="connsiteY0" fmla="*/ 2336406 h 4599060"/>
              <a:gd name="connsiteX1" fmla="*/ 1734896 w 4552950"/>
              <a:gd name="connsiteY1" fmla="*/ 2336406 h 4599060"/>
              <a:gd name="connsiteX2" fmla="*/ 2000574 w 4552950"/>
              <a:gd name="connsiteY2" fmla="*/ 2489829 h 4599060"/>
              <a:gd name="connsiteX3" fmla="*/ 2476591 w 4552950"/>
              <a:gd name="connsiteY3" fmla="*/ 3314535 h 4599060"/>
              <a:gd name="connsiteX4" fmla="*/ 2517759 w 4552950"/>
              <a:gd name="connsiteY4" fmla="*/ 3467958 h 4599060"/>
              <a:gd name="connsiteX5" fmla="*/ 2476591 w 4552950"/>
              <a:gd name="connsiteY5" fmla="*/ 3621381 h 4599060"/>
              <a:gd name="connsiteX6" fmla="*/ 2000574 w 4552950"/>
              <a:gd name="connsiteY6" fmla="*/ 4445637 h 4599060"/>
              <a:gd name="connsiteX7" fmla="*/ 1734896 w 4552950"/>
              <a:gd name="connsiteY7" fmla="*/ 4599060 h 4599060"/>
              <a:gd name="connsiteX8" fmla="*/ 782862 w 4552950"/>
              <a:gd name="connsiteY8" fmla="*/ 4599060 h 4599060"/>
              <a:gd name="connsiteX9" fmla="*/ 517184 w 4552950"/>
              <a:gd name="connsiteY9" fmla="*/ 4445637 h 4599060"/>
              <a:gd name="connsiteX10" fmla="*/ 41167 w 4552950"/>
              <a:gd name="connsiteY10" fmla="*/ 3621156 h 4599060"/>
              <a:gd name="connsiteX11" fmla="*/ 2572 w 4552950"/>
              <a:gd name="connsiteY11" fmla="*/ 3507380 h 4599060"/>
              <a:gd name="connsiteX12" fmla="*/ 0 w 4552950"/>
              <a:gd name="connsiteY12" fmla="*/ 3467739 h 4599060"/>
              <a:gd name="connsiteX13" fmla="*/ 0 w 4552950"/>
              <a:gd name="connsiteY13" fmla="*/ 3467727 h 4599060"/>
              <a:gd name="connsiteX14" fmla="*/ 2572 w 4552950"/>
              <a:gd name="connsiteY14" fmla="*/ 3428085 h 4599060"/>
              <a:gd name="connsiteX15" fmla="*/ 41167 w 4552950"/>
              <a:gd name="connsiteY15" fmla="*/ 3314310 h 4599060"/>
              <a:gd name="connsiteX16" fmla="*/ 517184 w 4552950"/>
              <a:gd name="connsiteY16" fmla="*/ 2489829 h 4599060"/>
              <a:gd name="connsiteX17" fmla="*/ 782862 w 4552950"/>
              <a:gd name="connsiteY17" fmla="*/ 2336406 h 4599060"/>
              <a:gd name="connsiteX18" fmla="*/ 2818365 w 4552950"/>
              <a:gd name="connsiteY18" fmla="*/ 1168203 h 4599060"/>
              <a:gd name="connsiteX19" fmla="*/ 3770399 w 4552950"/>
              <a:gd name="connsiteY19" fmla="*/ 1168203 h 4599060"/>
              <a:gd name="connsiteX20" fmla="*/ 4036077 w 4552950"/>
              <a:gd name="connsiteY20" fmla="*/ 1321626 h 4599060"/>
              <a:gd name="connsiteX21" fmla="*/ 4512094 w 4552950"/>
              <a:gd name="connsiteY21" fmla="*/ 2146332 h 4599060"/>
              <a:gd name="connsiteX22" fmla="*/ 4542970 w 4552950"/>
              <a:gd name="connsiteY22" fmla="*/ 2220977 h 4599060"/>
              <a:gd name="connsiteX23" fmla="*/ 4552950 w 4552950"/>
              <a:gd name="connsiteY23" fmla="*/ 2297367 h 4599060"/>
              <a:gd name="connsiteX24" fmla="*/ 4552950 w 4552950"/>
              <a:gd name="connsiteY24" fmla="*/ 2302143 h 4599060"/>
              <a:gd name="connsiteX25" fmla="*/ 4542970 w 4552950"/>
              <a:gd name="connsiteY25" fmla="*/ 2378533 h 4599060"/>
              <a:gd name="connsiteX26" fmla="*/ 4512094 w 4552950"/>
              <a:gd name="connsiteY26" fmla="*/ 2453178 h 4599060"/>
              <a:gd name="connsiteX27" fmla="*/ 4036077 w 4552950"/>
              <a:gd name="connsiteY27" fmla="*/ 3277434 h 4599060"/>
              <a:gd name="connsiteX28" fmla="*/ 3770399 w 4552950"/>
              <a:gd name="connsiteY28" fmla="*/ 3430857 h 4599060"/>
              <a:gd name="connsiteX29" fmla="*/ 2818365 w 4552950"/>
              <a:gd name="connsiteY29" fmla="*/ 3430857 h 4599060"/>
              <a:gd name="connsiteX30" fmla="*/ 2552687 w 4552950"/>
              <a:gd name="connsiteY30" fmla="*/ 3277434 h 4599060"/>
              <a:gd name="connsiteX31" fmla="*/ 2076670 w 4552950"/>
              <a:gd name="connsiteY31" fmla="*/ 2452953 h 4599060"/>
              <a:gd name="connsiteX32" fmla="*/ 2038075 w 4552950"/>
              <a:gd name="connsiteY32" fmla="*/ 2339177 h 4599060"/>
              <a:gd name="connsiteX33" fmla="*/ 2035503 w 4552950"/>
              <a:gd name="connsiteY33" fmla="*/ 2299536 h 4599060"/>
              <a:gd name="connsiteX34" fmla="*/ 2035503 w 4552950"/>
              <a:gd name="connsiteY34" fmla="*/ 2299524 h 4599060"/>
              <a:gd name="connsiteX35" fmla="*/ 2038075 w 4552950"/>
              <a:gd name="connsiteY35" fmla="*/ 2259882 h 4599060"/>
              <a:gd name="connsiteX36" fmla="*/ 2076670 w 4552950"/>
              <a:gd name="connsiteY36" fmla="*/ 2146107 h 4599060"/>
              <a:gd name="connsiteX37" fmla="*/ 2552687 w 4552950"/>
              <a:gd name="connsiteY37" fmla="*/ 1321626 h 4599060"/>
              <a:gd name="connsiteX38" fmla="*/ 2818365 w 4552950"/>
              <a:gd name="connsiteY38" fmla="*/ 1168203 h 4599060"/>
              <a:gd name="connsiteX39" fmla="*/ 782862 w 4552950"/>
              <a:gd name="connsiteY39" fmla="*/ 0 h 4599060"/>
              <a:gd name="connsiteX40" fmla="*/ 1734896 w 4552950"/>
              <a:gd name="connsiteY40" fmla="*/ 0 h 4599060"/>
              <a:gd name="connsiteX41" fmla="*/ 2000574 w 4552950"/>
              <a:gd name="connsiteY41" fmla="*/ 153423 h 4599060"/>
              <a:gd name="connsiteX42" fmla="*/ 2476591 w 4552950"/>
              <a:gd name="connsiteY42" fmla="*/ 978128 h 4599060"/>
              <a:gd name="connsiteX43" fmla="*/ 2517759 w 4552950"/>
              <a:gd name="connsiteY43" fmla="*/ 1131552 h 4599060"/>
              <a:gd name="connsiteX44" fmla="*/ 2476591 w 4552950"/>
              <a:gd name="connsiteY44" fmla="*/ 1284975 h 4599060"/>
              <a:gd name="connsiteX45" fmla="*/ 2000574 w 4552950"/>
              <a:gd name="connsiteY45" fmla="*/ 2109231 h 4599060"/>
              <a:gd name="connsiteX46" fmla="*/ 1734896 w 4552950"/>
              <a:gd name="connsiteY46" fmla="*/ 2262654 h 4599060"/>
              <a:gd name="connsiteX47" fmla="*/ 782862 w 4552950"/>
              <a:gd name="connsiteY47" fmla="*/ 2262654 h 4599060"/>
              <a:gd name="connsiteX48" fmla="*/ 517184 w 4552950"/>
              <a:gd name="connsiteY48" fmla="*/ 2109231 h 4599060"/>
              <a:gd name="connsiteX49" fmla="*/ 41167 w 4552950"/>
              <a:gd name="connsiteY49" fmla="*/ 1284750 h 4599060"/>
              <a:gd name="connsiteX50" fmla="*/ 2572 w 4552950"/>
              <a:gd name="connsiteY50" fmla="*/ 1170974 h 4599060"/>
              <a:gd name="connsiteX51" fmla="*/ 0 w 4552950"/>
              <a:gd name="connsiteY51" fmla="*/ 1131333 h 4599060"/>
              <a:gd name="connsiteX52" fmla="*/ 0 w 4552950"/>
              <a:gd name="connsiteY52" fmla="*/ 1131320 h 4599060"/>
              <a:gd name="connsiteX53" fmla="*/ 2572 w 4552950"/>
              <a:gd name="connsiteY53" fmla="*/ 1091679 h 4599060"/>
              <a:gd name="connsiteX54" fmla="*/ 41167 w 4552950"/>
              <a:gd name="connsiteY54" fmla="*/ 977904 h 4599060"/>
              <a:gd name="connsiteX55" fmla="*/ 517184 w 4552950"/>
              <a:gd name="connsiteY55" fmla="*/ 153423 h 4599060"/>
              <a:gd name="connsiteX56" fmla="*/ 782862 w 4552950"/>
              <a:gd name="connsiteY56" fmla="*/ 0 h 45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552950" h="4599060">
                <a:moveTo>
                  <a:pt x="782862" y="2336406"/>
                </a:moveTo>
                <a:lnTo>
                  <a:pt x="1734896" y="2336406"/>
                </a:lnTo>
                <a:cubicBezTo>
                  <a:pt x="1844452" y="2336406"/>
                  <a:pt x="1945684" y="2394896"/>
                  <a:pt x="2000574" y="2489829"/>
                </a:cubicBezTo>
                <a:lnTo>
                  <a:pt x="2476591" y="3314535"/>
                </a:lnTo>
                <a:cubicBezTo>
                  <a:pt x="2504036" y="3362001"/>
                  <a:pt x="2517759" y="3414980"/>
                  <a:pt x="2517759" y="3467958"/>
                </a:cubicBezTo>
                <a:cubicBezTo>
                  <a:pt x="2517759" y="3520936"/>
                  <a:pt x="2504036" y="3573914"/>
                  <a:pt x="2476591" y="3621381"/>
                </a:cubicBezTo>
                <a:lnTo>
                  <a:pt x="2000574" y="4445637"/>
                </a:lnTo>
                <a:cubicBezTo>
                  <a:pt x="1945909" y="4540570"/>
                  <a:pt x="1844452" y="4599060"/>
                  <a:pt x="1734896" y="4599060"/>
                </a:cubicBezTo>
                <a:lnTo>
                  <a:pt x="782862" y="4599060"/>
                </a:lnTo>
                <a:cubicBezTo>
                  <a:pt x="673306" y="4599060"/>
                  <a:pt x="572074" y="4540570"/>
                  <a:pt x="517184" y="4445637"/>
                </a:cubicBezTo>
                <a:lnTo>
                  <a:pt x="41167" y="3621156"/>
                </a:lnTo>
                <a:cubicBezTo>
                  <a:pt x="20583" y="3585556"/>
                  <a:pt x="7718" y="3546856"/>
                  <a:pt x="2572" y="3507380"/>
                </a:cubicBezTo>
                <a:lnTo>
                  <a:pt x="0" y="3467739"/>
                </a:lnTo>
                <a:lnTo>
                  <a:pt x="0" y="3467727"/>
                </a:lnTo>
                <a:lnTo>
                  <a:pt x="2572" y="3428085"/>
                </a:lnTo>
                <a:cubicBezTo>
                  <a:pt x="7718" y="3388610"/>
                  <a:pt x="20583" y="3349910"/>
                  <a:pt x="41167" y="3314310"/>
                </a:cubicBezTo>
                <a:lnTo>
                  <a:pt x="517184" y="2489829"/>
                </a:lnTo>
                <a:cubicBezTo>
                  <a:pt x="571849" y="2394896"/>
                  <a:pt x="673306" y="2336406"/>
                  <a:pt x="782862" y="2336406"/>
                </a:cubicBezTo>
                <a:close/>
                <a:moveTo>
                  <a:pt x="2818365" y="1168203"/>
                </a:moveTo>
                <a:lnTo>
                  <a:pt x="3770399" y="1168203"/>
                </a:lnTo>
                <a:cubicBezTo>
                  <a:pt x="3879955" y="1168203"/>
                  <a:pt x="3981187" y="1226692"/>
                  <a:pt x="4036077" y="1321626"/>
                </a:cubicBezTo>
                <a:lnTo>
                  <a:pt x="4512094" y="2146332"/>
                </a:lnTo>
                <a:cubicBezTo>
                  <a:pt x="4525817" y="2170065"/>
                  <a:pt x="4536109" y="2195176"/>
                  <a:pt x="4542970" y="2220977"/>
                </a:cubicBezTo>
                <a:lnTo>
                  <a:pt x="4552950" y="2297367"/>
                </a:lnTo>
                <a:lnTo>
                  <a:pt x="4552950" y="2302143"/>
                </a:lnTo>
                <a:lnTo>
                  <a:pt x="4542970" y="2378533"/>
                </a:lnTo>
                <a:cubicBezTo>
                  <a:pt x="4536109" y="2404333"/>
                  <a:pt x="4525817" y="2429445"/>
                  <a:pt x="4512094" y="2453178"/>
                </a:cubicBezTo>
                <a:lnTo>
                  <a:pt x="4036077" y="3277434"/>
                </a:lnTo>
                <a:cubicBezTo>
                  <a:pt x="3981412" y="3372367"/>
                  <a:pt x="3879955" y="3430857"/>
                  <a:pt x="3770399" y="3430857"/>
                </a:cubicBezTo>
                <a:lnTo>
                  <a:pt x="2818365" y="3430857"/>
                </a:lnTo>
                <a:cubicBezTo>
                  <a:pt x="2708809" y="3430857"/>
                  <a:pt x="2607577" y="3372367"/>
                  <a:pt x="2552687" y="3277434"/>
                </a:cubicBezTo>
                <a:lnTo>
                  <a:pt x="2076670" y="2452953"/>
                </a:lnTo>
                <a:cubicBezTo>
                  <a:pt x="2056086" y="2417353"/>
                  <a:pt x="2043221" y="2378653"/>
                  <a:pt x="2038075" y="2339177"/>
                </a:cubicBezTo>
                <a:lnTo>
                  <a:pt x="2035503" y="2299536"/>
                </a:lnTo>
                <a:lnTo>
                  <a:pt x="2035503" y="2299524"/>
                </a:lnTo>
                <a:lnTo>
                  <a:pt x="2038075" y="2259882"/>
                </a:lnTo>
                <a:cubicBezTo>
                  <a:pt x="2043221" y="2220407"/>
                  <a:pt x="2056086" y="2181707"/>
                  <a:pt x="2076670" y="2146107"/>
                </a:cubicBezTo>
                <a:lnTo>
                  <a:pt x="2552687" y="1321626"/>
                </a:lnTo>
                <a:cubicBezTo>
                  <a:pt x="2607352" y="1226692"/>
                  <a:pt x="2708809" y="1168203"/>
                  <a:pt x="2818365" y="1168203"/>
                </a:cubicBezTo>
                <a:close/>
                <a:moveTo>
                  <a:pt x="782862" y="0"/>
                </a:moveTo>
                <a:lnTo>
                  <a:pt x="1734896" y="0"/>
                </a:lnTo>
                <a:cubicBezTo>
                  <a:pt x="1844452" y="0"/>
                  <a:pt x="1945684" y="58489"/>
                  <a:pt x="2000574" y="153423"/>
                </a:cubicBezTo>
                <a:lnTo>
                  <a:pt x="2476591" y="978128"/>
                </a:lnTo>
                <a:cubicBezTo>
                  <a:pt x="2504036" y="1025595"/>
                  <a:pt x="2517759" y="1078574"/>
                  <a:pt x="2517759" y="1131552"/>
                </a:cubicBezTo>
                <a:cubicBezTo>
                  <a:pt x="2517759" y="1184530"/>
                  <a:pt x="2504036" y="1237508"/>
                  <a:pt x="2476591" y="1284975"/>
                </a:cubicBezTo>
                <a:lnTo>
                  <a:pt x="2000574" y="2109231"/>
                </a:lnTo>
                <a:cubicBezTo>
                  <a:pt x="1945909" y="2204164"/>
                  <a:pt x="1844452" y="2262654"/>
                  <a:pt x="1734896" y="2262654"/>
                </a:cubicBezTo>
                <a:lnTo>
                  <a:pt x="782862" y="2262654"/>
                </a:lnTo>
                <a:cubicBezTo>
                  <a:pt x="673306" y="2262654"/>
                  <a:pt x="572074" y="2204164"/>
                  <a:pt x="517184" y="2109231"/>
                </a:cubicBezTo>
                <a:lnTo>
                  <a:pt x="41167" y="1284750"/>
                </a:lnTo>
                <a:cubicBezTo>
                  <a:pt x="20583" y="1249150"/>
                  <a:pt x="7718" y="1210450"/>
                  <a:pt x="2572" y="1170974"/>
                </a:cubicBezTo>
                <a:lnTo>
                  <a:pt x="0" y="1131333"/>
                </a:lnTo>
                <a:lnTo>
                  <a:pt x="0" y="1131320"/>
                </a:lnTo>
                <a:lnTo>
                  <a:pt x="2572" y="1091679"/>
                </a:lnTo>
                <a:cubicBezTo>
                  <a:pt x="7718" y="1052204"/>
                  <a:pt x="20583" y="1013504"/>
                  <a:pt x="41167" y="977904"/>
                </a:cubicBezTo>
                <a:lnTo>
                  <a:pt x="517184" y="153423"/>
                </a:lnTo>
                <a:cubicBezTo>
                  <a:pt x="571849" y="58489"/>
                  <a:pt x="673306" y="0"/>
                  <a:pt x="782862" y="0"/>
                </a:cubicBezTo>
                <a:close/>
              </a:path>
            </a:pathLst>
          </a:custGeom>
          <a:noFill/>
        </p:spPr>
        <p:txBody>
          <a:bodyPr wrap="square" tIns="540000" anchor="ctr">
            <a:noAutofit/>
          </a:bodyPr>
          <a:lstStyle>
            <a:lvl1pPr algn="ctr">
              <a:defRPr>
                <a:solidFill>
                  <a:schemeClr val="tx1"/>
                </a:solidFill>
              </a:defRPr>
            </a:lvl1pPr>
          </a:lstStyle>
          <a:p>
            <a:endParaRPr lang="en-US"/>
          </a:p>
        </p:txBody>
      </p:sp>
      <p:pic>
        <p:nvPicPr>
          <p:cNvPr id="8" name="Graphic 7">
            <a:extLst>
              <a:ext uri="{FF2B5EF4-FFF2-40B4-BE49-F238E27FC236}">
                <a16:creationId xmlns:a16="http://schemas.microsoft.com/office/drawing/2014/main" id="{F2FA77CB-83D3-1E6B-0A46-4996E7B19397}"/>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5" name="Rectangle 4">
            <a:extLst>
              <a:ext uri="{FF2B5EF4-FFF2-40B4-BE49-F238E27FC236}">
                <a16:creationId xmlns:a16="http://schemas.microsoft.com/office/drawing/2014/main" id="{84614F87-6B29-DE3C-F092-0ED3258D0BFF}"/>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201127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6CED-88F7-8DBE-BBFA-F0B55AEE6D4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93E9465-18A9-2992-C65A-30A0949B0B81}"/>
              </a:ext>
            </a:extLst>
          </p:cNvPr>
          <p:cNvSpPr>
            <a:spLocks noGrp="1"/>
          </p:cNvSpPr>
          <p:nvPr>
            <p:ph type="ftr" sz="quarter" idx="10"/>
          </p:nvPr>
        </p:nvSpPr>
        <p:spPr/>
        <p:txBody>
          <a:bodyPr/>
          <a:lstStyle/>
          <a:p>
            <a:endParaRPr lang="en-US"/>
          </a:p>
        </p:txBody>
      </p:sp>
      <p:pic>
        <p:nvPicPr>
          <p:cNvPr id="5" name="logo_pole ochronne.pdf" descr="logo_pole ochronne.pdf">
            <a:extLst>
              <a:ext uri="{FF2B5EF4-FFF2-40B4-BE49-F238E27FC236}">
                <a16:creationId xmlns:a16="http://schemas.microsoft.com/office/drawing/2014/main" id="{CD675953-2606-7D59-3092-6919B8C88D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pic>
        <p:nvPicPr>
          <p:cNvPr id="8" name="Graphic 7">
            <a:extLst>
              <a:ext uri="{FF2B5EF4-FFF2-40B4-BE49-F238E27FC236}">
                <a16:creationId xmlns:a16="http://schemas.microsoft.com/office/drawing/2014/main" id="{519F480E-7EB4-00EF-1B9D-CC2EAA1AB269}"/>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6" name="Rectangle 5">
            <a:extLst>
              <a:ext uri="{FF2B5EF4-FFF2-40B4-BE49-F238E27FC236}">
                <a16:creationId xmlns:a16="http://schemas.microsoft.com/office/drawing/2014/main" id="{2EECB78F-C322-C3F1-5AAF-BD0BA076734A}"/>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4227296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ganizational Chart">
    <p:spTree>
      <p:nvGrpSpPr>
        <p:cNvPr id="1" name=""/>
        <p:cNvGrpSpPr/>
        <p:nvPr/>
      </p:nvGrpSpPr>
      <p:grpSpPr>
        <a:xfrm>
          <a:off x="0" y="0"/>
          <a:ext cx="0" cy="0"/>
          <a:chOff x="0" y="0"/>
          <a:chExt cx="0" cy="0"/>
        </a:xfrm>
      </p:grpSpPr>
      <p:sp>
        <p:nvSpPr>
          <p:cNvPr id="72" name="Text Placeholder 11">
            <a:extLst>
              <a:ext uri="{FF2B5EF4-FFF2-40B4-BE49-F238E27FC236}">
                <a16:creationId xmlns:a16="http://schemas.microsoft.com/office/drawing/2014/main" id="{3F5C398D-BB66-ED06-38D2-E2B5E7BC4762}"/>
              </a:ext>
            </a:extLst>
          </p:cNvPr>
          <p:cNvSpPr>
            <a:spLocks noGrp="1"/>
          </p:cNvSpPr>
          <p:nvPr>
            <p:ph type="body" sz="quarter" idx="71"/>
          </p:nvPr>
        </p:nvSpPr>
        <p:spPr>
          <a:xfrm>
            <a:off x="1666961" y="5659165"/>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19" name="Text Placeholder 11">
            <a:extLst>
              <a:ext uri="{FF2B5EF4-FFF2-40B4-BE49-F238E27FC236}">
                <a16:creationId xmlns:a16="http://schemas.microsoft.com/office/drawing/2014/main" id="{931A4619-FCB1-4A16-1BEF-586B3B2F95CB}"/>
              </a:ext>
            </a:extLst>
          </p:cNvPr>
          <p:cNvSpPr>
            <a:spLocks noGrp="1"/>
          </p:cNvSpPr>
          <p:nvPr>
            <p:ph type="body" sz="quarter" idx="57"/>
          </p:nvPr>
        </p:nvSpPr>
        <p:spPr>
          <a:xfrm>
            <a:off x="2640734" y="3628068"/>
            <a:ext cx="1800225" cy="395258"/>
          </a:xfrm>
        </p:spPr>
        <p:txBody>
          <a:bodyPr/>
          <a:lstStyle>
            <a:lvl1pPr algn="ctr">
              <a:spcBef>
                <a:spcPts val="0"/>
              </a:spcBef>
              <a:defRPr sz="1200"/>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a:extLst>
              <a:ext uri="{FF2B5EF4-FFF2-40B4-BE49-F238E27FC236}">
                <a16:creationId xmlns:a16="http://schemas.microsoft.com/office/drawing/2014/main" id="{578FAA8C-1014-3DF4-4CB5-6DF54A115AD7}"/>
              </a:ext>
            </a:extLst>
          </p:cNvPr>
          <p:cNvSpPr>
            <a:spLocks noGrp="1"/>
          </p:cNvSpPr>
          <p:nvPr>
            <p:ph type="body" sz="quarter" idx="55"/>
          </p:nvPr>
        </p:nvSpPr>
        <p:spPr>
          <a:xfrm>
            <a:off x="6156325" y="1617806"/>
            <a:ext cx="1800225" cy="395258"/>
          </a:xfrm>
        </p:spPr>
        <p:txBody>
          <a:bodyPr/>
          <a:lstStyle>
            <a:lvl1pPr>
              <a:spcBef>
                <a:spcPts val="0"/>
              </a:spcBef>
              <a:defRPr sz="1200"/>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1">
            <a:extLst>
              <a:ext uri="{FF2B5EF4-FFF2-40B4-BE49-F238E27FC236}">
                <a16:creationId xmlns:a16="http://schemas.microsoft.com/office/drawing/2014/main" id="{7235CE10-A27D-5B01-96C4-8B78FA663DAF}"/>
              </a:ext>
            </a:extLst>
          </p:cNvPr>
          <p:cNvSpPr>
            <a:spLocks noGrp="1"/>
          </p:cNvSpPr>
          <p:nvPr>
            <p:ph type="body" sz="quarter" idx="56"/>
          </p:nvPr>
        </p:nvSpPr>
        <p:spPr>
          <a:xfrm>
            <a:off x="433200" y="3628068"/>
            <a:ext cx="1800225" cy="395258"/>
          </a:xfrm>
        </p:spPr>
        <p:txBody>
          <a:bodyPr/>
          <a:lstStyle>
            <a:lvl1pPr algn="ctr">
              <a:spcBef>
                <a:spcPts val="0"/>
              </a:spcBef>
              <a:defRPr sz="1200"/>
            </a:lvl1pPr>
            <a:lvl2pPr>
              <a:defRPr sz="1200"/>
            </a:lvl2pPr>
            <a:lvl3pPr>
              <a:defRPr sz="1200"/>
            </a:lvl3pPr>
            <a:lvl4pPr>
              <a:defRPr sz="1200"/>
            </a:lvl4pPr>
            <a:lvl5pPr>
              <a:defRPr sz="1200"/>
            </a:lvl5pPr>
          </a:lstStyle>
          <a:p>
            <a:pPr lvl="0"/>
            <a:r>
              <a:rPr lang="en-US"/>
              <a:t>Click to edit Master text styles</a:t>
            </a:r>
          </a:p>
        </p:txBody>
      </p:sp>
      <p:sp>
        <p:nvSpPr>
          <p:cNvPr id="21" name="Text Placeholder 11">
            <a:extLst>
              <a:ext uri="{FF2B5EF4-FFF2-40B4-BE49-F238E27FC236}">
                <a16:creationId xmlns:a16="http://schemas.microsoft.com/office/drawing/2014/main" id="{D5959737-64C7-A557-74A5-6A6A7C696B26}"/>
              </a:ext>
            </a:extLst>
          </p:cNvPr>
          <p:cNvSpPr>
            <a:spLocks noGrp="1"/>
          </p:cNvSpPr>
          <p:nvPr>
            <p:ph type="body" sz="quarter" idx="58"/>
          </p:nvPr>
        </p:nvSpPr>
        <p:spPr>
          <a:xfrm>
            <a:off x="4848493" y="3628068"/>
            <a:ext cx="1800225" cy="395258"/>
          </a:xfrm>
        </p:spPr>
        <p:txBody>
          <a:bodyPr/>
          <a:lstStyle>
            <a:lvl1pPr algn="ctr">
              <a:spcBef>
                <a:spcPts val="0"/>
              </a:spcBef>
              <a:defRPr sz="1200"/>
            </a:lvl1pPr>
            <a:lvl2pPr>
              <a:defRPr sz="1200"/>
            </a:lvl2pPr>
            <a:lvl3pPr>
              <a:defRPr sz="1200"/>
            </a:lvl3pPr>
            <a:lvl4pPr>
              <a:defRPr sz="1200"/>
            </a:lvl4pPr>
            <a:lvl5pPr>
              <a:defRPr sz="1200"/>
            </a:lvl5pPr>
          </a:lstStyle>
          <a:p>
            <a:pPr lvl="0"/>
            <a:r>
              <a:rPr lang="en-US"/>
              <a:t>Click to edit Master text styles</a:t>
            </a:r>
          </a:p>
        </p:txBody>
      </p:sp>
      <p:sp>
        <p:nvSpPr>
          <p:cNvPr id="25" name="Text Placeholder 11">
            <a:extLst>
              <a:ext uri="{FF2B5EF4-FFF2-40B4-BE49-F238E27FC236}">
                <a16:creationId xmlns:a16="http://schemas.microsoft.com/office/drawing/2014/main" id="{E311E53A-2B1C-C0F1-0FD8-433CD64195F0}"/>
              </a:ext>
            </a:extLst>
          </p:cNvPr>
          <p:cNvSpPr>
            <a:spLocks noGrp="1"/>
          </p:cNvSpPr>
          <p:nvPr>
            <p:ph type="body" sz="quarter" idx="59"/>
          </p:nvPr>
        </p:nvSpPr>
        <p:spPr>
          <a:xfrm>
            <a:off x="7056252" y="3628068"/>
            <a:ext cx="1800225" cy="395258"/>
          </a:xfrm>
        </p:spPr>
        <p:txBody>
          <a:bodyPr/>
          <a:lstStyle>
            <a:lvl1pPr algn="ctr">
              <a:spcBef>
                <a:spcPts val="0"/>
              </a:spcBef>
              <a:defRPr sz="1200"/>
            </a:lvl1pPr>
            <a:lvl2pPr>
              <a:defRPr sz="1200"/>
            </a:lvl2pPr>
            <a:lvl3pPr>
              <a:defRPr sz="1200"/>
            </a:lvl3pPr>
            <a:lvl4pPr>
              <a:defRPr sz="1200"/>
            </a:lvl4pPr>
            <a:lvl5pPr>
              <a:defRPr sz="1200"/>
            </a:lvl5pPr>
          </a:lstStyle>
          <a:p>
            <a:pPr lvl="0"/>
            <a:r>
              <a:rPr lang="en-US"/>
              <a:t>Click to edit Master text styles</a:t>
            </a:r>
          </a:p>
        </p:txBody>
      </p:sp>
      <p:sp>
        <p:nvSpPr>
          <p:cNvPr id="32" name="Text Placeholder 11">
            <a:extLst>
              <a:ext uri="{FF2B5EF4-FFF2-40B4-BE49-F238E27FC236}">
                <a16:creationId xmlns:a16="http://schemas.microsoft.com/office/drawing/2014/main" id="{507C759E-75CF-40A6-0A59-5AE8C69C661C}"/>
              </a:ext>
            </a:extLst>
          </p:cNvPr>
          <p:cNvSpPr>
            <a:spLocks noGrp="1"/>
          </p:cNvSpPr>
          <p:nvPr>
            <p:ph type="body" sz="quarter" idx="60"/>
          </p:nvPr>
        </p:nvSpPr>
        <p:spPr>
          <a:xfrm>
            <a:off x="9264013" y="3628068"/>
            <a:ext cx="1800225" cy="395258"/>
          </a:xfrm>
        </p:spPr>
        <p:txBody>
          <a:bodyPr/>
          <a:lstStyle>
            <a:lvl1pPr algn="ctr">
              <a:spcBef>
                <a:spcPts val="0"/>
              </a:spcBef>
              <a:defRPr sz="1200"/>
            </a:lvl1pPr>
            <a:lvl2pPr>
              <a:defRPr sz="1200"/>
            </a:lvl2pPr>
            <a:lvl3pPr>
              <a:defRPr sz="1200"/>
            </a:lvl3pPr>
            <a:lvl4pPr>
              <a:defRPr sz="1200"/>
            </a:lvl4pPr>
            <a:lvl5pPr>
              <a:defRPr sz="1200"/>
            </a:lvl5pPr>
          </a:lstStyle>
          <a:p>
            <a:pPr lvl="0"/>
            <a:r>
              <a:rPr lang="en-US"/>
              <a:t>Click to edit Master text styles</a:t>
            </a:r>
          </a:p>
        </p:txBody>
      </p:sp>
      <p:sp>
        <p:nvSpPr>
          <p:cNvPr id="37" name="Text Placeholder 11">
            <a:extLst>
              <a:ext uri="{FF2B5EF4-FFF2-40B4-BE49-F238E27FC236}">
                <a16:creationId xmlns:a16="http://schemas.microsoft.com/office/drawing/2014/main" id="{CCB8165C-B877-6E49-24EE-AA971D70B1DE}"/>
              </a:ext>
            </a:extLst>
          </p:cNvPr>
          <p:cNvSpPr>
            <a:spLocks noGrp="1"/>
          </p:cNvSpPr>
          <p:nvPr>
            <p:ph type="body" sz="quarter" idx="61"/>
          </p:nvPr>
        </p:nvSpPr>
        <p:spPr>
          <a:xfrm>
            <a:off x="1666962" y="4290090"/>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23" name="Picture Placeholder 22">
            <a:extLst>
              <a:ext uri="{FF2B5EF4-FFF2-40B4-BE49-F238E27FC236}">
                <a16:creationId xmlns:a16="http://schemas.microsoft.com/office/drawing/2014/main" id="{CDD4E703-71DD-7682-4463-58D3D3EDF702}"/>
              </a:ext>
            </a:extLst>
          </p:cNvPr>
          <p:cNvSpPr>
            <a:spLocks noGrp="1"/>
          </p:cNvSpPr>
          <p:nvPr>
            <p:ph type="pic" sz="quarter" idx="23"/>
          </p:nvPr>
        </p:nvSpPr>
        <p:spPr>
          <a:xfrm>
            <a:off x="5458917" y="1493332"/>
            <a:ext cx="579602" cy="644948"/>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2" name="Title 1">
            <a:extLst>
              <a:ext uri="{FF2B5EF4-FFF2-40B4-BE49-F238E27FC236}">
                <a16:creationId xmlns:a16="http://schemas.microsoft.com/office/drawing/2014/main" id="{7F7B1EE1-BE54-FB9E-908A-A15583519BA5}"/>
              </a:ext>
            </a:extLst>
          </p:cNvPr>
          <p:cNvSpPr>
            <a:spLocks noGrp="1"/>
          </p:cNvSpPr>
          <p:nvPr>
            <p:ph type="title"/>
          </p:nvPr>
        </p:nvSpPr>
        <p:spPr>
          <a:xfrm>
            <a:off x="433200" y="285157"/>
            <a:ext cx="1132560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BCBABE6-E40B-6AC0-69FB-8AFF9F8AD033}"/>
              </a:ext>
            </a:extLst>
          </p:cNvPr>
          <p:cNvSpPr>
            <a:spLocks noGrp="1"/>
          </p:cNvSpPr>
          <p:nvPr>
            <p:ph type="ftr" sz="quarter" idx="10"/>
          </p:nvPr>
        </p:nvSpPr>
        <p:spPr/>
        <p:txBody>
          <a:bodyPr/>
          <a:lstStyle/>
          <a:p>
            <a:endParaRPr lang="en-US"/>
          </a:p>
        </p:txBody>
      </p:sp>
      <p:pic>
        <p:nvPicPr>
          <p:cNvPr id="28" name="logo_pole ochronne.pdf" descr="logo_pole ochronne.pdf">
            <a:extLst>
              <a:ext uri="{FF2B5EF4-FFF2-40B4-BE49-F238E27FC236}">
                <a16:creationId xmlns:a16="http://schemas.microsoft.com/office/drawing/2014/main" id="{F2C1BF97-E20C-6A34-C083-1370DE9F48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176743" y="6397148"/>
            <a:ext cx="585789" cy="234316"/>
          </a:xfrm>
          <a:prstGeom prst="rect">
            <a:avLst/>
          </a:prstGeom>
          <a:ln w="12700">
            <a:miter lim="400000"/>
          </a:ln>
        </p:spPr>
      </p:pic>
      <p:pic>
        <p:nvPicPr>
          <p:cNvPr id="10" name="Graphic 9">
            <a:extLst>
              <a:ext uri="{FF2B5EF4-FFF2-40B4-BE49-F238E27FC236}">
                <a16:creationId xmlns:a16="http://schemas.microsoft.com/office/drawing/2014/main" id="{5E31A857-13C7-A00F-E7B0-4FDF0F68951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7118" b="37602"/>
          <a:stretch/>
        </p:blipFill>
        <p:spPr>
          <a:xfrm>
            <a:off x="424656" y="6489365"/>
            <a:ext cx="835363" cy="119063"/>
          </a:xfrm>
          <a:prstGeom prst="rect">
            <a:avLst/>
          </a:prstGeom>
        </p:spPr>
      </p:pic>
      <p:sp>
        <p:nvSpPr>
          <p:cNvPr id="24" name="Picture Placeholder 23">
            <a:extLst>
              <a:ext uri="{FF2B5EF4-FFF2-40B4-BE49-F238E27FC236}">
                <a16:creationId xmlns:a16="http://schemas.microsoft.com/office/drawing/2014/main" id="{97998515-BEEE-FB47-EF92-F502E533376F}"/>
              </a:ext>
            </a:extLst>
          </p:cNvPr>
          <p:cNvSpPr>
            <a:spLocks noGrp="1"/>
          </p:cNvSpPr>
          <p:nvPr>
            <p:ph type="pic" sz="quarter" idx="24"/>
          </p:nvPr>
        </p:nvSpPr>
        <p:spPr>
          <a:xfrm>
            <a:off x="1043399" y="2878137"/>
            <a:ext cx="579602" cy="644948"/>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26" name="Picture Placeholder 25">
            <a:extLst>
              <a:ext uri="{FF2B5EF4-FFF2-40B4-BE49-F238E27FC236}">
                <a16:creationId xmlns:a16="http://schemas.microsoft.com/office/drawing/2014/main" id="{A21B6AE3-CDBC-E6E1-4B0F-8E91A391D112}"/>
              </a:ext>
            </a:extLst>
          </p:cNvPr>
          <p:cNvSpPr>
            <a:spLocks noGrp="1"/>
          </p:cNvSpPr>
          <p:nvPr>
            <p:ph type="pic" sz="quarter" idx="25"/>
          </p:nvPr>
        </p:nvSpPr>
        <p:spPr>
          <a:xfrm>
            <a:off x="3251158" y="2878137"/>
            <a:ext cx="579602" cy="644948"/>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27" name="Picture Placeholder 26">
            <a:extLst>
              <a:ext uri="{FF2B5EF4-FFF2-40B4-BE49-F238E27FC236}">
                <a16:creationId xmlns:a16="http://schemas.microsoft.com/office/drawing/2014/main" id="{16E245A9-2BA4-F22F-58B3-0653B5833409}"/>
              </a:ext>
            </a:extLst>
          </p:cNvPr>
          <p:cNvSpPr>
            <a:spLocks noGrp="1"/>
          </p:cNvSpPr>
          <p:nvPr>
            <p:ph type="pic" sz="quarter" idx="26"/>
          </p:nvPr>
        </p:nvSpPr>
        <p:spPr>
          <a:xfrm>
            <a:off x="5458917" y="2878137"/>
            <a:ext cx="579602" cy="644948"/>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29" name="Picture Placeholder 28">
            <a:extLst>
              <a:ext uri="{FF2B5EF4-FFF2-40B4-BE49-F238E27FC236}">
                <a16:creationId xmlns:a16="http://schemas.microsoft.com/office/drawing/2014/main" id="{35827355-671C-FFD5-0E11-F801538CCBAA}"/>
              </a:ext>
            </a:extLst>
          </p:cNvPr>
          <p:cNvSpPr>
            <a:spLocks noGrp="1"/>
          </p:cNvSpPr>
          <p:nvPr>
            <p:ph type="pic" sz="quarter" idx="27"/>
          </p:nvPr>
        </p:nvSpPr>
        <p:spPr>
          <a:xfrm>
            <a:off x="7666676" y="2878137"/>
            <a:ext cx="579602" cy="644948"/>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30" name="Picture Placeholder 29">
            <a:extLst>
              <a:ext uri="{FF2B5EF4-FFF2-40B4-BE49-F238E27FC236}">
                <a16:creationId xmlns:a16="http://schemas.microsoft.com/office/drawing/2014/main" id="{EEEA267C-FFA9-796A-23C4-B7765C468A6D}"/>
              </a:ext>
            </a:extLst>
          </p:cNvPr>
          <p:cNvSpPr>
            <a:spLocks noGrp="1"/>
          </p:cNvSpPr>
          <p:nvPr>
            <p:ph type="pic" sz="quarter" idx="28"/>
          </p:nvPr>
        </p:nvSpPr>
        <p:spPr>
          <a:xfrm>
            <a:off x="9874437" y="2878137"/>
            <a:ext cx="579602" cy="644948"/>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31" name="Picture Placeholder 30">
            <a:extLst>
              <a:ext uri="{FF2B5EF4-FFF2-40B4-BE49-F238E27FC236}">
                <a16:creationId xmlns:a16="http://schemas.microsoft.com/office/drawing/2014/main" id="{8224DD05-BC6B-F17B-53ED-CD31476A440F}"/>
              </a:ext>
            </a:extLst>
          </p:cNvPr>
          <p:cNvSpPr>
            <a:spLocks noGrp="1"/>
          </p:cNvSpPr>
          <p:nvPr>
            <p:ph type="pic" sz="quarter" idx="29"/>
          </p:nvPr>
        </p:nvSpPr>
        <p:spPr>
          <a:xfrm>
            <a:off x="1127762" y="4259490"/>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33" name="Picture Placeholder 32">
            <a:extLst>
              <a:ext uri="{FF2B5EF4-FFF2-40B4-BE49-F238E27FC236}">
                <a16:creationId xmlns:a16="http://schemas.microsoft.com/office/drawing/2014/main" id="{4978C0D4-36E8-EE72-8BD0-ADE9D92321A1}"/>
              </a:ext>
            </a:extLst>
          </p:cNvPr>
          <p:cNvSpPr>
            <a:spLocks noGrp="1"/>
          </p:cNvSpPr>
          <p:nvPr>
            <p:ph type="pic" sz="quarter" idx="30"/>
          </p:nvPr>
        </p:nvSpPr>
        <p:spPr>
          <a:xfrm>
            <a:off x="3335521" y="4259490"/>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34" name="Picture Placeholder 33">
            <a:extLst>
              <a:ext uri="{FF2B5EF4-FFF2-40B4-BE49-F238E27FC236}">
                <a16:creationId xmlns:a16="http://schemas.microsoft.com/office/drawing/2014/main" id="{08EDD571-3694-F7EB-3FFA-08A8EDD3BF41}"/>
              </a:ext>
            </a:extLst>
          </p:cNvPr>
          <p:cNvSpPr>
            <a:spLocks noGrp="1"/>
          </p:cNvSpPr>
          <p:nvPr>
            <p:ph type="pic" sz="quarter" idx="31"/>
          </p:nvPr>
        </p:nvSpPr>
        <p:spPr>
          <a:xfrm>
            <a:off x="5543280" y="4259490"/>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35" name="Picture Placeholder 34">
            <a:extLst>
              <a:ext uri="{FF2B5EF4-FFF2-40B4-BE49-F238E27FC236}">
                <a16:creationId xmlns:a16="http://schemas.microsoft.com/office/drawing/2014/main" id="{746A7F8E-5FE6-A7FC-A672-52C51AD71408}"/>
              </a:ext>
            </a:extLst>
          </p:cNvPr>
          <p:cNvSpPr>
            <a:spLocks noGrp="1"/>
          </p:cNvSpPr>
          <p:nvPr>
            <p:ph type="pic" sz="quarter" idx="32"/>
          </p:nvPr>
        </p:nvSpPr>
        <p:spPr>
          <a:xfrm>
            <a:off x="7751039" y="4259490"/>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36" name="Picture Placeholder 35">
            <a:extLst>
              <a:ext uri="{FF2B5EF4-FFF2-40B4-BE49-F238E27FC236}">
                <a16:creationId xmlns:a16="http://schemas.microsoft.com/office/drawing/2014/main" id="{B234567D-3D4E-ADC3-6958-692BAE2AFA0C}"/>
              </a:ext>
            </a:extLst>
          </p:cNvPr>
          <p:cNvSpPr>
            <a:spLocks noGrp="1"/>
          </p:cNvSpPr>
          <p:nvPr>
            <p:ph type="pic" sz="quarter" idx="33"/>
          </p:nvPr>
        </p:nvSpPr>
        <p:spPr>
          <a:xfrm>
            <a:off x="9958800" y="4259490"/>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43" name="Picture Placeholder 42">
            <a:extLst>
              <a:ext uri="{FF2B5EF4-FFF2-40B4-BE49-F238E27FC236}">
                <a16:creationId xmlns:a16="http://schemas.microsoft.com/office/drawing/2014/main" id="{A4E5496D-1F29-2495-5896-3277089F8BD5}"/>
              </a:ext>
            </a:extLst>
          </p:cNvPr>
          <p:cNvSpPr>
            <a:spLocks noGrp="1"/>
          </p:cNvSpPr>
          <p:nvPr>
            <p:ph type="pic" sz="quarter" idx="35"/>
          </p:nvPr>
        </p:nvSpPr>
        <p:spPr>
          <a:xfrm>
            <a:off x="1127762" y="4943657"/>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44" name="Picture Placeholder 43">
            <a:extLst>
              <a:ext uri="{FF2B5EF4-FFF2-40B4-BE49-F238E27FC236}">
                <a16:creationId xmlns:a16="http://schemas.microsoft.com/office/drawing/2014/main" id="{DF9A067A-A313-7899-F51A-36DC6E6E0F04}"/>
              </a:ext>
            </a:extLst>
          </p:cNvPr>
          <p:cNvSpPr>
            <a:spLocks noGrp="1"/>
          </p:cNvSpPr>
          <p:nvPr>
            <p:ph type="pic" sz="quarter" idx="36"/>
          </p:nvPr>
        </p:nvSpPr>
        <p:spPr>
          <a:xfrm>
            <a:off x="3335521" y="4943657"/>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45" name="Picture Placeholder 44">
            <a:extLst>
              <a:ext uri="{FF2B5EF4-FFF2-40B4-BE49-F238E27FC236}">
                <a16:creationId xmlns:a16="http://schemas.microsoft.com/office/drawing/2014/main" id="{75D6B401-D865-1991-8423-60238C800083}"/>
              </a:ext>
            </a:extLst>
          </p:cNvPr>
          <p:cNvSpPr>
            <a:spLocks noGrp="1"/>
          </p:cNvSpPr>
          <p:nvPr>
            <p:ph type="pic" sz="quarter" idx="37"/>
          </p:nvPr>
        </p:nvSpPr>
        <p:spPr>
          <a:xfrm>
            <a:off x="5543280" y="4943657"/>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46" name="Picture Placeholder 45">
            <a:extLst>
              <a:ext uri="{FF2B5EF4-FFF2-40B4-BE49-F238E27FC236}">
                <a16:creationId xmlns:a16="http://schemas.microsoft.com/office/drawing/2014/main" id="{A2F50203-DC80-28A3-43A9-AF4826ABB033}"/>
              </a:ext>
            </a:extLst>
          </p:cNvPr>
          <p:cNvSpPr>
            <a:spLocks noGrp="1"/>
          </p:cNvSpPr>
          <p:nvPr>
            <p:ph type="pic" sz="quarter" idx="38"/>
          </p:nvPr>
        </p:nvSpPr>
        <p:spPr>
          <a:xfrm>
            <a:off x="7751039" y="4943657"/>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47" name="Picture Placeholder 46">
            <a:extLst>
              <a:ext uri="{FF2B5EF4-FFF2-40B4-BE49-F238E27FC236}">
                <a16:creationId xmlns:a16="http://schemas.microsoft.com/office/drawing/2014/main" id="{4C295CC3-85AB-C41C-842E-372113D2E789}"/>
              </a:ext>
            </a:extLst>
          </p:cNvPr>
          <p:cNvSpPr>
            <a:spLocks noGrp="1"/>
          </p:cNvSpPr>
          <p:nvPr>
            <p:ph type="pic" sz="quarter" idx="39"/>
          </p:nvPr>
        </p:nvSpPr>
        <p:spPr>
          <a:xfrm>
            <a:off x="9958800" y="4943657"/>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54" name="Picture Placeholder 53">
            <a:extLst>
              <a:ext uri="{FF2B5EF4-FFF2-40B4-BE49-F238E27FC236}">
                <a16:creationId xmlns:a16="http://schemas.microsoft.com/office/drawing/2014/main" id="{5C2A6B18-EB21-807A-A9CA-C5903B37E5F5}"/>
              </a:ext>
            </a:extLst>
          </p:cNvPr>
          <p:cNvSpPr>
            <a:spLocks noGrp="1"/>
          </p:cNvSpPr>
          <p:nvPr>
            <p:ph type="pic" sz="quarter" idx="45"/>
          </p:nvPr>
        </p:nvSpPr>
        <p:spPr>
          <a:xfrm>
            <a:off x="1127762" y="5627823"/>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55" name="Picture Placeholder 54">
            <a:extLst>
              <a:ext uri="{FF2B5EF4-FFF2-40B4-BE49-F238E27FC236}">
                <a16:creationId xmlns:a16="http://schemas.microsoft.com/office/drawing/2014/main" id="{AE315F87-AACE-3B4D-8142-CD80B8B2CE3C}"/>
              </a:ext>
            </a:extLst>
          </p:cNvPr>
          <p:cNvSpPr>
            <a:spLocks noGrp="1"/>
          </p:cNvSpPr>
          <p:nvPr>
            <p:ph type="pic" sz="quarter" idx="46"/>
          </p:nvPr>
        </p:nvSpPr>
        <p:spPr>
          <a:xfrm>
            <a:off x="3335521" y="5627823"/>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56" name="Picture Placeholder 55">
            <a:extLst>
              <a:ext uri="{FF2B5EF4-FFF2-40B4-BE49-F238E27FC236}">
                <a16:creationId xmlns:a16="http://schemas.microsoft.com/office/drawing/2014/main" id="{116BB63A-81C6-09DA-F500-092594D58EE1}"/>
              </a:ext>
            </a:extLst>
          </p:cNvPr>
          <p:cNvSpPr>
            <a:spLocks noGrp="1"/>
          </p:cNvSpPr>
          <p:nvPr>
            <p:ph type="pic" sz="quarter" idx="47"/>
          </p:nvPr>
        </p:nvSpPr>
        <p:spPr>
          <a:xfrm>
            <a:off x="5543280" y="5627823"/>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57" name="Picture Placeholder 56">
            <a:extLst>
              <a:ext uri="{FF2B5EF4-FFF2-40B4-BE49-F238E27FC236}">
                <a16:creationId xmlns:a16="http://schemas.microsoft.com/office/drawing/2014/main" id="{97C56252-ED42-97B1-957E-90ABA05F82C6}"/>
              </a:ext>
            </a:extLst>
          </p:cNvPr>
          <p:cNvSpPr>
            <a:spLocks noGrp="1"/>
          </p:cNvSpPr>
          <p:nvPr>
            <p:ph type="pic" sz="quarter" idx="48"/>
          </p:nvPr>
        </p:nvSpPr>
        <p:spPr>
          <a:xfrm>
            <a:off x="7751039" y="5627823"/>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58" name="Picture Placeholder 57">
            <a:extLst>
              <a:ext uri="{FF2B5EF4-FFF2-40B4-BE49-F238E27FC236}">
                <a16:creationId xmlns:a16="http://schemas.microsoft.com/office/drawing/2014/main" id="{2A5184A3-A2D8-D423-F458-EAD270F73128}"/>
              </a:ext>
            </a:extLst>
          </p:cNvPr>
          <p:cNvSpPr>
            <a:spLocks noGrp="1"/>
          </p:cNvSpPr>
          <p:nvPr>
            <p:ph type="pic" sz="quarter" idx="49"/>
          </p:nvPr>
        </p:nvSpPr>
        <p:spPr>
          <a:xfrm>
            <a:off x="9958800" y="5627823"/>
            <a:ext cx="410877" cy="457200"/>
          </a:xfrm>
          <a:custGeom>
            <a:avLst/>
            <a:gdLst>
              <a:gd name="connsiteX0" fmla="*/ 289859 w 579602"/>
              <a:gd name="connsiteY0" fmla="*/ 0 h 644948"/>
              <a:gd name="connsiteX1" fmla="*/ 329160 w 579602"/>
              <a:gd name="connsiteY1" fmla="*/ 10545 h 644948"/>
              <a:gd name="connsiteX2" fmla="*/ 540302 w 579602"/>
              <a:gd name="connsiteY2" fmla="*/ 132482 h 644948"/>
              <a:gd name="connsiteX3" fmla="*/ 579602 w 579602"/>
              <a:gd name="connsiteY3" fmla="*/ 200538 h 644948"/>
              <a:gd name="connsiteX4" fmla="*/ 579602 w 579602"/>
              <a:gd name="connsiteY4" fmla="*/ 444411 h 644948"/>
              <a:gd name="connsiteX5" fmla="*/ 540302 w 579602"/>
              <a:gd name="connsiteY5" fmla="*/ 512467 h 644948"/>
              <a:gd name="connsiteX6" fmla="*/ 329102 w 579602"/>
              <a:gd name="connsiteY6" fmla="*/ 634403 h 644948"/>
              <a:gd name="connsiteX7" fmla="*/ 289803 w 579602"/>
              <a:gd name="connsiteY7" fmla="*/ 644948 h 644948"/>
              <a:gd name="connsiteX8" fmla="*/ 289799 w 579602"/>
              <a:gd name="connsiteY8" fmla="*/ 644948 h 644948"/>
              <a:gd name="connsiteX9" fmla="*/ 250500 w 579602"/>
              <a:gd name="connsiteY9" fmla="*/ 634403 h 644948"/>
              <a:gd name="connsiteX10" fmla="*/ 39301 w 579602"/>
              <a:gd name="connsiteY10" fmla="*/ 512467 h 644948"/>
              <a:gd name="connsiteX11" fmla="*/ 0 w 579602"/>
              <a:gd name="connsiteY11" fmla="*/ 444411 h 644948"/>
              <a:gd name="connsiteX12" fmla="*/ 0 w 579602"/>
              <a:gd name="connsiteY12" fmla="*/ 200538 h 644948"/>
              <a:gd name="connsiteX13" fmla="*/ 39301 w 579602"/>
              <a:gd name="connsiteY13" fmla="*/ 132482 h 644948"/>
              <a:gd name="connsiteX14" fmla="*/ 250558 w 579602"/>
              <a:gd name="connsiteY14" fmla="*/ 10545 h 644948"/>
              <a:gd name="connsiteX15" fmla="*/ 289859 w 579602"/>
              <a:gd name="connsiteY15" fmla="*/ 0 h 6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9602" h="644948">
                <a:moveTo>
                  <a:pt x="289859" y="0"/>
                </a:moveTo>
                <a:cubicBezTo>
                  <a:pt x="303430" y="0"/>
                  <a:pt x="317001" y="3515"/>
                  <a:pt x="329160" y="10545"/>
                </a:cubicBezTo>
                <a:lnTo>
                  <a:pt x="540302" y="132482"/>
                </a:lnTo>
                <a:cubicBezTo>
                  <a:pt x="564620" y="146485"/>
                  <a:pt x="579602" y="172474"/>
                  <a:pt x="579602" y="200538"/>
                </a:cubicBezTo>
                <a:lnTo>
                  <a:pt x="579602" y="444411"/>
                </a:lnTo>
                <a:cubicBezTo>
                  <a:pt x="579602" y="472474"/>
                  <a:pt x="564620" y="498406"/>
                  <a:pt x="540302" y="512467"/>
                </a:cubicBezTo>
                <a:lnTo>
                  <a:pt x="329102" y="634403"/>
                </a:lnTo>
                <a:lnTo>
                  <a:pt x="289803" y="644948"/>
                </a:lnTo>
                <a:lnTo>
                  <a:pt x="289799" y="644948"/>
                </a:lnTo>
                <a:lnTo>
                  <a:pt x="250500" y="634403"/>
                </a:lnTo>
                <a:lnTo>
                  <a:pt x="39301" y="512467"/>
                </a:lnTo>
                <a:cubicBezTo>
                  <a:pt x="14983" y="498463"/>
                  <a:pt x="0" y="472474"/>
                  <a:pt x="0" y="444411"/>
                </a:cubicBezTo>
                <a:lnTo>
                  <a:pt x="0" y="200538"/>
                </a:lnTo>
                <a:cubicBezTo>
                  <a:pt x="0" y="172474"/>
                  <a:pt x="14983" y="146543"/>
                  <a:pt x="39301" y="132482"/>
                </a:cubicBezTo>
                <a:lnTo>
                  <a:pt x="250558" y="10545"/>
                </a:lnTo>
                <a:cubicBezTo>
                  <a:pt x="262717" y="3515"/>
                  <a:pt x="276288" y="0"/>
                  <a:pt x="289859" y="0"/>
                </a:cubicBezTo>
                <a:close/>
              </a:path>
            </a:pathLst>
          </a:custGeom>
        </p:spPr>
        <p:txBody>
          <a:bodyPr wrap="square" anchor="ctr">
            <a:noAutofit/>
          </a:bodyPr>
          <a:lstStyle>
            <a:lvl1pPr algn="ctr">
              <a:defRPr sz="1000"/>
            </a:lvl1pPr>
          </a:lstStyle>
          <a:p>
            <a:endParaRPr lang="en-US"/>
          </a:p>
        </p:txBody>
      </p:sp>
      <p:sp>
        <p:nvSpPr>
          <p:cNvPr id="53" name="Text Placeholder 11">
            <a:extLst>
              <a:ext uri="{FF2B5EF4-FFF2-40B4-BE49-F238E27FC236}">
                <a16:creationId xmlns:a16="http://schemas.microsoft.com/office/drawing/2014/main" id="{7E2E8C07-3B25-E5EE-1F7C-C888E28B7FF9}"/>
              </a:ext>
            </a:extLst>
          </p:cNvPr>
          <p:cNvSpPr>
            <a:spLocks noGrp="1"/>
          </p:cNvSpPr>
          <p:nvPr>
            <p:ph type="body" sz="quarter" idx="62"/>
          </p:nvPr>
        </p:nvSpPr>
        <p:spPr>
          <a:xfrm>
            <a:off x="3874722" y="4290090"/>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64" name="Text Placeholder 11">
            <a:extLst>
              <a:ext uri="{FF2B5EF4-FFF2-40B4-BE49-F238E27FC236}">
                <a16:creationId xmlns:a16="http://schemas.microsoft.com/office/drawing/2014/main" id="{021CBCBF-1172-6BCC-9C44-F5F95B6C06CC}"/>
              </a:ext>
            </a:extLst>
          </p:cNvPr>
          <p:cNvSpPr>
            <a:spLocks noGrp="1"/>
          </p:cNvSpPr>
          <p:nvPr>
            <p:ph type="body" sz="quarter" idx="63"/>
          </p:nvPr>
        </p:nvSpPr>
        <p:spPr>
          <a:xfrm>
            <a:off x="6082481" y="4290090"/>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65" name="Text Placeholder 11">
            <a:extLst>
              <a:ext uri="{FF2B5EF4-FFF2-40B4-BE49-F238E27FC236}">
                <a16:creationId xmlns:a16="http://schemas.microsoft.com/office/drawing/2014/main" id="{7424A2DF-8C98-D5DC-8D10-C01A5B8FB7B2}"/>
              </a:ext>
            </a:extLst>
          </p:cNvPr>
          <p:cNvSpPr>
            <a:spLocks noGrp="1"/>
          </p:cNvSpPr>
          <p:nvPr>
            <p:ph type="body" sz="quarter" idx="64"/>
          </p:nvPr>
        </p:nvSpPr>
        <p:spPr>
          <a:xfrm>
            <a:off x="8290240" y="4290090"/>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66" name="Text Placeholder 11">
            <a:extLst>
              <a:ext uri="{FF2B5EF4-FFF2-40B4-BE49-F238E27FC236}">
                <a16:creationId xmlns:a16="http://schemas.microsoft.com/office/drawing/2014/main" id="{6EFEA2BE-2476-A1BE-2BF6-BB7855602493}"/>
              </a:ext>
            </a:extLst>
          </p:cNvPr>
          <p:cNvSpPr>
            <a:spLocks noGrp="1"/>
          </p:cNvSpPr>
          <p:nvPr>
            <p:ph type="body" sz="quarter" idx="65"/>
          </p:nvPr>
        </p:nvSpPr>
        <p:spPr>
          <a:xfrm>
            <a:off x="10498001" y="4290090"/>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67" name="Text Placeholder 11">
            <a:extLst>
              <a:ext uri="{FF2B5EF4-FFF2-40B4-BE49-F238E27FC236}">
                <a16:creationId xmlns:a16="http://schemas.microsoft.com/office/drawing/2014/main" id="{C5345EF2-591E-FD70-8020-D6C104D6D5D7}"/>
              </a:ext>
            </a:extLst>
          </p:cNvPr>
          <p:cNvSpPr>
            <a:spLocks noGrp="1"/>
          </p:cNvSpPr>
          <p:nvPr>
            <p:ph type="body" sz="quarter" idx="66"/>
          </p:nvPr>
        </p:nvSpPr>
        <p:spPr>
          <a:xfrm>
            <a:off x="1666963" y="4974257"/>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68" name="Text Placeholder 11">
            <a:extLst>
              <a:ext uri="{FF2B5EF4-FFF2-40B4-BE49-F238E27FC236}">
                <a16:creationId xmlns:a16="http://schemas.microsoft.com/office/drawing/2014/main" id="{BE9DDDAD-6F8C-CFCB-600F-D0B2EC767638}"/>
              </a:ext>
            </a:extLst>
          </p:cNvPr>
          <p:cNvSpPr>
            <a:spLocks noGrp="1"/>
          </p:cNvSpPr>
          <p:nvPr>
            <p:ph type="body" sz="quarter" idx="67"/>
          </p:nvPr>
        </p:nvSpPr>
        <p:spPr>
          <a:xfrm>
            <a:off x="3874722" y="4974257"/>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69" name="Text Placeholder 11">
            <a:extLst>
              <a:ext uri="{FF2B5EF4-FFF2-40B4-BE49-F238E27FC236}">
                <a16:creationId xmlns:a16="http://schemas.microsoft.com/office/drawing/2014/main" id="{87EB947E-D997-F790-64E2-63D2DB551C79}"/>
              </a:ext>
            </a:extLst>
          </p:cNvPr>
          <p:cNvSpPr>
            <a:spLocks noGrp="1"/>
          </p:cNvSpPr>
          <p:nvPr>
            <p:ph type="body" sz="quarter" idx="68"/>
          </p:nvPr>
        </p:nvSpPr>
        <p:spPr>
          <a:xfrm>
            <a:off x="6082481" y="4974257"/>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70" name="Text Placeholder 11">
            <a:extLst>
              <a:ext uri="{FF2B5EF4-FFF2-40B4-BE49-F238E27FC236}">
                <a16:creationId xmlns:a16="http://schemas.microsoft.com/office/drawing/2014/main" id="{56A98ADD-0920-EB87-2465-F53733E3CA82}"/>
              </a:ext>
            </a:extLst>
          </p:cNvPr>
          <p:cNvSpPr>
            <a:spLocks noGrp="1"/>
          </p:cNvSpPr>
          <p:nvPr>
            <p:ph type="body" sz="quarter" idx="69"/>
          </p:nvPr>
        </p:nvSpPr>
        <p:spPr>
          <a:xfrm>
            <a:off x="8290240" y="4974257"/>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71" name="Text Placeholder 11">
            <a:extLst>
              <a:ext uri="{FF2B5EF4-FFF2-40B4-BE49-F238E27FC236}">
                <a16:creationId xmlns:a16="http://schemas.microsoft.com/office/drawing/2014/main" id="{38F60D32-5F5E-B819-1D17-CADBDE189FA3}"/>
              </a:ext>
            </a:extLst>
          </p:cNvPr>
          <p:cNvSpPr>
            <a:spLocks noGrp="1"/>
          </p:cNvSpPr>
          <p:nvPr>
            <p:ph type="body" sz="quarter" idx="70"/>
          </p:nvPr>
        </p:nvSpPr>
        <p:spPr>
          <a:xfrm>
            <a:off x="10498001" y="4974257"/>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73" name="Text Placeholder 11">
            <a:extLst>
              <a:ext uri="{FF2B5EF4-FFF2-40B4-BE49-F238E27FC236}">
                <a16:creationId xmlns:a16="http://schemas.microsoft.com/office/drawing/2014/main" id="{D51121A1-53FB-4166-F68F-D41F9DA555FC}"/>
              </a:ext>
            </a:extLst>
          </p:cNvPr>
          <p:cNvSpPr>
            <a:spLocks noGrp="1"/>
          </p:cNvSpPr>
          <p:nvPr>
            <p:ph type="body" sz="quarter" idx="72"/>
          </p:nvPr>
        </p:nvSpPr>
        <p:spPr>
          <a:xfrm>
            <a:off x="3874722" y="5659165"/>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74" name="Text Placeholder 11">
            <a:extLst>
              <a:ext uri="{FF2B5EF4-FFF2-40B4-BE49-F238E27FC236}">
                <a16:creationId xmlns:a16="http://schemas.microsoft.com/office/drawing/2014/main" id="{51021A08-1309-22AF-D72E-0BC831C40D97}"/>
              </a:ext>
            </a:extLst>
          </p:cNvPr>
          <p:cNvSpPr>
            <a:spLocks noGrp="1"/>
          </p:cNvSpPr>
          <p:nvPr>
            <p:ph type="body" sz="quarter" idx="73"/>
          </p:nvPr>
        </p:nvSpPr>
        <p:spPr>
          <a:xfrm>
            <a:off x="6082481" y="5659165"/>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75" name="Text Placeholder 11">
            <a:extLst>
              <a:ext uri="{FF2B5EF4-FFF2-40B4-BE49-F238E27FC236}">
                <a16:creationId xmlns:a16="http://schemas.microsoft.com/office/drawing/2014/main" id="{968D0678-3702-4ACF-002D-7093FE834C51}"/>
              </a:ext>
            </a:extLst>
          </p:cNvPr>
          <p:cNvSpPr>
            <a:spLocks noGrp="1"/>
          </p:cNvSpPr>
          <p:nvPr>
            <p:ph type="body" sz="quarter" idx="74"/>
          </p:nvPr>
        </p:nvSpPr>
        <p:spPr>
          <a:xfrm>
            <a:off x="8290240" y="5659165"/>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76" name="Text Placeholder 11">
            <a:extLst>
              <a:ext uri="{FF2B5EF4-FFF2-40B4-BE49-F238E27FC236}">
                <a16:creationId xmlns:a16="http://schemas.microsoft.com/office/drawing/2014/main" id="{C4558020-D014-93E8-9196-66CDF35374AE}"/>
              </a:ext>
            </a:extLst>
          </p:cNvPr>
          <p:cNvSpPr>
            <a:spLocks noGrp="1"/>
          </p:cNvSpPr>
          <p:nvPr>
            <p:ph type="body" sz="quarter" idx="75"/>
          </p:nvPr>
        </p:nvSpPr>
        <p:spPr>
          <a:xfrm>
            <a:off x="10498001" y="5659165"/>
            <a:ext cx="1259998" cy="395258"/>
          </a:xfrm>
        </p:spPr>
        <p:txBody>
          <a:bodyPr/>
          <a:lstStyle>
            <a:lvl1pPr>
              <a:spcBef>
                <a:spcPts val="0"/>
              </a:spcBef>
              <a:defRPr sz="1000"/>
            </a:lvl1pPr>
            <a:lvl2pPr>
              <a:defRPr sz="1200"/>
            </a:lvl2pPr>
            <a:lvl3pPr>
              <a:defRPr sz="1200"/>
            </a:lvl3pPr>
            <a:lvl4pPr>
              <a:defRPr sz="1200"/>
            </a:lvl4pPr>
            <a:lvl5pPr>
              <a:defRPr sz="1200"/>
            </a:lvl5pPr>
          </a:lstStyle>
          <a:p>
            <a:pPr lvl="0"/>
            <a:r>
              <a:rPr lang="en-US"/>
              <a:t>Click to edit Master text styles</a:t>
            </a:r>
          </a:p>
        </p:txBody>
      </p:sp>
      <p:sp>
        <p:nvSpPr>
          <p:cNvPr id="5" name="Rectangle 4">
            <a:extLst>
              <a:ext uri="{FF2B5EF4-FFF2-40B4-BE49-F238E27FC236}">
                <a16:creationId xmlns:a16="http://schemas.microsoft.com/office/drawing/2014/main" id="{731947AF-DC3E-FE11-3B06-AA23BE1D6955}"/>
              </a:ext>
            </a:extLst>
          </p:cNvPr>
          <p:cNvSpPr/>
          <p:nvPr userDrawn="1"/>
        </p:nvSpPr>
        <p:spPr>
          <a:xfrm>
            <a:off x="1453359" y="6480634"/>
            <a:ext cx="252000" cy="136525"/>
          </a:xfrm>
          <a:prstGeom prst="rect">
            <a:avLst/>
          </a:prstGeom>
          <a:noFill/>
          <a:ln w="0" cap="flat">
            <a:noFill/>
            <a:prstDash val="solid"/>
            <a:miter/>
          </a:ln>
        </p:spPr>
        <p:txBody>
          <a:bodyPr vert="horz" lIns="0" tIns="0" rIns="0" bIns="0" rtlCol="0" anchor="ctr"/>
          <a:lstStyle/>
          <a:p>
            <a:fld id="{933137C0-666F-4F7B-A794-FB593C9AD05A}" type="slidenum">
              <a:rPr lang="en-US" sz="800" smtClean="0"/>
              <a:pPr/>
              <a:t>‹#›</a:t>
            </a:fld>
            <a:endParaRPr lang="en-US" sz="800"/>
          </a:p>
        </p:txBody>
      </p:sp>
    </p:spTree>
    <p:extLst>
      <p:ext uri="{BB962C8B-B14F-4D97-AF65-F5344CB8AC3E}">
        <p14:creationId xmlns:p14="http://schemas.microsoft.com/office/powerpoint/2010/main" val="4020402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79B2-A6D4-ABA1-A3F8-3FAE5CD3CBB6}"/>
              </a:ext>
            </a:extLst>
          </p:cNvPr>
          <p:cNvSpPr>
            <a:spLocks noGrp="1"/>
          </p:cNvSpPr>
          <p:nvPr>
            <p:ph type="title" hasCustomPrompt="1"/>
          </p:nvPr>
        </p:nvSpPr>
        <p:spPr>
          <a:xfrm>
            <a:off x="431800" y="1501776"/>
            <a:ext cx="5921375" cy="612000"/>
          </a:xfrm>
        </p:spPr>
        <p:txBody>
          <a:bodyPr anchor="t"/>
          <a:lstStyle>
            <a:lvl1pPr>
              <a:defRPr sz="4000">
                <a:solidFill>
                  <a:schemeClr val="bg1"/>
                </a:solidFill>
              </a:defRPr>
            </a:lvl1pPr>
          </a:lstStyle>
          <a:p>
            <a:r>
              <a:rPr lang="en-US"/>
              <a:t>Thank you!</a:t>
            </a:r>
          </a:p>
        </p:txBody>
      </p:sp>
      <p:sp>
        <p:nvSpPr>
          <p:cNvPr id="14" name="Text Placeholder 13">
            <a:extLst>
              <a:ext uri="{FF2B5EF4-FFF2-40B4-BE49-F238E27FC236}">
                <a16:creationId xmlns:a16="http://schemas.microsoft.com/office/drawing/2014/main" id="{3A87DAFA-CE3D-8289-026A-BCE270CC0D6F}"/>
              </a:ext>
            </a:extLst>
          </p:cNvPr>
          <p:cNvSpPr>
            <a:spLocks noGrp="1"/>
          </p:cNvSpPr>
          <p:nvPr>
            <p:ph type="body" sz="quarter" idx="18" hasCustomPrompt="1"/>
          </p:nvPr>
        </p:nvSpPr>
        <p:spPr>
          <a:xfrm>
            <a:off x="431175" y="2898734"/>
            <a:ext cx="5922000" cy="3286165"/>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More information</a:t>
            </a:r>
          </a:p>
        </p:txBody>
      </p:sp>
      <p:sp>
        <p:nvSpPr>
          <p:cNvPr id="16" name="Graphic 29">
            <a:extLst>
              <a:ext uri="{FF2B5EF4-FFF2-40B4-BE49-F238E27FC236}">
                <a16:creationId xmlns:a16="http://schemas.microsoft.com/office/drawing/2014/main" id="{46EEDB08-302D-77AA-4EC0-DD96E2A9631D}"/>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7" name="Graphic 29">
            <a:extLst>
              <a:ext uri="{FF2B5EF4-FFF2-40B4-BE49-F238E27FC236}">
                <a16:creationId xmlns:a16="http://schemas.microsoft.com/office/drawing/2014/main" id="{3BE60C36-8F15-EB59-8045-CDA520921081}"/>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id="{7A0224C0-C991-1C73-4B2D-F8A74C451DBC}"/>
              </a:ext>
            </a:extLst>
          </p:cNvPr>
          <p:cNvGrpSpPr/>
          <p:nvPr userDrawn="1"/>
        </p:nvGrpSpPr>
        <p:grpSpPr>
          <a:xfrm>
            <a:off x="7631644" y="730144"/>
            <a:ext cx="4028541" cy="3924745"/>
            <a:chOff x="7631644" y="730144"/>
            <a:chExt cx="4028541" cy="3924745"/>
          </a:xfrm>
          <a:effectLst>
            <a:outerShdw blurRad="50800" dist="38100" dir="2700000" algn="tl" rotWithShape="0">
              <a:prstClr val="black">
                <a:alpha val="25000"/>
              </a:prstClr>
            </a:outerShdw>
          </a:effectLst>
        </p:grpSpPr>
        <p:sp>
          <p:nvSpPr>
            <p:cNvPr id="19" name="Graphic 29">
              <a:extLst>
                <a:ext uri="{FF2B5EF4-FFF2-40B4-BE49-F238E27FC236}">
                  <a16:creationId xmlns:a16="http://schemas.microsoft.com/office/drawing/2014/main" id="{BB225925-41EF-EB07-B24C-9EFD66C45E47}"/>
                </a:ext>
              </a:extLst>
            </p:cNvPr>
            <p:cNvSpPr/>
            <p:nvPr/>
          </p:nvSpPr>
          <p:spPr>
            <a:xfrm rot="5400000">
              <a:off x="7835735" y="678244"/>
              <a:ext cx="3620360" cy="4028541"/>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2"/>
            </a:solidFill>
            <a:ln w="6350" cap="flat">
              <a:noFill/>
              <a:prstDash val="solid"/>
              <a:miter/>
            </a:ln>
          </p:spPr>
          <p:txBody>
            <a:bodyPr rtlCol="0" anchor="ctr"/>
            <a:lstStyle/>
            <a:p>
              <a:endParaRPr lang="en-US"/>
            </a:p>
          </p:txBody>
        </p:sp>
        <p:pic>
          <p:nvPicPr>
            <p:cNvPr id="20" name="Picture 19" descr="A pattern of colorful circles&#10;&#10;Description automatically generated">
              <a:extLst>
                <a:ext uri="{FF2B5EF4-FFF2-40B4-BE49-F238E27FC236}">
                  <a16:creationId xmlns:a16="http://schemas.microsoft.com/office/drawing/2014/main" id="{D671DB8A-FE53-4C0F-22AF-7A5BE070848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8900000">
              <a:off x="7683649" y="730144"/>
              <a:ext cx="3924531" cy="3924745"/>
            </a:xfrm>
            <a:custGeom>
              <a:avLst/>
              <a:gdLst>
                <a:gd name="connsiteX0" fmla="*/ 2703688 w 3924531"/>
                <a:gd name="connsiteY0" fmla="*/ 143814 h 3924745"/>
                <a:gd name="connsiteX1" fmla="*/ 3780826 w 3924531"/>
                <a:gd name="connsiteY1" fmla="*/ 1220951 h 3924745"/>
                <a:gd name="connsiteX2" fmla="*/ 3907831 w 3924531"/>
                <a:gd name="connsiteY2" fmla="*/ 1695125 h 3924745"/>
                <a:gd name="connsiteX3" fmla="*/ 3513323 w 3924531"/>
                <a:gd name="connsiteY3" fmla="*/ 3166770 h 3924745"/>
                <a:gd name="connsiteX4" fmla="*/ 3166155 w 3924531"/>
                <a:gd name="connsiteY4" fmla="*/ 3513939 h 3924745"/>
                <a:gd name="connsiteX5" fmla="*/ 1695018 w 3924531"/>
                <a:gd name="connsiteY5" fmla="*/ 3907938 h 3924745"/>
                <a:gd name="connsiteX6" fmla="*/ 1220845 w 3924531"/>
                <a:gd name="connsiteY6" fmla="*/ 3780932 h 3924745"/>
                <a:gd name="connsiteX7" fmla="*/ 143707 w 3924531"/>
                <a:gd name="connsiteY7" fmla="*/ 2703795 h 3924745"/>
                <a:gd name="connsiteX8" fmla="*/ 16701 w 3924531"/>
                <a:gd name="connsiteY8" fmla="*/ 2229621 h 3924745"/>
                <a:gd name="connsiteX9" fmla="*/ 410955 w 3924531"/>
                <a:gd name="connsiteY9" fmla="*/ 758229 h 3924745"/>
                <a:gd name="connsiteX10" fmla="*/ 758123 w 3924531"/>
                <a:gd name="connsiteY10" fmla="*/ 411062 h 3924745"/>
                <a:gd name="connsiteX11" fmla="*/ 2229514 w 3924531"/>
                <a:gd name="connsiteY11" fmla="*/ 16808 h 3924745"/>
                <a:gd name="connsiteX12" fmla="*/ 2703688 w 3924531"/>
                <a:gd name="connsiteY12" fmla="*/ 143814 h 392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4531" h="3924745">
                  <a:moveTo>
                    <a:pt x="2703688" y="143814"/>
                  </a:moveTo>
                  <a:lnTo>
                    <a:pt x="3780826" y="1220951"/>
                  </a:lnTo>
                  <a:cubicBezTo>
                    <a:pt x="3904777" y="1344903"/>
                    <a:pt x="3953136" y="1525614"/>
                    <a:pt x="3907831" y="1695125"/>
                  </a:cubicBezTo>
                  <a:lnTo>
                    <a:pt x="3513323" y="3166770"/>
                  </a:lnTo>
                  <a:cubicBezTo>
                    <a:pt x="3468017" y="3336282"/>
                    <a:pt x="3335666" y="3468633"/>
                    <a:pt x="3166155" y="3513939"/>
                  </a:cubicBezTo>
                  <a:lnTo>
                    <a:pt x="1695018" y="3907938"/>
                  </a:lnTo>
                  <a:cubicBezTo>
                    <a:pt x="1525761" y="3953498"/>
                    <a:pt x="1344796" y="3904884"/>
                    <a:pt x="1220845" y="3780932"/>
                  </a:cubicBezTo>
                  <a:lnTo>
                    <a:pt x="143707" y="2703795"/>
                  </a:lnTo>
                  <a:cubicBezTo>
                    <a:pt x="19755" y="2579843"/>
                    <a:pt x="-28605" y="2399132"/>
                    <a:pt x="16701" y="2229621"/>
                  </a:cubicBezTo>
                  <a:lnTo>
                    <a:pt x="410955" y="758229"/>
                  </a:lnTo>
                  <a:cubicBezTo>
                    <a:pt x="456260" y="588718"/>
                    <a:pt x="588612" y="456367"/>
                    <a:pt x="758123" y="411062"/>
                  </a:cubicBezTo>
                  <a:lnTo>
                    <a:pt x="2229514" y="16808"/>
                  </a:lnTo>
                  <a:cubicBezTo>
                    <a:pt x="2398771" y="-28752"/>
                    <a:pt x="2579736" y="19862"/>
                    <a:pt x="2703688" y="143814"/>
                  </a:cubicBezTo>
                  <a:close/>
                </a:path>
              </a:pathLst>
            </a:custGeom>
          </p:spPr>
        </p:pic>
      </p:grpSp>
      <p:grpSp>
        <p:nvGrpSpPr>
          <p:cNvPr id="3" name="Group 2">
            <a:extLst>
              <a:ext uri="{FF2B5EF4-FFF2-40B4-BE49-F238E27FC236}">
                <a16:creationId xmlns:a16="http://schemas.microsoft.com/office/drawing/2014/main" id="{336E17E2-E047-45E8-2293-EF1779A4DF62}"/>
              </a:ext>
            </a:extLst>
          </p:cNvPr>
          <p:cNvGrpSpPr/>
          <p:nvPr userDrawn="1"/>
        </p:nvGrpSpPr>
        <p:grpSpPr>
          <a:xfrm>
            <a:off x="11176742" y="6395950"/>
            <a:ext cx="595335" cy="233449"/>
            <a:chOff x="11176742" y="6395950"/>
            <a:chExt cx="595335" cy="233449"/>
          </a:xfrm>
        </p:grpSpPr>
        <p:grpSp>
          <p:nvGrpSpPr>
            <p:cNvPr id="4" name="Group 3">
              <a:extLst>
                <a:ext uri="{FF2B5EF4-FFF2-40B4-BE49-F238E27FC236}">
                  <a16:creationId xmlns:a16="http://schemas.microsoft.com/office/drawing/2014/main" id="{1DBF6ADA-083C-8DFE-BA36-EE6377BD3B93}"/>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76CF6FD2-C142-0DBA-DA65-E2743CD70E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AD5BE440-05A4-EC26-FB3D-D656205535D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8" name="Zasób 1.png" descr="Zasób 1.png">
                <a:extLst>
                  <a:ext uri="{FF2B5EF4-FFF2-40B4-BE49-F238E27FC236}">
                    <a16:creationId xmlns:a16="http://schemas.microsoft.com/office/drawing/2014/main" id="{3BAAEE1D-1B6C-8F66-A684-6B5975E4435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5" name="Zasób 1.png" descr="Zasób 1.png">
              <a:extLst>
                <a:ext uri="{FF2B5EF4-FFF2-40B4-BE49-F238E27FC236}">
                  <a16:creationId xmlns:a16="http://schemas.microsoft.com/office/drawing/2014/main" id="{215FCE68-AABD-D1ED-A9C9-F776535AEB4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Tree>
    <p:extLst>
      <p:ext uri="{BB962C8B-B14F-4D97-AF65-F5344CB8AC3E}">
        <p14:creationId xmlns:p14="http://schemas.microsoft.com/office/powerpoint/2010/main" val="355049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 Custom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79B2-A6D4-ABA1-A3F8-3FAE5CD3CBB6}"/>
              </a:ext>
            </a:extLst>
          </p:cNvPr>
          <p:cNvSpPr>
            <a:spLocks noGrp="1"/>
          </p:cNvSpPr>
          <p:nvPr>
            <p:ph type="title" hasCustomPrompt="1"/>
          </p:nvPr>
        </p:nvSpPr>
        <p:spPr>
          <a:xfrm>
            <a:off x="431800" y="1501776"/>
            <a:ext cx="5921375" cy="612000"/>
          </a:xfrm>
        </p:spPr>
        <p:txBody>
          <a:bodyPr anchor="t"/>
          <a:lstStyle>
            <a:lvl1pPr>
              <a:defRPr sz="4000">
                <a:solidFill>
                  <a:schemeClr val="bg1"/>
                </a:solidFill>
              </a:defRPr>
            </a:lvl1pPr>
          </a:lstStyle>
          <a:p>
            <a:r>
              <a:rPr lang="en-US"/>
              <a:t>Thank you!</a:t>
            </a:r>
          </a:p>
        </p:txBody>
      </p:sp>
      <p:sp>
        <p:nvSpPr>
          <p:cNvPr id="14" name="Text Placeholder 13">
            <a:extLst>
              <a:ext uri="{FF2B5EF4-FFF2-40B4-BE49-F238E27FC236}">
                <a16:creationId xmlns:a16="http://schemas.microsoft.com/office/drawing/2014/main" id="{3A87DAFA-CE3D-8289-026A-BCE270CC0D6F}"/>
              </a:ext>
            </a:extLst>
          </p:cNvPr>
          <p:cNvSpPr>
            <a:spLocks noGrp="1"/>
          </p:cNvSpPr>
          <p:nvPr>
            <p:ph type="body" sz="quarter" idx="18" hasCustomPrompt="1"/>
          </p:nvPr>
        </p:nvSpPr>
        <p:spPr>
          <a:xfrm>
            <a:off x="431175" y="2898734"/>
            <a:ext cx="5922000" cy="3286165"/>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More information</a:t>
            </a:r>
          </a:p>
        </p:txBody>
      </p:sp>
      <p:sp>
        <p:nvSpPr>
          <p:cNvPr id="16" name="Graphic 29">
            <a:extLst>
              <a:ext uri="{FF2B5EF4-FFF2-40B4-BE49-F238E27FC236}">
                <a16:creationId xmlns:a16="http://schemas.microsoft.com/office/drawing/2014/main" id="{46EEDB08-302D-77AA-4EC0-DD96E2A9631D}"/>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7" name="Graphic 29">
            <a:extLst>
              <a:ext uri="{FF2B5EF4-FFF2-40B4-BE49-F238E27FC236}">
                <a16:creationId xmlns:a16="http://schemas.microsoft.com/office/drawing/2014/main" id="{3BE60C36-8F15-EB59-8045-CDA520921081}"/>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336E17E2-E047-45E8-2293-EF1779A4DF62}"/>
              </a:ext>
            </a:extLst>
          </p:cNvPr>
          <p:cNvGrpSpPr/>
          <p:nvPr userDrawn="1"/>
        </p:nvGrpSpPr>
        <p:grpSpPr>
          <a:xfrm>
            <a:off x="11176742" y="6395950"/>
            <a:ext cx="595335" cy="233449"/>
            <a:chOff x="11176742" y="6395950"/>
            <a:chExt cx="595335" cy="233449"/>
          </a:xfrm>
        </p:grpSpPr>
        <p:grpSp>
          <p:nvGrpSpPr>
            <p:cNvPr id="4" name="Group 3">
              <a:extLst>
                <a:ext uri="{FF2B5EF4-FFF2-40B4-BE49-F238E27FC236}">
                  <a16:creationId xmlns:a16="http://schemas.microsoft.com/office/drawing/2014/main" id="{1DBF6ADA-083C-8DFE-BA36-EE6377BD3B93}"/>
                </a:ext>
              </a:extLst>
            </p:cNvPr>
            <p:cNvGrpSpPr/>
            <p:nvPr userDrawn="1"/>
          </p:nvGrpSpPr>
          <p:grpSpPr>
            <a:xfrm>
              <a:off x="11176743" y="6395950"/>
              <a:ext cx="595334" cy="171536"/>
              <a:chOff x="11176743" y="6395950"/>
              <a:chExt cx="595334" cy="171536"/>
            </a:xfrm>
          </p:grpSpPr>
          <p:pic>
            <p:nvPicPr>
              <p:cNvPr id="6" name="Picture 5" descr="A white text with blue dots on a black background&#10;&#10;Description automatically generated">
                <a:extLst>
                  <a:ext uri="{FF2B5EF4-FFF2-40B4-BE49-F238E27FC236}">
                    <a16:creationId xmlns:a16="http://schemas.microsoft.com/office/drawing/2014/main" id="{76CF6FD2-C142-0DBA-DA65-E2743CD70E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727" t="40093" r="38720" b="40552"/>
              <a:stretch/>
            </p:blipFill>
            <p:spPr>
              <a:xfrm>
                <a:off x="11454822" y="6395950"/>
                <a:ext cx="170441" cy="164394"/>
              </a:xfrm>
              <a:prstGeom prst="rect">
                <a:avLst/>
              </a:prstGeom>
            </p:spPr>
          </p:pic>
          <p:pic>
            <p:nvPicPr>
              <p:cNvPr id="7" name="Zasób 1.png" descr="Zasób 1.png">
                <a:extLst>
                  <a:ext uri="{FF2B5EF4-FFF2-40B4-BE49-F238E27FC236}">
                    <a16:creationId xmlns:a16="http://schemas.microsoft.com/office/drawing/2014/main" id="{AD5BE440-05A4-EC26-FB3D-D656205535D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2781" b="27358"/>
              <a:stretch/>
            </p:blipFill>
            <p:spPr>
              <a:xfrm>
                <a:off x="11176743" y="6403092"/>
                <a:ext cx="278080" cy="164394"/>
              </a:xfrm>
              <a:prstGeom prst="rect">
                <a:avLst/>
              </a:prstGeom>
              <a:ln w="12700">
                <a:miter lim="400000"/>
              </a:ln>
            </p:spPr>
          </p:pic>
          <p:pic>
            <p:nvPicPr>
              <p:cNvPr id="8" name="Zasób 1.png" descr="Zasób 1.png">
                <a:extLst>
                  <a:ext uri="{FF2B5EF4-FFF2-40B4-BE49-F238E27FC236}">
                    <a16:creationId xmlns:a16="http://schemas.microsoft.com/office/drawing/2014/main" id="{3BAAEE1D-1B6C-8F66-A684-6B5975E4435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75352" r="-1090" b="27358"/>
              <a:stretch/>
            </p:blipFill>
            <p:spPr>
              <a:xfrm>
                <a:off x="11620500" y="6403092"/>
                <a:ext cx="151577" cy="164394"/>
              </a:xfrm>
              <a:prstGeom prst="rect">
                <a:avLst/>
              </a:prstGeom>
              <a:ln w="12700">
                <a:miter lim="400000"/>
              </a:ln>
            </p:spPr>
          </p:pic>
        </p:grpSp>
        <p:pic>
          <p:nvPicPr>
            <p:cNvPr id="5" name="Zasób 1.png" descr="Zasób 1.png">
              <a:extLst>
                <a:ext uri="{FF2B5EF4-FFF2-40B4-BE49-F238E27FC236}">
                  <a16:creationId xmlns:a16="http://schemas.microsoft.com/office/drawing/2014/main" id="{215FCE68-AABD-D1ED-A9C9-F776535AEB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75799"/>
            <a:stretch/>
          </p:blipFill>
          <p:spPr>
            <a:xfrm>
              <a:off x="11176742" y="6574630"/>
              <a:ext cx="588915" cy="54769"/>
            </a:xfrm>
            <a:prstGeom prst="rect">
              <a:avLst/>
            </a:prstGeom>
            <a:ln w="12700">
              <a:miter lim="400000"/>
            </a:ln>
          </p:spPr>
        </p:pic>
      </p:grpSp>
      <p:sp>
        <p:nvSpPr>
          <p:cNvPr id="10" name="Picture Placeholder 22">
            <a:extLst>
              <a:ext uri="{FF2B5EF4-FFF2-40B4-BE49-F238E27FC236}">
                <a16:creationId xmlns:a16="http://schemas.microsoft.com/office/drawing/2014/main" id="{FCF8557A-7EF6-49DD-C040-D6E3B100B41B}"/>
              </a:ext>
            </a:extLst>
          </p:cNvPr>
          <p:cNvSpPr>
            <a:spLocks noGrp="1"/>
          </p:cNvSpPr>
          <p:nvPr>
            <p:ph type="pic" sz="quarter" idx="17"/>
          </p:nvPr>
        </p:nvSpPr>
        <p:spPr>
          <a:xfrm>
            <a:off x="7631646" y="882335"/>
            <a:ext cx="4028541" cy="3620360"/>
          </a:xfrm>
          <a:custGeom>
            <a:avLst/>
            <a:gdLst>
              <a:gd name="connsiteX0" fmla="*/ 1252621 w 4028541"/>
              <a:gd name="connsiteY0" fmla="*/ 0 h 3620360"/>
              <a:gd name="connsiteX1" fmla="*/ 2775922 w 4028541"/>
              <a:gd name="connsiteY1" fmla="*/ 0 h 3620360"/>
              <a:gd name="connsiteX2" fmla="*/ 3201020 w 4028541"/>
              <a:gd name="connsiteY2" fmla="*/ 245486 h 3620360"/>
              <a:gd name="connsiteX3" fmla="*/ 3962672 w 4028541"/>
              <a:gd name="connsiteY3" fmla="*/ 1565055 h 3620360"/>
              <a:gd name="connsiteX4" fmla="*/ 4012074 w 4028541"/>
              <a:gd name="connsiteY4" fmla="*/ 1684491 h 3620360"/>
              <a:gd name="connsiteX5" fmla="*/ 4028541 w 4028541"/>
              <a:gd name="connsiteY5" fmla="*/ 1810537 h 3620360"/>
              <a:gd name="connsiteX6" fmla="*/ 4028541 w 4028541"/>
              <a:gd name="connsiteY6" fmla="*/ 1810545 h 3620360"/>
              <a:gd name="connsiteX7" fmla="*/ 4012074 w 4028541"/>
              <a:gd name="connsiteY7" fmla="*/ 1936590 h 3620360"/>
              <a:gd name="connsiteX8" fmla="*/ 3962672 w 4028541"/>
              <a:gd name="connsiteY8" fmla="*/ 2056026 h 3620360"/>
              <a:gd name="connsiteX9" fmla="*/ 3201020 w 4028541"/>
              <a:gd name="connsiteY9" fmla="*/ 3374877 h 3620360"/>
              <a:gd name="connsiteX10" fmla="*/ 2840929 w 4028541"/>
              <a:gd name="connsiteY10" fmla="*/ 3616043 h 3620360"/>
              <a:gd name="connsiteX11" fmla="*/ 2775937 w 4028541"/>
              <a:gd name="connsiteY11" fmla="*/ 3620360 h 3620360"/>
              <a:gd name="connsiteX12" fmla="*/ 1252606 w 4028541"/>
              <a:gd name="connsiteY12" fmla="*/ 3620360 h 3620360"/>
              <a:gd name="connsiteX13" fmla="*/ 1187629 w 4028541"/>
              <a:gd name="connsiteY13" fmla="*/ 3616043 h 3620360"/>
              <a:gd name="connsiteX14" fmla="*/ 827522 w 4028541"/>
              <a:gd name="connsiteY14" fmla="*/ 3374877 h 3620360"/>
              <a:gd name="connsiteX15" fmla="*/ 65871 w 4028541"/>
              <a:gd name="connsiteY15" fmla="*/ 2055665 h 3620360"/>
              <a:gd name="connsiteX16" fmla="*/ 65871 w 4028541"/>
              <a:gd name="connsiteY16" fmla="*/ 1564696 h 3620360"/>
              <a:gd name="connsiteX17" fmla="*/ 827522 w 4028541"/>
              <a:gd name="connsiteY17" fmla="*/ 245486 h 3620360"/>
              <a:gd name="connsiteX18" fmla="*/ 1252621 w 4028541"/>
              <a:gd name="connsiteY18" fmla="*/ 0 h 3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28541" h="3620360">
                <a:moveTo>
                  <a:pt x="1252621" y="0"/>
                </a:moveTo>
                <a:lnTo>
                  <a:pt x="2775922" y="0"/>
                </a:lnTo>
                <a:cubicBezTo>
                  <a:pt x="2951217" y="0"/>
                  <a:pt x="3113194" y="93587"/>
                  <a:pt x="3201020" y="245486"/>
                </a:cubicBezTo>
                <a:lnTo>
                  <a:pt x="3962672" y="1565055"/>
                </a:lnTo>
                <a:cubicBezTo>
                  <a:pt x="3984628" y="1603030"/>
                  <a:pt x="4001096" y="1643209"/>
                  <a:pt x="4012074" y="1684491"/>
                </a:cubicBezTo>
                <a:lnTo>
                  <a:pt x="4028541" y="1810537"/>
                </a:lnTo>
                <a:lnTo>
                  <a:pt x="4028541" y="1810545"/>
                </a:lnTo>
                <a:lnTo>
                  <a:pt x="4012074" y="1936590"/>
                </a:lnTo>
                <a:cubicBezTo>
                  <a:pt x="4001096" y="1977872"/>
                  <a:pt x="3984628" y="2018051"/>
                  <a:pt x="3962672" y="2056026"/>
                </a:cubicBezTo>
                <a:lnTo>
                  <a:pt x="3201020" y="3374877"/>
                </a:lnTo>
                <a:cubicBezTo>
                  <a:pt x="3124487" y="3507788"/>
                  <a:pt x="2990631" y="3596054"/>
                  <a:pt x="2840929" y="3616043"/>
                </a:cubicBezTo>
                <a:lnTo>
                  <a:pt x="2775937" y="3620360"/>
                </a:lnTo>
                <a:lnTo>
                  <a:pt x="1252606" y="3620360"/>
                </a:lnTo>
                <a:lnTo>
                  <a:pt x="1187629" y="3616043"/>
                </a:lnTo>
                <a:cubicBezTo>
                  <a:pt x="1037990" y="3596054"/>
                  <a:pt x="904371" y="3507788"/>
                  <a:pt x="827522" y="3374877"/>
                </a:cubicBezTo>
                <a:lnTo>
                  <a:pt x="65871" y="2055665"/>
                </a:lnTo>
                <a:cubicBezTo>
                  <a:pt x="-21956" y="1903768"/>
                  <a:pt x="-21956" y="1716594"/>
                  <a:pt x="65871" y="1564696"/>
                </a:cubicBezTo>
                <a:lnTo>
                  <a:pt x="827522" y="245486"/>
                </a:lnTo>
                <a:cubicBezTo>
                  <a:pt x="914988" y="93587"/>
                  <a:pt x="1077326" y="0"/>
                  <a:pt x="1252621" y="0"/>
                </a:cubicBezTo>
                <a:close/>
              </a:path>
            </a:pathLst>
          </a:custGeom>
          <a:effectLst>
            <a:outerShdw blurRad="63500" sx="102000" sy="102000" algn="ctr" rotWithShape="0">
              <a:prstClr val="black">
                <a:alpha val="25000"/>
              </a:prstClr>
            </a:outerShdw>
          </a:effectLst>
        </p:spPr>
        <p:txBody>
          <a:bodyPr wrap="square" anchor="ctr">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242284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Pills">
    <p:bg>
      <p:bgPr>
        <a:solidFill>
          <a:schemeClr val="accent2"/>
        </a:solidFill>
        <a:effectLst/>
      </p:bgPr>
    </p:bg>
    <p:spTree>
      <p:nvGrpSpPr>
        <p:cNvPr id="1" name=""/>
        <p:cNvGrpSpPr/>
        <p:nvPr/>
      </p:nvGrpSpPr>
      <p:grpSpPr>
        <a:xfrm>
          <a:off x="0" y="0"/>
          <a:ext cx="0" cy="0"/>
          <a:chOff x="0" y="0"/>
          <a:chExt cx="0" cy="0"/>
        </a:xfrm>
      </p:grpSpPr>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1498337"/>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cxnSp>
        <p:nvCxnSpPr>
          <p:cNvPr id="3" name="Straight Connector 2">
            <a:extLst>
              <a:ext uri="{FF2B5EF4-FFF2-40B4-BE49-F238E27FC236}">
                <a16:creationId xmlns:a16="http://schemas.microsoft.com/office/drawing/2014/main" id="{D36AFE3C-CDEB-49AD-9008-753D882AABC4}"/>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716C3C6-C616-7EFC-357F-6E4D38E8B9D4}"/>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tx2"/>
                </a:solidFill>
              </a:rPr>
              <a:t>Developing therapeutics </a:t>
            </a:r>
            <a:br>
              <a:rPr lang="en-US" sz="1800" b="0">
                <a:solidFill>
                  <a:schemeClr val="tx2"/>
                </a:solidFill>
              </a:rPr>
            </a:br>
            <a:r>
              <a:rPr lang="en-US" sz="1800" b="0">
                <a:solidFill>
                  <a:schemeClr val="tx2"/>
                </a:solidFill>
              </a:rPr>
              <a:t>at</a:t>
            </a:r>
            <a:r>
              <a:rPr lang="uk-UA" sz="1800" b="0">
                <a:solidFill>
                  <a:schemeClr val="tx2"/>
                </a:solidFill>
              </a:rPr>
              <a:t> </a:t>
            </a:r>
            <a:r>
              <a:rPr lang="en-US" sz="1800" b="0">
                <a:solidFill>
                  <a:schemeClr val="tx2"/>
                </a:solidFill>
              </a:rPr>
              <a:t>the forefront of oncology</a:t>
            </a:r>
          </a:p>
        </p:txBody>
      </p:sp>
      <p:grpSp>
        <p:nvGrpSpPr>
          <p:cNvPr id="6" name="Group 5">
            <a:extLst>
              <a:ext uri="{FF2B5EF4-FFF2-40B4-BE49-F238E27FC236}">
                <a16:creationId xmlns:a16="http://schemas.microsoft.com/office/drawing/2014/main" id="{573BE7A4-6AB3-330C-CCBB-C4F927D6B20C}"/>
              </a:ext>
            </a:extLst>
          </p:cNvPr>
          <p:cNvGrpSpPr/>
          <p:nvPr userDrawn="1"/>
        </p:nvGrpSpPr>
        <p:grpSpPr>
          <a:xfrm>
            <a:off x="431800" y="5780874"/>
            <a:ext cx="1215793" cy="474091"/>
            <a:chOff x="419100" y="5519738"/>
            <a:chExt cx="1700254" cy="663003"/>
          </a:xfrm>
        </p:grpSpPr>
        <p:pic>
          <p:nvPicPr>
            <p:cNvPr id="7" name="Picture 6" descr="A white text with blue dots on a black background&#10;&#10;Description automatically generated">
              <a:extLst>
                <a:ext uri="{FF2B5EF4-FFF2-40B4-BE49-F238E27FC236}">
                  <a16:creationId xmlns:a16="http://schemas.microsoft.com/office/drawing/2014/main" id="{358E0060-3238-3B0F-CC2F-F70568933C2A}"/>
                </a:ext>
              </a:extLst>
            </p:cNvPr>
            <p:cNvPicPr>
              <a:picLocks noChangeAspect="1"/>
            </p:cNvPicPr>
            <p:nvPr/>
          </p:nvPicPr>
          <p:blipFill rotWithShape="1">
            <a:blip r:embed="rId2">
              <a:extLst>
                <a:ext uri="{28A0092B-C50C-407E-A947-70E740481C1C}">
                  <a14:useLocalDpi xmlns:a14="http://schemas.microsoft.com/office/drawing/2010/main" val="0"/>
                </a:ext>
              </a:extLst>
            </a:blip>
            <a:srcRect l="27925" t="40093" r="27969" b="40552"/>
            <a:stretch/>
          </p:blipFill>
          <p:spPr>
            <a:xfrm>
              <a:off x="419100" y="5519738"/>
              <a:ext cx="1700254" cy="466725"/>
            </a:xfrm>
            <a:prstGeom prst="rect">
              <a:avLst/>
            </a:prstGeom>
          </p:spPr>
        </p:pic>
        <p:pic>
          <p:nvPicPr>
            <p:cNvPr id="14" name="Zasób 1.png" descr="Zasób 1.png">
              <a:extLst>
                <a:ext uri="{FF2B5EF4-FFF2-40B4-BE49-F238E27FC236}">
                  <a16:creationId xmlns:a16="http://schemas.microsoft.com/office/drawing/2014/main" id="{D99D16D4-5A71-E41E-C94F-254B5AE1754A}"/>
                </a:ext>
              </a:extLst>
            </p:cNvPr>
            <p:cNvPicPr>
              <a:picLocks noChangeAspect="1"/>
            </p:cNvPicPr>
            <p:nvPr/>
          </p:nvPicPr>
          <p:blipFill rotWithShape="1">
            <a:blip r:embed="rId3"/>
            <a:srcRect t="81378"/>
            <a:stretch/>
          </p:blipFill>
          <p:spPr>
            <a:xfrm>
              <a:off x="431800" y="6062663"/>
              <a:ext cx="1678028" cy="120078"/>
            </a:xfrm>
            <a:prstGeom prst="rect">
              <a:avLst/>
            </a:prstGeom>
            <a:ln w="12700">
              <a:miter lim="400000"/>
            </a:ln>
          </p:spPr>
        </p:pic>
      </p:grpSp>
      <p:pic>
        <p:nvPicPr>
          <p:cNvPr id="22" name="Picture 21" descr="Obraz zawierający lek, Lek, medycyna, Lek na receptę&#10;&#10;Opis wygenerowany automatycznie">
            <a:extLst>
              <a:ext uri="{FF2B5EF4-FFF2-40B4-BE49-F238E27FC236}">
                <a16:creationId xmlns:a16="http://schemas.microsoft.com/office/drawing/2014/main" id="{94D0D37A-3598-A02F-1F73-4F69F2A273A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7631645" y="882335"/>
            <a:ext cx="4028540" cy="3620360"/>
          </a:xfrm>
          <a:custGeom>
            <a:avLst/>
            <a:gdLst>
              <a:gd name="connsiteX0" fmla="*/ 1252612 w 4028540"/>
              <a:gd name="connsiteY0" fmla="*/ 0 h 3620360"/>
              <a:gd name="connsiteX1" fmla="*/ 2775927 w 4028540"/>
              <a:gd name="connsiteY1" fmla="*/ 0 h 3620360"/>
              <a:gd name="connsiteX2" fmla="*/ 2840913 w 4028540"/>
              <a:gd name="connsiteY2" fmla="*/ 4318 h 3620360"/>
              <a:gd name="connsiteX3" fmla="*/ 3201019 w 4028540"/>
              <a:gd name="connsiteY3" fmla="*/ 245485 h 3620360"/>
              <a:gd name="connsiteX4" fmla="*/ 3962670 w 4028540"/>
              <a:gd name="connsiteY4" fmla="*/ 1565055 h 3620360"/>
              <a:gd name="connsiteX5" fmla="*/ 3962670 w 4028540"/>
              <a:gd name="connsiteY5" fmla="*/ 2056024 h 3620360"/>
              <a:gd name="connsiteX6" fmla="*/ 3201019 w 4028540"/>
              <a:gd name="connsiteY6" fmla="*/ 3374875 h 3620360"/>
              <a:gd name="connsiteX7" fmla="*/ 2775920 w 4028540"/>
              <a:gd name="connsiteY7" fmla="*/ 3620360 h 3620360"/>
              <a:gd name="connsiteX8" fmla="*/ 1252619 w 4028540"/>
              <a:gd name="connsiteY8" fmla="*/ 3620360 h 3620360"/>
              <a:gd name="connsiteX9" fmla="*/ 827520 w 4028540"/>
              <a:gd name="connsiteY9" fmla="*/ 3374875 h 3620360"/>
              <a:gd name="connsiteX10" fmla="*/ 65869 w 4028540"/>
              <a:gd name="connsiteY10" fmla="*/ 2055664 h 3620360"/>
              <a:gd name="connsiteX11" fmla="*/ 16467 w 4028540"/>
              <a:gd name="connsiteY11" fmla="*/ 1936229 h 3620360"/>
              <a:gd name="connsiteX12" fmla="*/ 0 w 4028540"/>
              <a:gd name="connsiteY12" fmla="*/ 1810189 h 3620360"/>
              <a:gd name="connsiteX13" fmla="*/ 0 w 4028540"/>
              <a:gd name="connsiteY13" fmla="*/ 1810170 h 3620360"/>
              <a:gd name="connsiteX14" fmla="*/ 16467 w 4028540"/>
              <a:gd name="connsiteY14" fmla="*/ 1684130 h 3620360"/>
              <a:gd name="connsiteX15" fmla="*/ 65869 w 4028540"/>
              <a:gd name="connsiteY15" fmla="*/ 1564695 h 3620360"/>
              <a:gd name="connsiteX16" fmla="*/ 827520 w 4028540"/>
              <a:gd name="connsiteY16" fmla="*/ 245485 h 3620360"/>
              <a:gd name="connsiteX17" fmla="*/ 1187612 w 4028540"/>
              <a:gd name="connsiteY17" fmla="*/ 4318 h 3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28540" h="3620360">
                <a:moveTo>
                  <a:pt x="1252612" y="0"/>
                </a:moveTo>
                <a:lnTo>
                  <a:pt x="2775927" y="0"/>
                </a:lnTo>
                <a:lnTo>
                  <a:pt x="2840913" y="4318"/>
                </a:lnTo>
                <a:cubicBezTo>
                  <a:pt x="2990551" y="24307"/>
                  <a:pt x="3124170" y="112574"/>
                  <a:pt x="3201019" y="245485"/>
                </a:cubicBezTo>
                <a:lnTo>
                  <a:pt x="3962670" y="1565055"/>
                </a:lnTo>
                <a:cubicBezTo>
                  <a:pt x="4050497" y="1716953"/>
                  <a:pt x="4050497" y="1904126"/>
                  <a:pt x="3962670" y="2056024"/>
                </a:cubicBezTo>
                <a:lnTo>
                  <a:pt x="3201019" y="3374875"/>
                </a:lnTo>
                <a:cubicBezTo>
                  <a:pt x="3113552" y="3526774"/>
                  <a:pt x="2951215" y="3620360"/>
                  <a:pt x="2775920" y="3620360"/>
                </a:cubicBezTo>
                <a:lnTo>
                  <a:pt x="1252619" y="3620360"/>
                </a:lnTo>
                <a:cubicBezTo>
                  <a:pt x="1077324" y="3620360"/>
                  <a:pt x="915347" y="3526774"/>
                  <a:pt x="827520" y="3374875"/>
                </a:cubicBezTo>
                <a:lnTo>
                  <a:pt x="65869" y="2055664"/>
                </a:lnTo>
                <a:cubicBezTo>
                  <a:pt x="43913" y="2017690"/>
                  <a:pt x="27445" y="1977510"/>
                  <a:pt x="16467" y="1936229"/>
                </a:cubicBezTo>
                <a:lnTo>
                  <a:pt x="0" y="1810189"/>
                </a:lnTo>
                <a:lnTo>
                  <a:pt x="0" y="1810170"/>
                </a:lnTo>
                <a:lnTo>
                  <a:pt x="16467" y="1684130"/>
                </a:lnTo>
                <a:cubicBezTo>
                  <a:pt x="27445" y="1642849"/>
                  <a:pt x="43913" y="1602670"/>
                  <a:pt x="65869" y="1564695"/>
                </a:cubicBezTo>
                <a:lnTo>
                  <a:pt x="827520" y="245485"/>
                </a:lnTo>
                <a:cubicBezTo>
                  <a:pt x="904054" y="112574"/>
                  <a:pt x="1037910" y="24307"/>
                  <a:pt x="1187612" y="4318"/>
                </a:cubicBezTo>
                <a:close/>
              </a:path>
            </a:pathLst>
          </a:custGeom>
          <a:effectLst>
            <a:outerShdw blurRad="63500" dir="2700000" sx="102000" sy="102000" algn="tl" rotWithShape="0">
              <a:prstClr val="black">
                <a:alpha val="25000"/>
              </a:prstClr>
            </a:outerShdw>
          </a:effectLst>
        </p:spPr>
      </p:pic>
      <p:sp>
        <p:nvSpPr>
          <p:cNvPr id="4" name="Freeform: Shape 3">
            <a:extLst>
              <a:ext uri="{FF2B5EF4-FFF2-40B4-BE49-F238E27FC236}">
                <a16:creationId xmlns:a16="http://schemas.microsoft.com/office/drawing/2014/main" id="{9F713970-34ED-2776-42B9-9F89180FC4D4}"/>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Tree>
    <p:extLst>
      <p:ext uri="{BB962C8B-B14F-4D97-AF65-F5344CB8AC3E}">
        <p14:creationId xmlns:p14="http://schemas.microsoft.com/office/powerpoint/2010/main" val="5381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Lab">
    <p:bg>
      <p:bgPr>
        <a:solidFill>
          <a:schemeClr val="accent2"/>
        </a:solidFill>
        <a:effectLst/>
      </p:bgPr>
    </p:bg>
    <p:spTree>
      <p:nvGrpSpPr>
        <p:cNvPr id="1" name=""/>
        <p:cNvGrpSpPr/>
        <p:nvPr/>
      </p:nvGrpSpPr>
      <p:grpSpPr>
        <a:xfrm>
          <a:off x="0" y="0"/>
          <a:ext cx="0" cy="0"/>
          <a:chOff x="0" y="0"/>
          <a:chExt cx="0" cy="0"/>
        </a:xfrm>
      </p:grpSpPr>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1498337"/>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cxnSp>
        <p:nvCxnSpPr>
          <p:cNvPr id="3" name="Straight Connector 2">
            <a:extLst>
              <a:ext uri="{FF2B5EF4-FFF2-40B4-BE49-F238E27FC236}">
                <a16:creationId xmlns:a16="http://schemas.microsoft.com/office/drawing/2014/main" id="{D36AFE3C-CDEB-49AD-9008-753D882AABC4}"/>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716C3C6-C616-7EFC-357F-6E4D38E8B9D4}"/>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tx2"/>
                </a:solidFill>
              </a:rPr>
              <a:t>Developing therapeutics </a:t>
            </a:r>
            <a:br>
              <a:rPr lang="en-US" sz="1800" b="0">
                <a:solidFill>
                  <a:schemeClr val="tx2"/>
                </a:solidFill>
              </a:rPr>
            </a:br>
            <a:r>
              <a:rPr lang="en-US" sz="1800" b="0">
                <a:solidFill>
                  <a:schemeClr val="tx2"/>
                </a:solidFill>
              </a:rPr>
              <a:t>at</a:t>
            </a:r>
            <a:r>
              <a:rPr lang="uk-UA" sz="1800" b="0">
                <a:solidFill>
                  <a:schemeClr val="tx2"/>
                </a:solidFill>
              </a:rPr>
              <a:t> </a:t>
            </a:r>
            <a:r>
              <a:rPr lang="en-US" sz="1800" b="0">
                <a:solidFill>
                  <a:schemeClr val="tx2"/>
                </a:solidFill>
              </a:rPr>
              <a:t>the forefront of oncology</a:t>
            </a:r>
          </a:p>
        </p:txBody>
      </p:sp>
      <p:grpSp>
        <p:nvGrpSpPr>
          <p:cNvPr id="6" name="Group 5">
            <a:extLst>
              <a:ext uri="{FF2B5EF4-FFF2-40B4-BE49-F238E27FC236}">
                <a16:creationId xmlns:a16="http://schemas.microsoft.com/office/drawing/2014/main" id="{573BE7A4-6AB3-330C-CCBB-C4F927D6B20C}"/>
              </a:ext>
            </a:extLst>
          </p:cNvPr>
          <p:cNvGrpSpPr/>
          <p:nvPr userDrawn="1"/>
        </p:nvGrpSpPr>
        <p:grpSpPr>
          <a:xfrm>
            <a:off x="431800" y="5780874"/>
            <a:ext cx="1215793" cy="474091"/>
            <a:chOff x="419100" y="5519738"/>
            <a:chExt cx="1700254" cy="663003"/>
          </a:xfrm>
        </p:grpSpPr>
        <p:pic>
          <p:nvPicPr>
            <p:cNvPr id="7" name="Picture 6" descr="A white text with blue dots on a black background&#10;&#10;Description automatically generated">
              <a:extLst>
                <a:ext uri="{FF2B5EF4-FFF2-40B4-BE49-F238E27FC236}">
                  <a16:creationId xmlns:a16="http://schemas.microsoft.com/office/drawing/2014/main" id="{358E0060-3238-3B0F-CC2F-F70568933C2A}"/>
                </a:ext>
              </a:extLst>
            </p:cNvPr>
            <p:cNvPicPr>
              <a:picLocks noChangeAspect="1"/>
            </p:cNvPicPr>
            <p:nvPr/>
          </p:nvPicPr>
          <p:blipFill rotWithShape="1">
            <a:blip r:embed="rId2">
              <a:extLst>
                <a:ext uri="{28A0092B-C50C-407E-A947-70E740481C1C}">
                  <a14:useLocalDpi xmlns:a14="http://schemas.microsoft.com/office/drawing/2010/main" val="0"/>
                </a:ext>
              </a:extLst>
            </a:blip>
            <a:srcRect l="27925" t="40093" r="27969" b="40552"/>
            <a:stretch/>
          </p:blipFill>
          <p:spPr>
            <a:xfrm>
              <a:off x="419100" y="5519738"/>
              <a:ext cx="1700254" cy="466725"/>
            </a:xfrm>
            <a:prstGeom prst="rect">
              <a:avLst/>
            </a:prstGeom>
          </p:spPr>
        </p:pic>
        <p:pic>
          <p:nvPicPr>
            <p:cNvPr id="14" name="Zasób 1.png" descr="Zasób 1.png">
              <a:extLst>
                <a:ext uri="{FF2B5EF4-FFF2-40B4-BE49-F238E27FC236}">
                  <a16:creationId xmlns:a16="http://schemas.microsoft.com/office/drawing/2014/main" id="{D99D16D4-5A71-E41E-C94F-254B5AE1754A}"/>
                </a:ext>
              </a:extLst>
            </p:cNvPr>
            <p:cNvPicPr>
              <a:picLocks noChangeAspect="1"/>
            </p:cNvPicPr>
            <p:nvPr/>
          </p:nvPicPr>
          <p:blipFill rotWithShape="1">
            <a:blip r:embed="rId3"/>
            <a:srcRect t="81378"/>
            <a:stretch/>
          </p:blipFill>
          <p:spPr>
            <a:xfrm>
              <a:off x="431800" y="6062663"/>
              <a:ext cx="1678028" cy="120078"/>
            </a:xfrm>
            <a:prstGeom prst="rect">
              <a:avLst/>
            </a:prstGeom>
            <a:ln w="12700">
              <a:miter lim="400000"/>
            </a:ln>
          </p:spPr>
        </p:pic>
      </p:grpSp>
      <p:pic>
        <p:nvPicPr>
          <p:cNvPr id="15" name="Picture 14" descr="Obraz zawierający osoba, ubrania, Biały fartuch, chemia&#10;&#10;Opis wygenerowany automatycznie">
            <a:extLst>
              <a:ext uri="{FF2B5EF4-FFF2-40B4-BE49-F238E27FC236}">
                <a16:creationId xmlns:a16="http://schemas.microsoft.com/office/drawing/2014/main" id="{5CEDD879-800A-9583-3B0A-F6275EEF4B3C}"/>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
                    </a14:imgEffect>
                  </a14:imgLayer>
                </a14:imgProps>
              </a:ext>
              <a:ext uri="{28A0092B-C50C-407E-A947-70E740481C1C}">
                <a14:useLocalDpi xmlns:a14="http://schemas.microsoft.com/office/drawing/2010/main"/>
              </a:ext>
            </a:extLst>
          </a:blip>
          <a:srcRect/>
          <a:stretch>
            <a:fillRect/>
          </a:stretch>
        </p:blipFill>
        <p:spPr>
          <a:xfrm>
            <a:off x="7631646" y="882335"/>
            <a:ext cx="4028538" cy="3620360"/>
          </a:xfrm>
          <a:custGeom>
            <a:avLst/>
            <a:gdLst>
              <a:gd name="connsiteX0" fmla="*/ 1252610 w 4028538"/>
              <a:gd name="connsiteY0" fmla="*/ 0 h 3620360"/>
              <a:gd name="connsiteX1" fmla="*/ 2775925 w 4028538"/>
              <a:gd name="connsiteY1" fmla="*/ 0 h 3620360"/>
              <a:gd name="connsiteX2" fmla="*/ 2840911 w 4028538"/>
              <a:gd name="connsiteY2" fmla="*/ 4318 h 3620360"/>
              <a:gd name="connsiteX3" fmla="*/ 3201017 w 4028538"/>
              <a:gd name="connsiteY3" fmla="*/ 245485 h 3620360"/>
              <a:gd name="connsiteX4" fmla="*/ 3962668 w 4028538"/>
              <a:gd name="connsiteY4" fmla="*/ 1565055 h 3620360"/>
              <a:gd name="connsiteX5" fmla="*/ 3962668 w 4028538"/>
              <a:gd name="connsiteY5" fmla="*/ 2056024 h 3620360"/>
              <a:gd name="connsiteX6" fmla="*/ 3201017 w 4028538"/>
              <a:gd name="connsiteY6" fmla="*/ 3374875 h 3620360"/>
              <a:gd name="connsiteX7" fmla="*/ 2775918 w 4028538"/>
              <a:gd name="connsiteY7" fmla="*/ 3620360 h 3620360"/>
              <a:gd name="connsiteX8" fmla="*/ 1252617 w 4028538"/>
              <a:gd name="connsiteY8" fmla="*/ 3620360 h 3620360"/>
              <a:gd name="connsiteX9" fmla="*/ 827518 w 4028538"/>
              <a:gd name="connsiteY9" fmla="*/ 3374875 h 3620360"/>
              <a:gd name="connsiteX10" fmla="*/ 65867 w 4028538"/>
              <a:gd name="connsiteY10" fmla="*/ 2055664 h 3620360"/>
              <a:gd name="connsiteX11" fmla="*/ 16465 w 4028538"/>
              <a:gd name="connsiteY11" fmla="*/ 1936229 h 3620360"/>
              <a:gd name="connsiteX12" fmla="*/ 0 w 4028538"/>
              <a:gd name="connsiteY12" fmla="*/ 1810204 h 3620360"/>
              <a:gd name="connsiteX13" fmla="*/ 0 w 4028538"/>
              <a:gd name="connsiteY13" fmla="*/ 1810155 h 3620360"/>
              <a:gd name="connsiteX14" fmla="*/ 16465 w 4028538"/>
              <a:gd name="connsiteY14" fmla="*/ 1684130 h 3620360"/>
              <a:gd name="connsiteX15" fmla="*/ 65867 w 4028538"/>
              <a:gd name="connsiteY15" fmla="*/ 1564695 h 3620360"/>
              <a:gd name="connsiteX16" fmla="*/ 827518 w 4028538"/>
              <a:gd name="connsiteY16" fmla="*/ 245485 h 3620360"/>
              <a:gd name="connsiteX17" fmla="*/ 1187610 w 4028538"/>
              <a:gd name="connsiteY17" fmla="*/ 4318 h 3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28538" h="3620360">
                <a:moveTo>
                  <a:pt x="1252610" y="0"/>
                </a:moveTo>
                <a:lnTo>
                  <a:pt x="2775925" y="0"/>
                </a:lnTo>
                <a:lnTo>
                  <a:pt x="2840911" y="4318"/>
                </a:lnTo>
                <a:cubicBezTo>
                  <a:pt x="2990549" y="24307"/>
                  <a:pt x="3124168" y="112574"/>
                  <a:pt x="3201017" y="245485"/>
                </a:cubicBezTo>
                <a:lnTo>
                  <a:pt x="3962668" y="1565055"/>
                </a:lnTo>
                <a:cubicBezTo>
                  <a:pt x="4050495" y="1716953"/>
                  <a:pt x="4050495" y="1904126"/>
                  <a:pt x="3962668" y="2056024"/>
                </a:cubicBezTo>
                <a:lnTo>
                  <a:pt x="3201017" y="3374875"/>
                </a:lnTo>
                <a:cubicBezTo>
                  <a:pt x="3113550" y="3526774"/>
                  <a:pt x="2951213" y="3620360"/>
                  <a:pt x="2775918" y="3620360"/>
                </a:cubicBezTo>
                <a:lnTo>
                  <a:pt x="1252617" y="3620360"/>
                </a:lnTo>
                <a:cubicBezTo>
                  <a:pt x="1077322" y="3620360"/>
                  <a:pt x="915345" y="3526774"/>
                  <a:pt x="827518" y="3374875"/>
                </a:cubicBezTo>
                <a:lnTo>
                  <a:pt x="65867" y="2055664"/>
                </a:lnTo>
                <a:cubicBezTo>
                  <a:pt x="43911" y="2017690"/>
                  <a:pt x="27443" y="1977510"/>
                  <a:pt x="16465" y="1936229"/>
                </a:cubicBezTo>
                <a:lnTo>
                  <a:pt x="0" y="1810204"/>
                </a:lnTo>
                <a:lnTo>
                  <a:pt x="0" y="1810155"/>
                </a:lnTo>
                <a:lnTo>
                  <a:pt x="16465" y="1684130"/>
                </a:lnTo>
                <a:cubicBezTo>
                  <a:pt x="27443" y="1642849"/>
                  <a:pt x="43911" y="1602670"/>
                  <a:pt x="65867" y="1564695"/>
                </a:cubicBezTo>
                <a:lnTo>
                  <a:pt x="827518" y="245485"/>
                </a:lnTo>
                <a:cubicBezTo>
                  <a:pt x="904052" y="112574"/>
                  <a:pt x="1037908" y="24307"/>
                  <a:pt x="1187610" y="4318"/>
                </a:cubicBezTo>
                <a:close/>
              </a:path>
            </a:pathLst>
          </a:custGeom>
          <a:effectLst>
            <a:outerShdw blurRad="63500" dir="2700000" sx="102000" sy="102000" algn="tl" rotWithShape="0">
              <a:prstClr val="black">
                <a:alpha val="25000"/>
              </a:prstClr>
            </a:outerShdw>
          </a:effectLst>
        </p:spPr>
      </p:pic>
      <p:sp>
        <p:nvSpPr>
          <p:cNvPr id="4" name="Freeform: Shape 3">
            <a:extLst>
              <a:ext uri="{FF2B5EF4-FFF2-40B4-BE49-F238E27FC236}">
                <a16:creationId xmlns:a16="http://schemas.microsoft.com/office/drawing/2014/main" id="{15CDDD5D-2A94-D74F-3EAC-2B2192583109}"/>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Tree>
    <p:extLst>
      <p:ext uri="{BB962C8B-B14F-4D97-AF65-F5344CB8AC3E}">
        <p14:creationId xmlns:p14="http://schemas.microsoft.com/office/powerpoint/2010/main" val="266918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Generic pattern A">
    <p:bg>
      <p:bgPr>
        <a:solidFill>
          <a:schemeClr val="accent2"/>
        </a:solidFill>
        <a:effectLst/>
      </p:bgPr>
    </p:bg>
    <p:spTree>
      <p:nvGrpSpPr>
        <p:cNvPr id="1" name=""/>
        <p:cNvGrpSpPr/>
        <p:nvPr/>
      </p:nvGrpSpPr>
      <p:grpSpPr>
        <a:xfrm>
          <a:off x="0" y="0"/>
          <a:ext cx="0" cy="0"/>
          <a:chOff x="0" y="0"/>
          <a:chExt cx="0" cy="0"/>
        </a:xfrm>
      </p:grpSpPr>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1498336"/>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grpSp>
        <p:nvGrpSpPr>
          <p:cNvPr id="6" name="Group 5">
            <a:extLst>
              <a:ext uri="{FF2B5EF4-FFF2-40B4-BE49-F238E27FC236}">
                <a16:creationId xmlns:a16="http://schemas.microsoft.com/office/drawing/2014/main" id="{AB4F4083-C19F-C857-FE33-ABB3F151C48A}"/>
              </a:ext>
            </a:extLst>
          </p:cNvPr>
          <p:cNvGrpSpPr/>
          <p:nvPr userDrawn="1"/>
        </p:nvGrpSpPr>
        <p:grpSpPr>
          <a:xfrm>
            <a:off x="7631644" y="730144"/>
            <a:ext cx="4028541" cy="3924745"/>
            <a:chOff x="7631644" y="730144"/>
            <a:chExt cx="4028541" cy="3924745"/>
          </a:xfrm>
          <a:effectLst>
            <a:outerShdw blurRad="50800" dist="38100" dir="2700000" algn="tl" rotWithShape="0">
              <a:prstClr val="black">
                <a:alpha val="25000"/>
              </a:prstClr>
            </a:outerShdw>
          </a:effectLst>
        </p:grpSpPr>
        <p:sp>
          <p:nvSpPr>
            <p:cNvPr id="7" name="Graphic 29">
              <a:extLst>
                <a:ext uri="{FF2B5EF4-FFF2-40B4-BE49-F238E27FC236}">
                  <a16:creationId xmlns:a16="http://schemas.microsoft.com/office/drawing/2014/main" id="{288CEF8B-9C57-409C-8297-A35CA34DDF7C}"/>
                </a:ext>
              </a:extLst>
            </p:cNvPr>
            <p:cNvSpPr/>
            <p:nvPr/>
          </p:nvSpPr>
          <p:spPr>
            <a:xfrm rot="5400000">
              <a:off x="7835735" y="678244"/>
              <a:ext cx="3620360" cy="4028541"/>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2"/>
            </a:solidFill>
            <a:ln w="6350" cap="flat">
              <a:noFill/>
              <a:prstDash val="solid"/>
              <a:miter/>
            </a:ln>
          </p:spPr>
          <p:txBody>
            <a:bodyPr rtlCol="0" anchor="ctr"/>
            <a:lstStyle/>
            <a:p>
              <a:endParaRPr lang="en-US"/>
            </a:p>
          </p:txBody>
        </p:sp>
        <p:pic>
          <p:nvPicPr>
            <p:cNvPr id="14" name="Picture 13" descr="A pattern of colorful circles&#10;&#10;Description automatically generated">
              <a:extLst>
                <a:ext uri="{FF2B5EF4-FFF2-40B4-BE49-F238E27FC236}">
                  <a16:creationId xmlns:a16="http://schemas.microsoft.com/office/drawing/2014/main" id="{6ED8BC03-3C05-E2CF-1E16-0800361DEB0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rot="18900000">
              <a:off x="7683649" y="730144"/>
              <a:ext cx="3924531" cy="3924745"/>
            </a:xfrm>
            <a:custGeom>
              <a:avLst/>
              <a:gdLst>
                <a:gd name="connsiteX0" fmla="*/ 2703688 w 3924531"/>
                <a:gd name="connsiteY0" fmla="*/ 143814 h 3924745"/>
                <a:gd name="connsiteX1" fmla="*/ 3780826 w 3924531"/>
                <a:gd name="connsiteY1" fmla="*/ 1220951 h 3924745"/>
                <a:gd name="connsiteX2" fmla="*/ 3907831 w 3924531"/>
                <a:gd name="connsiteY2" fmla="*/ 1695125 h 3924745"/>
                <a:gd name="connsiteX3" fmla="*/ 3513323 w 3924531"/>
                <a:gd name="connsiteY3" fmla="*/ 3166770 h 3924745"/>
                <a:gd name="connsiteX4" fmla="*/ 3166155 w 3924531"/>
                <a:gd name="connsiteY4" fmla="*/ 3513939 h 3924745"/>
                <a:gd name="connsiteX5" fmla="*/ 1695018 w 3924531"/>
                <a:gd name="connsiteY5" fmla="*/ 3907938 h 3924745"/>
                <a:gd name="connsiteX6" fmla="*/ 1220845 w 3924531"/>
                <a:gd name="connsiteY6" fmla="*/ 3780932 h 3924745"/>
                <a:gd name="connsiteX7" fmla="*/ 143707 w 3924531"/>
                <a:gd name="connsiteY7" fmla="*/ 2703795 h 3924745"/>
                <a:gd name="connsiteX8" fmla="*/ 16701 w 3924531"/>
                <a:gd name="connsiteY8" fmla="*/ 2229621 h 3924745"/>
                <a:gd name="connsiteX9" fmla="*/ 410955 w 3924531"/>
                <a:gd name="connsiteY9" fmla="*/ 758229 h 3924745"/>
                <a:gd name="connsiteX10" fmla="*/ 758123 w 3924531"/>
                <a:gd name="connsiteY10" fmla="*/ 411062 h 3924745"/>
                <a:gd name="connsiteX11" fmla="*/ 2229514 w 3924531"/>
                <a:gd name="connsiteY11" fmla="*/ 16808 h 3924745"/>
                <a:gd name="connsiteX12" fmla="*/ 2703688 w 3924531"/>
                <a:gd name="connsiteY12" fmla="*/ 143814 h 392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4531" h="3924745">
                  <a:moveTo>
                    <a:pt x="2703688" y="143814"/>
                  </a:moveTo>
                  <a:lnTo>
                    <a:pt x="3780826" y="1220951"/>
                  </a:lnTo>
                  <a:cubicBezTo>
                    <a:pt x="3904777" y="1344903"/>
                    <a:pt x="3953136" y="1525614"/>
                    <a:pt x="3907831" y="1695125"/>
                  </a:cubicBezTo>
                  <a:lnTo>
                    <a:pt x="3513323" y="3166770"/>
                  </a:lnTo>
                  <a:cubicBezTo>
                    <a:pt x="3468017" y="3336282"/>
                    <a:pt x="3335666" y="3468633"/>
                    <a:pt x="3166155" y="3513939"/>
                  </a:cubicBezTo>
                  <a:lnTo>
                    <a:pt x="1695018" y="3907938"/>
                  </a:lnTo>
                  <a:cubicBezTo>
                    <a:pt x="1525761" y="3953498"/>
                    <a:pt x="1344796" y="3904884"/>
                    <a:pt x="1220845" y="3780932"/>
                  </a:cubicBezTo>
                  <a:lnTo>
                    <a:pt x="143707" y="2703795"/>
                  </a:lnTo>
                  <a:cubicBezTo>
                    <a:pt x="19755" y="2579843"/>
                    <a:pt x="-28605" y="2399132"/>
                    <a:pt x="16701" y="2229621"/>
                  </a:cubicBezTo>
                  <a:lnTo>
                    <a:pt x="410955" y="758229"/>
                  </a:lnTo>
                  <a:cubicBezTo>
                    <a:pt x="456260" y="588718"/>
                    <a:pt x="588612" y="456367"/>
                    <a:pt x="758123" y="411062"/>
                  </a:cubicBezTo>
                  <a:lnTo>
                    <a:pt x="2229514" y="16808"/>
                  </a:lnTo>
                  <a:cubicBezTo>
                    <a:pt x="2398771" y="-28752"/>
                    <a:pt x="2579736" y="19862"/>
                    <a:pt x="2703688" y="143814"/>
                  </a:cubicBezTo>
                  <a:close/>
                </a:path>
              </a:pathLst>
            </a:custGeom>
          </p:spPr>
        </p:pic>
      </p:grpSp>
      <p:cxnSp>
        <p:nvCxnSpPr>
          <p:cNvPr id="3" name="Straight Connector 2">
            <a:extLst>
              <a:ext uri="{FF2B5EF4-FFF2-40B4-BE49-F238E27FC236}">
                <a16:creationId xmlns:a16="http://schemas.microsoft.com/office/drawing/2014/main" id="{47F6E3D1-85C8-5327-B9DA-958086971431}"/>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1C14E93-212A-A687-BEDF-C9E9861500A0}"/>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tx2"/>
                </a:solidFill>
              </a:rPr>
              <a:t>Developing therapeutics </a:t>
            </a:r>
            <a:br>
              <a:rPr lang="en-US" sz="1800" b="0">
                <a:solidFill>
                  <a:schemeClr val="tx2"/>
                </a:solidFill>
              </a:rPr>
            </a:br>
            <a:r>
              <a:rPr lang="en-US" sz="1800" b="0">
                <a:solidFill>
                  <a:schemeClr val="tx2"/>
                </a:solidFill>
              </a:rPr>
              <a:t>at</a:t>
            </a:r>
            <a:r>
              <a:rPr lang="uk-UA" sz="1800" b="0">
                <a:solidFill>
                  <a:schemeClr val="tx2"/>
                </a:solidFill>
              </a:rPr>
              <a:t> </a:t>
            </a:r>
            <a:r>
              <a:rPr lang="en-US" sz="1800" b="0">
                <a:solidFill>
                  <a:schemeClr val="tx2"/>
                </a:solidFill>
              </a:rPr>
              <a:t>the forefront of oncology</a:t>
            </a:r>
          </a:p>
        </p:txBody>
      </p:sp>
      <p:grpSp>
        <p:nvGrpSpPr>
          <p:cNvPr id="5" name="Group 4">
            <a:extLst>
              <a:ext uri="{FF2B5EF4-FFF2-40B4-BE49-F238E27FC236}">
                <a16:creationId xmlns:a16="http://schemas.microsoft.com/office/drawing/2014/main" id="{CED7389C-8FC4-0BC9-EF15-B63821557D8F}"/>
              </a:ext>
            </a:extLst>
          </p:cNvPr>
          <p:cNvGrpSpPr/>
          <p:nvPr userDrawn="1"/>
        </p:nvGrpSpPr>
        <p:grpSpPr>
          <a:xfrm>
            <a:off x="431800" y="5780874"/>
            <a:ext cx="1215793" cy="474091"/>
            <a:chOff x="419100" y="5519738"/>
            <a:chExt cx="1700254" cy="663003"/>
          </a:xfrm>
        </p:grpSpPr>
        <p:pic>
          <p:nvPicPr>
            <p:cNvPr id="15" name="Picture 14" descr="A white text with blue dots on a black background&#10;&#10;Description automatically generated">
              <a:extLst>
                <a:ext uri="{FF2B5EF4-FFF2-40B4-BE49-F238E27FC236}">
                  <a16:creationId xmlns:a16="http://schemas.microsoft.com/office/drawing/2014/main" id="{146854C6-E42D-ADF7-4468-6527D689A5F9}"/>
                </a:ext>
              </a:extLst>
            </p:cNvPr>
            <p:cNvPicPr>
              <a:picLocks noChangeAspect="1"/>
            </p:cNvPicPr>
            <p:nvPr/>
          </p:nvPicPr>
          <p:blipFill rotWithShape="1">
            <a:blip r:embed="rId3">
              <a:extLst>
                <a:ext uri="{28A0092B-C50C-407E-A947-70E740481C1C}">
                  <a14:useLocalDpi xmlns:a14="http://schemas.microsoft.com/office/drawing/2010/main" val="0"/>
                </a:ext>
              </a:extLst>
            </a:blip>
            <a:srcRect l="27925" t="40093" r="27969" b="40552"/>
            <a:stretch/>
          </p:blipFill>
          <p:spPr>
            <a:xfrm>
              <a:off x="419100" y="5519738"/>
              <a:ext cx="1700254" cy="466725"/>
            </a:xfrm>
            <a:prstGeom prst="rect">
              <a:avLst/>
            </a:prstGeom>
          </p:spPr>
        </p:pic>
        <p:pic>
          <p:nvPicPr>
            <p:cNvPr id="16" name="Zasób 1.png" descr="Zasób 1.png">
              <a:extLst>
                <a:ext uri="{FF2B5EF4-FFF2-40B4-BE49-F238E27FC236}">
                  <a16:creationId xmlns:a16="http://schemas.microsoft.com/office/drawing/2014/main" id="{65AE8A77-F220-19AB-C601-8285D897FE3D}"/>
                </a:ext>
              </a:extLst>
            </p:cNvPr>
            <p:cNvPicPr>
              <a:picLocks noChangeAspect="1"/>
            </p:cNvPicPr>
            <p:nvPr/>
          </p:nvPicPr>
          <p:blipFill rotWithShape="1">
            <a:blip r:embed="rId4"/>
            <a:srcRect t="81378"/>
            <a:stretch/>
          </p:blipFill>
          <p:spPr>
            <a:xfrm>
              <a:off x="431800" y="6062663"/>
              <a:ext cx="1678028" cy="120078"/>
            </a:xfrm>
            <a:prstGeom prst="rect">
              <a:avLst/>
            </a:prstGeom>
            <a:ln w="12700">
              <a:miter lim="400000"/>
            </a:ln>
          </p:spPr>
        </p:pic>
      </p:grpSp>
      <p:sp>
        <p:nvSpPr>
          <p:cNvPr id="10" name="Freeform: Shape 9">
            <a:extLst>
              <a:ext uri="{FF2B5EF4-FFF2-40B4-BE49-F238E27FC236}">
                <a16:creationId xmlns:a16="http://schemas.microsoft.com/office/drawing/2014/main" id="{DF3773DD-68FF-9F1E-8D2D-5BEC131A8EBE}"/>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Tree>
    <p:extLst>
      <p:ext uri="{BB962C8B-B14F-4D97-AF65-F5344CB8AC3E}">
        <p14:creationId xmlns:p14="http://schemas.microsoft.com/office/powerpoint/2010/main" val="75808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Generic pattern B">
    <p:bg>
      <p:bgPr>
        <a:solidFill>
          <a:schemeClr val="accent1"/>
        </a:solidFill>
        <a:effectLst/>
      </p:bgPr>
    </p:bg>
    <p:spTree>
      <p:nvGrpSpPr>
        <p:cNvPr id="1" name=""/>
        <p:cNvGrpSpPr/>
        <p:nvPr/>
      </p:nvGrpSpPr>
      <p:grpSpPr>
        <a:xfrm>
          <a:off x="0" y="0"/>
          <a:ext cx="0" cy="0"/>
          <a:chOff x="0" y="0"/>
          <a:chExt cx="0" cy="0"/>
        </a:xfrm>
      </p:grpSpPr>
      <p:pic>
        <p:nvPicPr>
          <p:cNvPr id="17" name="Zasób 1.png" descr="Zasób 1.png">
            <a:extLst>
              <a:ext uri="{FF2B5EF4-FFF2-40B4-BE49-F238E27FC236}">
                <a16:creationId xmlns:a16="http://schemas.microsoft.com/office/drawing/2014/main" id="{8CDCAB7B-08A8-BC97-657A-06FFCC8E1D2B}"/>
              </a:ext>
            </a:extLst>
          </p:cNvPr>
          <p:cNvPicPr>
            <a:picLocks noChangeAspect="1"/>
          </p:cNvPicPr>
          <p:nvPr/>
        </p:nvPicPr>
        <p:blipFill rotWithShape="1">
          <a:blip r:embed="rId2"/>
          <a:srcRect t="-1075"/>
          <a:stretch/>
        </p:blipFill>
        <p:spPr>
          <a:xfrm>
            <a:off x="440881" y="5788919"/>
            <a:ext cx="1199900" cy="466046"/>
          </a:xfrm>
          <a:prstGeom prst="rect">
            <a:avLst/>
          </a:prstGeom>
          <a:ln w="12700">
            <a:miter lim="400000"/>
          </a:ln>
        </p:spPr>
      </p:pic>
      <p:grpSp>
        <p:nvGrpSpPr>
          <p:cNvPr id="26" name="Group 25">
            <a:extLst>
              <a:ext uri="{FF2B5EF4-FFF2-40B4-BE49-F238E27FC236}">
                <a16:creationId xmlns:a16="http://schemas.microsoft.com/office/drawing/2014/main" id="{D4BBDB97-00A4-0F4B-2116-71E2E51A2108}"/>
              </a:ext>
            </a:extLst>
          </p:cNvPr>
          <p:cNvGrpSpPr/>
          <p:nvPr userDrawn="1"/>
        </p:nvGrpSpPr>
        <p:grpSpPr>
          <a:xfrm>
            <a:off x="7734303" y="160392"/>
            <a:ext cx="3637132" cy="3268608"/>
            <a:chOff x="584565" y="5047446"/>
            <a:chExt cx="5264129" cy="4730754"/>
          </a:xfrm>
        </p:grpSpPr>
        <p:sp>
          <p:nvSpPr>
            <p:cNvPr id="27" name="Graphic 29">
              <a:extLst>
                <a:ext uri="{FF2B5EF4-FFF2-40B4-BE49-F238E27FC236}">
                  <a16:creationId xmlns:a16="http://schemas.microsoft.com/office/drawing/2014/main" id="{D1BB07C9-50DF-3EAB-1C65-A1AFE90E58A7}"/>
                </a:ext>
              </a:extLst>
            </p:cNvPr>
            <p:cNvSpPr/>
            <p:nvPr userDrawn="1"/>
          </p:nvSpPr>
          <p:spPr>
            <a:xfrm rot="5400000">
              <a:off x="877238" y="4809674"/>
              <a:ext cx="4678780" cy="5206293"/>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dkDnDiag">
              <a:fgClr>
                <a:schemeClr val="bg2"/>
              </a:fgClr>
              <a:bgClr>
                <a:schemeClr val="accent1"/>
              </a:bgClr>
            </a:pattFill>
            <a:ln w="6350" cap="flat">
              <a:noFill/>
              <a:prstDash val="sysDot"/>
              <a:miter/>
            </a:ln>
          </p:spPr>
          <p:txBody>
            <a:bodyPr rtlCol="0" anchor="ctr"/>
            <a:lstStyle/>
            <a:p>
              <a:endParaRPr lang="en-US"/>
            </a:p>
          </p:txBody>
        </p:sp>
        <p:sp>
          <p:nvSpPr>
            <p:cNvPr id="28" name="Graphic 29">
              <a:extLst>
                <a:ext uri="{FF2B5EF4-FFF2-40B4-BE49-F238E27FC236}">
                  <a16:creationId xmlns:a16="http://schemas.microsoft.com/office/drawing/2014/main" id="{C05F9ADC-B431-8BCD-333F-14AABC1DF8F1}"/>
                </a:ext>
              </a:extLst>
            </p:cNvPr>
            <p:cNvSpPr/>
            <p:nvPr userDrawn="1"/>
          </p:nvSpPr>
          <p:spPr>
            <a:xfrm rot="5400000">
              <a:off x="851253" y="4780758"/>
              <a:ext cx="4730754" cy="5264129"/>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1">
                <a:alpha val="85000"/>
              </a:schemeClr>
            </a:solidFill>
            <a:ln w="6350" cap="flat">
              <a:noFill/>
              <a:prstDash val="sysDot"/>
              <a:miter/>
            </a:ln>
          </p:spPr>
          <p:txBody>
            <a:bodyPr rtlCol="0" anchor="ctr"/>
            <a:lstStyle/>
            <a:p>
              <a:endParaRPr lang="en-US"/>
            </a:p>
          </p:txBody>
        </p:sp>
      </p:grpSp>
      <p:sp>
        <p:nvSpPr>
          <p:cNvPr id="24" name="Freeform: Shape 23">
            <a:extLst>
              <a:ext uri="{FF2B5EF4-FFF2-40B4-BE49-F238E27FC236}">
                <a16:creationId xmlns:a16="http://schemas.microsoft.com/office/drawing/2014/main" id="{BD895EFE-131B-B5D3-4C7C-BB76432534DC}"/>
              </a:ext>
            </a:extLst>
          </p:cNvPr>
          <p:cNvSpPr/>
          <p:nvPr userDrawn="1"/>
        </p:nvSpPr>
        <p:spPr>
          <a:xfrm rot="5400000">
            <a:off x="1072746" y="-423406"/>
            <a:ext cx="3839488" cy="4686300"/>
          </a:xfrm>
          <a:custGeom>
            <a:avLst/>
            <a:gdLst>
              <a:gd name="connsiteX0" fmla="*/ 0 w 3839488"/>
              <a:gd name="connsiteY0" fmla="*/ 3773561 h 4686300"/>
              <a:gd name="connsiteX1" fmla="*/ 0 w 3839488"/>
              <a:gd name="connsiteY1" fmla="*/ 912754 h 4686300"/>
              <a:gd name="connsiteX2" fmla="*/ 1448603 w 3839488"/>
              <a:gd name="connsiteY2" fmla="*/ 76626 h 4686300"/>
              <a:gd name="connsiteX3" fmla="*/ 2019736 w 3839488"/>
              <a:gd name="connsiteY3" fmla="*/ 76626 h 4686300"/>
              <a:gd name="connsiteX4" fmla="*/ 3553923 w 3839488"/>
              <a:gd name="connsiteY4" fmla="*/ 962635 h 4686300"/>
              <a:gd name="connsiteX5" fmla="*/ 3839488 w 3839488"/>
              <a:gd name="connsiteY5" fmla="*/ 1457141 h 4686300"/>
              <a:gd name="connsiteX6" fmla="*/ 3839488 w 3839488"/>
              <a:gd name="connsiteY6" fmla="*/ 3229160 h 4686300"/>
              <a:gd name="connsiteX7" fmla="*/ 3553922 w 3839488"/>
              <a:gd name="connsiteY7" fmla="*/ 3723666 h 4686300"/>
              <a:gd name="connsiteX8" fmla="*/ 2019317 w 3839488"/>
              <a:gd name="connsiteY8" fmla="*/ 4609675 h 4686300"/>
              <a:gd name="connsiteX9" fmla="*/ 1448185 w 3839488"/>
              <a:gd name="connsiteY9" fmla="*/ 4609675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9488" h="4686300">
                <a:moveTo>
                  <a:pt x="0" y="3773561"/>
                </a:moveTo>
                <a:lnTo>
                  <a:pt x="0" y="912754"/>
                </a:lnTo>
                <a:lnTo>
                  <a:pt x="1448603" y="76626"/>
                </a:lnTo>
                <a:cubicBezTo>
                  <a:pt x="1625303" y="-25542"/>
                  <a:pt x="1843037" y="-25542"/>
                  <a:pt x="2019736" y="76626"/>
                </a:cubicBezTo>
                <a:lnTo>
                  <a:pt x="3553923" y="962635"/>
                </a:lnTo>
                <a:cubicBezTo>
                  <a:pt x="3730622" y="1064383"/>
                  <a:pt x="3839488" y="1253225"/>
                  <a:pt x="3839488" y="1457141"/>
                </a:cubicBezTo>
                <a:lnTo>
                  <a:pt x="3839488" y="3229160"/>
                </a:lnTo>
                <a:cubicBezTo>
                  <a:pt x="3839488" y="3433076"/>
                  <a:pt x="3730622" y="3621499"/>
                  <a:pt x="3553922" y="3723666"/>
                </a:cubicBezTo>
                <a:lnTo>
                  <a:pt x="2019317" y="4609675"/>
                </a:lnTo>
                <a:cubicBezTo>
                  <a:pt x="1842618" y="4711842"/>
                  <a:pt x="1624884" y="4711842"/>
                  <a:pt x="1448185" y="4609675"/>
                </a:cubicBezTo>
                <a:close/>
              </a:path>
            </a:pathLst>
          </a:custGeom>
          <a:pattFill prst="dkDnDiag">
            <a:fgClr>
              <a:schemeClr val="bg2"/>
            </a:fgClr>
            <a:bgClr>
              <a:schemeClr val="accent1"/>
            </a:bgClr>
          </a:pattFill>
          <a:ln w="6350" cap="flat">
            <a:noFill/>
            <a:prstDash val="sysDot"/>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A3EFE384-8DAA-FA75-0373-B175EE2E4D14}"/>
              </a:ext>
            </a:extLst>
          </p:cNvPr>
          <p:cNvSpPr/>
          <p:nvPr userDrawn="1"/>
        </p:nvSpPr>
        <p:spPr>
          <a:xfrm rot="5400000">
            <a:off x="858692" y="-640626"/>
            <a:ext cx="4267598" cy="4748750"/>
          </a:xfrm>
          <a:custGeom>
            <a:avLst/>
            <a:gdLst>
              <a:gd name="connsiteX0" fmla="*/ 400050 w 4267598"/>
              <a:gd name="connsiteY0" fmla="*/ 3837188 h 4748750"/>
              <a:gd name="connsiteX1" fmla="*/ 400050 w 4267598"/>
              <a:gd name="connsiteY1" fmla="*/ 911580 h 4748750"/>
              <a:gd name="connsiteX2" fmla="*/ 1844851 w 4267598"/>
              <a:gd name="connsiteY2" fmla="*/ 77647 h 4748750"/>
              <a:gd name="connsiteX3" fmla="*/ 2423595 w 4267598"/>
              <a:gd name="connsiteY3" fmla="*/ 77647 h 4748750"/>
              <a:gd name="connsiteX4" fmla="*/ 3978227 w 4267598"/>
              <a:gd name="connsiteY4" fmla="*/ 975463 h 4748750"/>
              <a:gd name="connsiteX5" fmla="*/ 4267598 w 4267598"/>
              <a:gd name="connsiteY5" fmla="*/ 1476559 h 4748750"/>
              <a:gd name="connsiteX6" fmla="*/ 4267598 w 4267598"/>
              <a:gd name="connsiteY6" fmla="*/ 3272192 h 4748750"/>
              <a:gd name="connsiteX7" fmla="*/ 3978227 w 4267598"/>
              <a:gd name="connsiteY7" fmla="*/ 3773288 h 4748750"/>
              <a:gd name="connsiteX8" fmla="*/ 2423171 w 4267598"/>
              <a:gd name="connsiteY8" fmla="*/ 4671104 h 4748750"/>
              <a:gd name="connsiteX9" fmla="*/ 1844427 w 4267598"/>
              <a:gd name="connsiteY9" fmla="*/ 4671104 h 4748750"/>
              <a:gd name="connsiteX10" fmla="*/ 0 w 4267598"/>
              <a:gd name="connsiteY10" fmla="*/ 3272192 h 4748750"/>
              <a:gd name="connsiteX11" fmla="*/ 0 w 4267598"/>
              <a:gd name="connsiteY11" fmla="*/ 1476559 h 4748750"/>
              <a:gd name="connsiteX12" fmla="*/ 1 w 4267598"/>
              <a:gd name="connsiteY12" fmla="*/ 1476545 h 4748750"/>
              <a:gd name="connsiteX13" fmla="*/ 1 w 4267598"/>
              <a:gd name="connsiteY13" fmla="*/ 3272206 h 474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7598" h="4748750">
                <a:moveTo>
                  <a:pt x="400050" y="3837188"/>
                </a:moveTo>
                <a:lnTo>
                  <a:pt x="400050" y="911580"/>
                </a:lnTo>
                <a:lnTo>
                  <a:pt x="1844851" y="77647"/>
                </a:lnTo>
                <a:cubicBezTo>
                  <a:pt x="2023906" y="-25882"/>
                  <a:pt x="2244541" y="-25882"/>
                  <a:pt x="2423595" y="77647"/>
                </a:cubicBezTo>
                <a:lnTo>
                  <a:pt x="3978227" y="975463"/>
                </a:lnTo>
                <a:cubicBezTo>
                  <a:pt x="4157281" y="1078567"/>
                  <a:pt x="4267598" y="1269926"/>
                  <a:pt x="4267598" y="1476559"/>
                </a:cubicBezTo>
                <a:lnTo>
                  <a:pt x="4267598" y="3272192"/>
                </a:lnTo>
                <a:cubicBezTo>
                  <a:pt x="4267598" y="3478825"/>
                  <a:pt x="4157281" y="3669759"/>
                  <a:pt x="3978227" y="3773288"/>
                </a:cubicBezTo>
                <a:lnTo>
                  <a:pt x="2423171" y="4671104"/>
                </a:lnTo>
                <a:cubicBezTo>
                  <a:pt x="2244116" y="4774633"/>
                  <a:pt x="2023481" y="4774633"/>
                  <a:pt x="1844427" y="4671104"/>
                </a:cubicBezTo>
                <a:close/>
                <a:moveTo>
                  <a:pt x="0" y="3272192"/>
                </a:moveTo>
                <a:lnTo>
                  <a:pt x="0" y="1476559"/>
                </a:lnTo>
                <a:lnTo>
                  <a:pt x="1" y="1476545"/>
                </a:lnTo>
                <a:lnTo>
                  <a:pt x="1" y="3272206"/>
                </a:lnTo>
                <a:close/>
              </a:path>
            </a:pathLst>
          </a:custGeom>
          <a:solidFill>
            <a:schemeClr val="accent1">
              <a:alpha val="85000"/>
            </a:schemeClr>
          </a:solidFill>
          <a:ln w="6350" cap="flat">
            <a:noFill/>
            <a:prstDash val="sysDot"/>
            <a:miter/>
          </a:ln>
        </p:spPr>
        <p:txBody>
          <a:bodyPr wrap="square" rtlCol="0" anchor="ctr">
            <a:noAutofit/>
          </a:bodyPr>
          <a:lstStyle/>
          <a:p>
            <a:endParaRPr lang="en-US"/>
          </a:p>
        </p:txBody>
      </p:sp>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6"/>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userDrawn="1">
            <p:ph type="title"/>
          </p:nvPr>
        </p:nvSpPr>
        <p:spPr>
          <a:xfrm>
            <a:off x="431800" y="1498150"/>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userDrawn="1">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grpSp>
        <p:nvGrpSpPr>
          <p:cNvPr id="6" name="Group 5">
            <a:extLst>
              <a:ext uri="{FF2B5EF4-FFF2-40B4-BE49-F238E27FC236}">
                <a16:creationId xmlns:a16="http://schemas.microsoft.com/office/drawing/2014/main" id="{AB4F4083-C19F-C857-FE33-ABB3F151C48A}"/>
              </a:ext>
            </a:extLst>
          </p:cNvPr>
          <p:cNvGrpSpPr/>
          <p:nvPr userDrawn="1"/>
        </p:nvGrpSpPr>
        <p:grpSpPr>
          <a:xfrm>
            <a:off x="7631644" y="730144"/>
            <a:ext cx="4028541" cy="3924745"/>
            <a:chOff x="7631644" y="730144"/>
            <a:chExt cx="4028541" cy="3924745"/>
          </a:xfrm>
          <a:effectLst>
            <a:outerShdw blurRad="50800" dist="38100" dir="2700000" algn="tl" rotWithShape="0">
              <a:prstClr val="black">
                <a:alpha val="25000"/>
              </a:prstClr>
            </a:outerShdw>
          </a:effectLst>
        </p:grpSpPr>
        <p:sp>
          <p:nvSpPr>
            <p:cNvPr id="7" name="Graphic 29">
              <a:extLst>
                <a:ext uri="{FF2B5EF4-FFF2-40B4-BE49-F238E27FC236}">
                  <a16:creationId xmlns:a16="http://schemas.microsoft.com/office/drawing/2014/main" id="{288CEF8B-9C57-409C-8297-A35CA34DDF7C}"/>
                </a:ext>
              </a:extLst>
            </p:cNvPr>
            <p:cNvSpPr/>
            <p:nvPr/>
          </p:nvSpPr>
          <p:spPr>
            <a:xfrm rot="5400000">
              <a:off x="7835735" y="678244"/>
              <a:ext cx="3620360" cy="4028541"/>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2"/>
            </a:solidFill>
            <a:ln w="6350" cap="flat">
              <a:noFill/>
              <a:prstDash val="solid"/>
              <a:miter/>
            </a:ln>
          </p:spPr>
          <p:txBody>
            <a:bodyPr rtlCol="0" anchor="ctr"/>
            <a:lstStyle/>
            <a:p>
              <a:endParaRPr lang="en-US"/>
            </a:p>
          </p:txBody>
        </p:sp>
        <p:pic>
          <p:nvPicPr>
            <p:cNvPr id="14" name="Picture 13" descr="A pattern of colorful circles&#10;&#10;Description automatically generated">
              <a:extLst>
                <a:ext uri="{FF2B5EF4-FFF2-40B4-BE49-F238E27FC236}">
                  <a16:creationId xmlns:a16="http://schemas.microsoft.com/office/drawing/2014/main" id="{6ED8BC03-3C05-E2CF-1E16-0800361DEB0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rot="18900000">
              <a:off x="7683649" y="730144"/>
              <a:ext cx="3924531" cy="3924745"/>
            </a:xfrm>
            <a:custGeom>
              <a:avLst/>
              <a:gdLst>
                <a:gd name="connsiteX0" fmla="*/ 2703688 w 3924531"/>
                <a:gd name="connsiteY0" fmla="*/ 143814 h 3924745"/>
                <a:gd name="connsiteX1" fmla="*/ 3780826 w 3924531"/>
                <a:gd name="connsiteY1" fmla="*/ 1220951 h 3924745"/>
                <a:gd name="connsiteX2" fmla="*/ 3907831 w 3924531"/>
                <a:gd name="connsiteY2" fmla="*/ 1695125 h 3924745"/>
                <a:gd name="connsiteX3" fmla="*/ 3513323 w 3924531"/>
                <a:gd name="connsiteY3" fmla="*/ 3166770 h 3924745"/>
                <a:gd name="connsiteX4" fmla="*/ 3166155 w 3924531"/>
                <a:gd name="connsiteY4" fmla="*/ 3513939 h 3924745"/>
                <a:gd name="connsiteX5" fmla="*/ 1695018 w 3924531"/>
                <a:gd name="connsiteY5" fmla="*/ 3907938 h 3924745"/>
                <a:gd name="connsiteX6" fmla="*/ 1220845 w 3924531"/>
                <a:gd name="connsiteY6" fmla="*/ 3780932 h 3924745"/>
                <a:gd name="connsiteX7" fmla="*/ 143707 w 3924531"/>
                <a:gd name="connsiteY7" fmla="*/ 2703795 h 3924745"/>
                <a:gd name="connsiteX8" fmla="*/ 16701 w 3924531"/>
                <a:gd name="connsiteY8" fmla="*/ 2229621 h 3924745"/>
                <a:gd name="connsiteX9" fmla="*/ 410955 w 3924531"/>
                <a:gd name="connsiteY9" fmla="*/ 758229 h 3924745"/>
                <a:gd name="connsiteX10" fmla="*/ 758123 w 3924531"/>
                <a:gd name="connsiteY10" fmla="*/ 411062 h 3924745"/>
                <a:gd name="connsiteX11" fmla="*/ 2229514 w 3924531"/>
                <a:gd name="connsiteY11" fmla="*/ 16808 h 3924745"/>
                <a:gd name="connsiteX12" fmla="*/ 2703688 w 3924531"/>
                <a:gd name="connsiteY12" fmla="*/ 143814 h 392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4531" h="3924745">
                  <a:moveTo>
                    <a:pt x="2703688" y="143814"/>
                  </a:moveTo>
                  <a:lnTo>
                    <a:pt x="3780826" y="1220951"/>
                  </a:lnTo>
                  <a:cubicBezTo>
                    <a:pt x="3904777" y="1344903"/>
                    <a:pt x="3953136" y="1525614"/>
                    <a:pt x="3907831" y="1695125"/>
                  </a:cubicBezTo>
                  <a:lnTo>
                    <a:pt x="3513323" y="3166770"/>
                  </a:lnTo>
                  <a:cubicBezTo>
                    <a:pt x="3468017" y="3336282"/>
                    <a:pt x="3335666" y="3468633"/>
                    <a:pt x="3166155" y="3513939"/>
                  </a:cubicBezTo>
                  <a:lnTo>
                    <a:pt x="1695018" y="3907938"/>
                  </a:lnTo>
                  <a:cubicBezTo>
                    <a:pt x="1525761" y="3953498"/>
                    <a:pt x="1344796" y="3904884"/>
                    <a:pt x="1220845" y="3780932"/>
                  </a:cubicBezTo>
                  <a:lnTo>
                    <a:pt x="143707" y="2703795"/>
                  </a:lnTo>
                  <a:cubicBezTo>
                    <a:pt x="19755" y="2579843"/>
                    <a:pt x="-28605" y="2399132"/>
                    <a:pt x="16701" y="2229621"/>
                  </a:cubicBezTo>
                  <a:lnTo>
                    <a:pt x="410955" y="758229"/>
                  </a:lnTo>
                  <a:cubicBezTo>
                    <a:pt x="456260" y="588718"/>
                    <a:pt x="588612" y="456367"/>
                    <a:pt x="758123" y="411062"/>
                  </a:cubicBezTo>
                  <a:lnTo>
                    <a:pt x="2229514" y="16808"/>
                  </a:lnTo>
                  <a:cubicBezTo>
                    <a:pt x="2398771" y="-28752"/>
                    <a:pt x="2579736" y="19862"/>
                    <a:pt x="2703688" y="143814"/>
                  </a:cubicBezTo>
                  <a:close/>
                </a:path>
              </a:pathLst>
            </a:custGeom>
          </p:spPr>
        </p:pic>
      </p:grpSp>
      <p:cxnSp>
        <p:nvCxnSpPr>
          <p:cNvPr id="3" name="Straight Connector 2">
            <a:extLst>
              <a:ext uri="{FF2B5EF4-FFF2-40B4-BE49-F238E27FC236}">
                <a16:creationId xmlns:a16="http://schemas.microsoft.com/office/drawing/2014/main" id="{81CFC624-A0FD-2C7D-9296-D4663814C5B9}"/>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6F9127CC-54A0-9876-5B61-60A2244ADDC9}"/>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accent2"/>
                </a:solidFill>
              </a:rPr>
              <a:t>Developing therapeutics </a:t>
            </a:r>
            <a:br>
              <a:rPr lang="en-US" sz="1800" b="0">
                <a:solidFill>
                  <a:schemeClr val="accent2"/>
                </a:solidFill>
              </a:rPr>
            </a:br>
            <a:r>
              <a:rPr lang="en-US" sz="1800" b="0">
                <a:solidFill>
                  <a:schemeClr val="accent2"/>
                </a:solidFill>
              </a:rPr>
              <a:t>at</a:t>
            </a:r>
            <a:r>
              <a:rPr lang="uk-UA" sz="1800" b="0">
                <a:solidFill>
                  <a:schemeClr val="accent2"/>
                </a:solidFill>
              </a:rPr>
              <a:t> </a:t>
            </a:r>
            <a:r>
              <a:rPr lang="en-US" sz="1800" b="0">
                <a:solidFill>
                  <a:schemeClr val="accent2"/>
                </a:solidFill>
              </a:rPr>
              <a:t>the forefront of oncology</a:t>
            </a:r>
          </a:p>
        </p:txBody>
      </p:sp>
      <p:sp>
        <p:nvSpPr>
          <p:cNvPr id="10" name="Freeform: Shape 9">
            <a:extLst>
              <a:ext uri="{FF2B5EF4-FFF2-40B4-BE49-F238E27FC236}">
                <a16:creationId xmlns:a16="http://schemas.microsoft.com/office/drawing/2014/main" id="{762A672B-4BAF-3912-950B-DDA9718DF9D8}"/>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Tree>
    <p:extLst>
      <p:ext uri="{BB962C8B-B14F-4D97-AF65-F5344CB8AC3E}">
        <p14:creationId xmlns:p14="http://schemas.microsoft.com/office/powerpoint/2010/main" val="151666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Generic pattern C">
    <p:bg>
      <p:bgPr>
        <a:solidFill>
          <a:schemeClr val="accent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4BBDB97-00A4-0F4B-2116-71E2E51A2108}"/>
              </a:ext>
            </a:extLst>
          </p:cNvPr>
          <p:cNvGrpSpPr/>
          <p:nvPr userDrawn="1"/>
        </p:nvGrpSpPr>
        <p:grpSpPr>
          <a:xfrm>
            <a:off x="6736932" y="776288"/>
            <a:ext cx="4271614" cy="3838802"/>
            <a:chOff x="584565" y="5047446"/>
            <a:chExt cx="5264129" cy="4730754"/>
          </a:xfrm>
        </p:grpSpPr>
        <p:sp>
          <p:nvSpPr>
            <p:cNvPr id="27" name="Graphic 29">
              <a:extLst>
                <a:ext uri="{FF2B5EF4-FFF2-40B4-BE49-F238E27FC236}">
                  <a16:creationId xmlns:a16="http://schemas.microsoft.com/office/drawing/2014/main" id="{D1BB07C9-50DF-3EAB-1C65-A1AFE90E58A7}"/>
                </a:ext>
              </a:extLst>
            </p:cNvPr>
            <p:cNvSpPr/>
            <p:nvPr userDrawn="1"/>
          </p:nvSpPr>
          <p:spPr>
            <a:xfrm rot="5400000">
              <a:off x="877238" y="4809674"/>
              <a:ext cx="4678780" cy="5206293"/>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dkDnDiag">
              <a:fgClr>
                <a:schemeClr val="bg2"/>
              </a:fgClr>
              <a:bgClr>
                <a:schemeClr val="accent1"/>
              </a:bgClr>
            </a:pattFill>
            <a:ln w="6350" cap="flat">
              <a:noFill/>
              <a:prstDash val="sysDot"/>
              <a:miter/>
            </a:ln>
          </p:spPr>
          <p:txBody>
            <a:bodyPr rtlCol="0" anchor="ctr"/>
            <a:lstStyle/>
            <a:p>
              <a:endParaRPr lang="en-US"/>
            </a:p>
          </p:txBody>
        </p:sp>
        <p:sp>
          <p:nvSpPr>
            <p:cNvPr id="28" name="Graphic 29">
              <a:extLst>
                <a:ext uri="{FF2B5EF4-FFF2-40B4-BE49-F238E27FC236}">
                  <a16:creationId xmlns:a16="http://schemas.microsoft.com/office/drawing/2014/main" id="{C05F9ADC-B431-8BCD-333F-14AABC1DF8F1}"/>
                </a:ext>
              </a:extLst>
            </p:cNvPr>
            <p:cNvSpPr/>
            <p:nvPr userDrawn="1"/>
          </p:nvSpPr>
          <p:spPr>
            <a:xfrm rot="5400000">
              <a:off x="851253" y="4780758"/>
              <a:ext cx="4730754" cy="5264129"/>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1">
                <a:alpha val="85000"/>
              </a:schemeClr>
            </a:solidFill>
            <a:ln w="6350" cap="flat">
              <a:noFill/>
              <a:prstDash val="sysDot"/>
              <a:miter/>
            </a:ln>
          </p:spPr>
          <p:txBody>
            <a:bodyPr rtlCol="0" anchor="ctr"/>
            <a:lstStyle/>
            <a:p>
              <a:endParaRPr lang="en-US"/>
            </a:p>
          </p:txBody>
        </p:sp>
      </p:grpSp>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r>
              <a:rPr lang="en-US"/>
              <a:t>2</a:t>
            </a:r>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5"/>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1498150"/>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grpSp>
        <p:nvGrpSpPr>
          <p:cNvPr id="6" name="Group 5">
            <a:extLst>
              <a:ext uri="{FF2B5EF4-FFF2-40B4-BE49-F238E27FC236}">
                <a16:creationId xmlns:a16="http://schemas.microsoft.com/office/drawing/2014/main" id="{AB4F4083-C19F-C857-FE33-ABB3F151C48A}"/>
              </a:ext>
            </a:extLst>
          </p:cNvPr>
          <p:cNvGrpSpPr/>
          <p:nvPr userDrawn="1"/>
        </p:nvGrpSpPr>
        <p:grpSpPr>
          <a:xfrm>
            <a:off x="7631644" y="730144"/>
            <a:ext cx="4028541" cy="3924745"/>
            <a:chOff x="7631644" y="730144"/>
            <a:chExt cx="4028541" cy="3924745"/>
          </a:xfrm>
          <a:effectLst>
            <a:outerShdw blurRad="50800" dist="38100" dir="2700000" algn="tl" rotWithShape="0">
              <a:prstClr val="black">
                <a:alpha val="25000"/>
              </a:prstClr>
            </a:outerShdw>
          </a:effectLst>
        </p:grpSpPr>
        <p:sp>
          <p:nvSpPr>
            <p:cNvPr id="7" name="Graphic 29">
              <a:extLst>
                <a:ext uri="{FF2B5EF4-FFF2-40B4-BE49-F238E27FC236}">
                  <a16:creationId xmlns:a16="http://schemas.microsoft.com/office/drawing/2014/main" id="{288CEF8B-9C57-409C-8297-A35CA34DDF7C}"/>
                </a:ext>
              </a:extLst>
            </p:cNvPr>
            <p:cNvSpPr/>
            <p:nvPr/>
          </p:nvSpPr>
          <p:spPr>
            <a:xfrm rot="5400000">
              <a:off x="7835735" y="678244"/>
              <a:ext cx="3620360" cy="4028541"/>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2"/>
            </a:solidFill>
            <a:ln w="6350" cap="flat">
              <a:noFill/>
              <a:prstDash val="solid"/>
              <a:miter/>
            </a:ln>
          </p:spPr>
          <p:txBody>
            <a:bodyPr rtlCol="0" anchor="ctr"/>
            <a:lstStyle/>
            <a:p>
              <a:endParaRPr lang="en-US"/>
            </a:p>
          </p:txBody>
        </p:sp>
        <p:pic>
          <p:nvPicPr>
            <p:cNvPr id="14" name="Picture 13" descr="A pattern of colorful circles&#10;&#10;Description automatically generated">
              <a:extLst>
                <a:ext uri="{FF2B5EF4-FFF2-40B4-BE49-F238E27FC236}">
                  <a16:creationId xmlns:a16="http://schemas.microsoft.com/office/drawing/2014/main" id="{6ED8BC03-3C05-E2CF-1E16-0800361DEB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rot="18900000">
              <a:off x="7683649" y="730144"/>
              <a:ext cx="3924531" cy="3924745"/>
            </a:xfrm>
            <a:custGeom>
              <a:avLst/>
              <a:gdLst>
                <a:gd name="connsiteX0" fmla="*/ 2703688 w 3924531"/>
                <a:gd name="connsiteY0" fmla="*/ 143814 h 3924745"/>
                <a:gd name="connsiteX1" fmla="*/ 3780826 w 3924531"/>
                <a:gd name="connsiteY1" fmla="*/ 1220951 h 3924745"/>
                <a:gd name="connsiteX2" fmla="*/ 3907831 w 3924531"/>
                <a:gd name="connsiteY2" fmla="*/ 1695125 h 3924745"/>
                <a:gd name="connsiteX3" fmla="*/ 3513323 w 3924531"/>
                <a:gd name="connsiteY3" fmla="*/ 3166770 h 3924745"/>
                <a:gd name="connsiteX4" fmla="*/ 3166155 w 3924531"/>
                <a:gd name="connsiteY4" fmla="*/ 3513939 h 3924745"/>
                <a:gd name="connsiteX5" fmla="*/ 1695018 w 3924531"/>
                <a:gd name="connsiteY5" fmla="*/ 3907938 h 3924745"/>
                <a:gd name="connsiteX6" fmla="*/ 1220845 w 3924531"/>
                <a:gd name="connsiteY6" fmla="*/ 3780932 h 3924745"/>
                <a:gd name="connsiteX7" fmla="*/ 143707 w 3924531"/>
                <a:gd name="connsiteY7" fmla="*/ 2703795 h 3924745"/>
                <a:gd name="connsiteX8" fmla="*/ 16701 w 3924531"/>
                <a:gd name="connsiteY8" fmla="*/ 2229621 h 3924745"/>
                <a:gd name="connsiteX9" fmla="*/ 410955 w 3924531"/>
                <a:gd name="connsiteY9" fmla="*/ 758229 h 3924745"/>
                <a:gd name="connsiteX10" fmla="*/ 758123 w 3924531"/>
                <a:gd name="connsiteY10" fmla="*/ 411062 h 3924745"/>
                <a:gd name="connsiteX11" fmla="*/ 2229514 w 3924531"/>
                <a:gd name="connsiteY11" fmla="*/ 16808 h 3924745"/>
                <a:gd name="connsiteX12" fmla="*/ 2703688 w 3924531"/>
                <a:gd name="connsiteY12" fmla="*/ 143814 h 392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4531" h="3924745">
                  <a:moveTo>
                    <a:pt x="2703688" y="143814"/>
                  </a:moveTo>
                  <a:lnTo>
                    <a:pt x="3780826" y="1220951"/>
                  </a:lnTo>
                  <a:cubicBezTo>
                    <a:pt x="3904777" y="1344903"/>
                    <a:pt x="3953136" y="1525614"/>
                    <a:pt x="3907831" y="1695125"/>
                  </a:cubicBezTo>
                  <a:lnTo>
                    <a:pt x="3513323" y="3166770"/>
                  </a:lnTo>
                  <a:cubicBezTo>
                    <a:pt x="3468017" y="3336282"/>
                    <a:pt x="3335666" y="3468633"/>
                    <a:pt x="3166155" y="3513939"/>
                  </a:cubicBezTo>
                  <a:lnTo>
                    <a:pt x="1695018" y="3907938"/>
                  </a:lnTo>
                  <a:cubicBezTo>
                    <a:pt x="1525761" y="3953498"/>
                    <a:pt x="1344796" y="3904884"/>
                    <a:pt x="1220845" y="3780932"/>
                  </a:cubicBezTo>
                  <a:lnTo>
                    <a:pt x="143707" y="2703795"/>
                  </a:lnTo>
                  <a:cubicBezTo>
                    <a:pt x="19755" y="2579843"/>
                    <a:pt x="-28605" y="2399132"/>
                    <a:pt x="16701" y="2229621"/>
                  </a:cubicBezTo>
                  <a:lnTo>
                    <a:pt x="410955" y="758229"/>
                  </a:lnTo>
                  <a:cubicBezTo>
                    <a:pt x="456260" y="588718"/>
                    <a:pt x="588612" y="456367"/>
                    <a:pt x="758123" y="411062"/>
                  </a:cubicBezTo>
                  <a:lnTo>
                    <a:pt x="2229514" y="16808"/>
                  </a:lnTo>
                  <a:cubicBezTo>
                    <a:pt x="2398771" y="-28752"/>
                    <a:pt x="2579736" y="19862"/>
                    <a:pt x="2703688" y="143814"/>
                  </a:cubicBezTo>
                  <a:close/>
                </a:path>
              </a:pathLst>
            </a:custGeom>
          </p:spPr>
        </p:pic>
      </p:grpSp>
      <p:pic>
        <p:nvPicPr>
          <p:cNvPr id="3" name="Zasób 1.png" descr="Zasób 1.png">
            <a:extLst>
              <a:ext uri="{FF2B5EF4-FFF2-40B4-BE49-F238E27FC236}">
                <a16:creationId xmlns:a16="http://schemas.microsoft.com/office/drawing/2014/main" id="{5CE69929-B50B-0600-3D1B-1CED78F5630C}"/>
              </a:ext>
            </a:extLst>
          </p:cNvPr>
          <p:cNvPicPr>
            <a:picLocks noChangeAspect="1"/>
          </p:cNvPicPr>
          <p:nvPr userDrawn="1"/>
        </p:nvPicPr>
        <p:blipFill rotWithShape="1">
          <a:blip r:embed="rId3"/>
          <a:srcRect t="-1075"/>
          <a:stretch/>
        </p:blipFill>
        <p:spPr>
          <a:xfrm>
            <a:off x="440881" y="5788919"/>
            <a:ext cx="1199900" cy="466046"/>
          </a:xfrm>
          <a:prstGeom prst="rect">
            <a:avLst/>
          </a:prstGeom>
          <a:ln w="12700">
            <a:miter lim="400000"/>
          </a:ln>
        </p:spPr>
      </p:pic>
      <p:cxnSp>
        <p:nvCxnSpPr>
          <p:cNvPr id="4" name="Straight Connector 3">
            <a:extLst>
              <a:ext uri="{FF2B5EF4-FFF2-40B4-BE49-F238E27FC236}">
                <a16:creationId xmlns:a16="http://schemas.microsoft.com/office/drawing/2014/main" id="{8750D340-0BFA-2AE3-E3E6-739EA91C2707}"/>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07B4F37-339E-E73F-839C-3F24FD016389}"/>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accent2"/>
                </a:solidFill>
              </a:rPr>
              <a:t>Developing therapeutics </a:t>
            </a:r>
            <a:br>
              <a:rPr lang="en-US" sz="1800" b="0">
                <a:solidFill>
                  <a:schemeClr val="accent2"/>
                </a:solidFill>
              </a:rPr>
            </a:br>
            <a:r>
              <a:rPr lang="en-US" sz="1800" b="0">
                <a:solidFill>
                  <a:schemeClr val="accent2"/>
                </a:solidFill>
              </a:rPr>
              <a:t>at</a:t>
            </a:r>
            <a:r>
              <a:rPr lang="uk-UA" sz="1800" b="0">
                <a:solidFill>
                  <a:schemeClr val="accent2"/>
                </a:solidFill>
              </a:rPr>
              <a:t> </a:t>
            </a:r>
            <a:r>
              <a:rPr lang="en-US" sz="1800" b="0">
                <a:solidFill>
                  <a:schemeClr val="accent2"/>
                </a:solidFill>
              </a:rPr>
              <a:t>the forefront of oncology</a:t>
            </a:r>
          </a:p>
        </p:txBody>
      </p:sp>
      <p:sp>
        <p:nvSpPr>
          <p:cNvPr id="11" name="Freeform: Shape 10">
            <a:extLst>
              <a:ext uri="{FF2B5EF4-FFF2-40B4-BE49-F238E27FC236}">
                <a16:creationId xmlns:a16="http://schemas.microsoft.com/office/drawing/2014/main" id="{59C9A134-C93E-51D0-46B8-002E3A8A5D51}"/>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Tree>
    <p:extLst>
      <p:ext uri="{BB962C8B-B14F-4D97-AF65-F5344CB8AC3E}">
        <p14:creationId xmlns:p14="http://schemas.microsoft.com/office/powerpoint/2010/main" val="414938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 Custom picture ">
    <p:bg>
      <p:bgPr>
        <a:solidFill>
          <a:schemeClr val="accent2"/>
        </a:solidFill>
        <a:effectLst/>
      </p:bgPr>
    </p:bg>
    <p:spTree>
      <p:nvGrpSpPr>
        <p:cNvPr id="1" name=""/>
        <p:cNvGrpSpPr/>
        <p:nvPr/>
      </p:nvGrpSpPr>
      <p:grpSpPr>
        <a:xfrm>
          <a:off x="0" y="0"/>
          <a:ext cx="0" cy="0"/>
          <a:chOff x="0" y="0"/>
          <a:chExt cx="0" cy="0"/>
        </a:xfrm>
      </p:grpSpPr>
      <p:sp>
        <p:nvSpPr>
          <p:cNvPr id="13" name="Graphic 29">
            <a:extLst>
              <a:ext uri="{FF2B5EF4-FFF2-40B4-BE49-F238E27FC236}">
                <a16:creationId xmlns:a16="http://schemas.microsoft.com/office/drawing/2014/main" id="{3504CA62-39E4-277E-8918-1EF611DB1E02}"/>
              </a:ext>
            </a:extLst>
          </p:cNvPr>
          <p:cNvSpPr/>
          <p:nvPr userDrawn="1"/>
        </p:nvSpPr>
        <p:spPr>
          <a:xfrm rot="5400000">
            <a:off x="7747151" y="579672"/>
            <a:ext cx="3797530" cy="4225686"/>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pattFill prst="ltDnDiag">
            <a:fgClr>
              <a:schemeClr val="accent1"/>
            </a:fgClr>
            <a:bgClr>
              <a:schemeClr val="accent2"/>
            </a:bgClr>
          </a:pattFill>
          <a:ln w="6350" cap="flat">
            <a:noFill/>
            <a:prstDash val="solid"/>
            <a:miter/>
          </a:ln>
        </p:spPr>
        <p:txBody>
          <a:bodyPr rtlCol="0" anchor="ctr"/>
          <a:lstStyle/>
          <a:p>
            <a:endParaRPr lang="en-US"/>
          </a:p>
        </p:txBody>
      </p:sp>
      <p:sp>
        <p:nvSpPr>
          <p:cNvPr id="12" name="Graphic 29">
            <a:extLst>
              <a:ext uri="{FF2B5EF4-FFF2-40B4-BE49-F238E27FC236}">
                <a16:creationId xmlns:a16="http://schemas.microsoft.com/office/drawing/2014/main" id="{03A15A24-CAC0-9556-6CBA-2619B86E2EDC}"/>
              </a:ext>
            </a:extLst>
          </p:cNvPr>
          <p:cNvSpPr/>
          <p:nvPr userDrawn="1"/>
        </p:nvSpPr>
        <p:spPr>
          <a:xfrm rot="5400000">
            <a:off x="9299199" y="244216"/>
            <a:ext cx="2201124" cy="2449292"/>
          </a:xfrm>
          <a:custGeom>
            <a:avLst/>
            <a:gdLst>
              <a:gd name="connsiteX0" fmla="*/ 0 w 4804151"/>
              <a:gd name="connsiteY0" fmla="*/ 1662204 h 5345801"/>
              <a:gd name="connsiteX1" fmla="*/ 0 w 4804151"/>
              <a:gd name="connsiteY1" fmla="*/ 3683598 h 5345801"/>
              <a:gd name="connsiteX2" fmla="*/ 325754 w 4804151"/>
              <a:gd name="connsiteY2" fmla="*/ 4247696 h 5345801"/>
              <a:gd name="connsiteX3" fmla="*/ 2076322 w 4804151"/>
              <a:gd name="connsiteY3" fmla="*/ 5258393 h 5345801"/>
              <a:gd name="connsiteX4" fmla="*/ 2727829 w 4804151"/>
              <a:gd name="connsiteY4" fmla="*/ 5258393 h 5345801"/>
              <a:gd name="connsiteX5" fmla="*/ 4478398 w 4804151"/>
              <a:gd name="connsiteY5" fmla="*/ 4247696 h 5345801"/>
              <a:gd name="connsiteX6" fmla="*/ 4804151 w 4804151"/>
              <a:gd name="connsiteY6" fmla="*/ 3683598 h 5345801"/>
              <a:gd name="connsiteX7" fmla="*/ 4804151 w 4804151"/>
              <a:gd name="connsiteY7" fmla="*/ 1662204 h 5345801"/>
              <a:gd name="connsiteX8" fmla="*/ 4478398 w 4804151"/>
              <a:gd name="connsiteY8" fmla="*/ 1098106 h 5345801"/>
              <a:gd name="connsiteX9" fmla="*/ 2728307 w 4804151"/>
              <a:gd name="connsiteY9" fmla="*/ 87409 h 5345801"/>
              <a:gd name="connsiteX10" fmla="*/ 2076799 w 4804151"/>
              <a:gd name="connsiteY10" fmla="*/ 87409 h 5345801"/>
              <a:gd name="connsiteX11" fmla="*/ 325754 w 4804151"/>
              <a:gd name="connsiteY11" fmla="*/ 1098106 h 5345801"/>
              <a:gd name="connsiteX12" fmla="*/ 0 w 4804151"/>
              <a:gd name="connsiteY12" fmla="*/ 1662204 h 53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4151" h="5345801">
                <a:moveTo>
                  <a:pt x="0" y="1662204"/>
                </a:moveTo>
                <a:lnTo>
                  <a:pt x="0" y="3683598"/>
                </a:lnTo>
                <a:cubicBezTo>
                  <a:pt x="0" y="3916211"/>
                  <a:pt x="124188" y="4131629"/>
                  <a:pt x="325754" y="4247696"/>
                </a:cubicBezTo>
                <a:lnTo>
                  <a:pt x="2076322" y="5258393"/>
                </a:lnTo>
                <a:cubicBezTo>
                  <a:pt x="2277888" y="5374938"/>
                  <a:pt x="2526263" y="5374938"/>
                  <a:pt x="2727829" y="5258393"/>
                </a:cubicBezTo>
                <a:lnTo>
                  <a:pt x="4478398" y="4247696"/>
                </a:lnTo>
                <a:cubicBezTo>
                  <a:pt x="4679964" y="4131151"/>
                  <a:pt x="4804151" y="3916211"/>
                  <a:pt x="4804151" y="3683598"/>
                </a:cubicBezTo>
                <a:lnTo>
                  <a:pt x="4804151" y="1662204"/>
                </a:lnTo>
                <a:cubicBezTo>
                  <a:pt x="4804151" y="1429591"/>
                  <a:pt x="4679964" y="1214173"/>
                  <a:pt x="4478398" y="1098106"/>
                </a:cubicBezTo>
                <a:lnTo>
                  <a:pt x="2728307" y="87409"/>
                </a:lnTo>
                <a:cubicBezTo>
                  <a:pt x="2526741" y="-29136"/>
                  <a:pt x="2278366" y="-29136"/>
                  <a:pt x="2076799" y="87409"/>
                </a:cubicBezTo>
                <a:lnTo>
                  <a:pt x="325754" y="1098106"/>
                </a:lnTo>
                <a:cubicBezTo>
                  <a:pt x="124188" y="1214651"/>
                  <a:pt x="0" y="1429591"/>
                  <a:pt x="0" y="1662204"/>
                </a:cubicBezTo>
                <a:close/>
              </a:path>
            </a:pathLst>
          </a:custGeom>
          <a:solidFill>
            <a:schemeClr val="accent3"/>
          </a:solidFill>
          <a:ln w="63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68C79B2-A6D4-ABA1-A3F8-3FAE5CD3CBB6}"/>
              </a:ext>
            </a:extLst>
          </p:cNvPr>
          <p:cNvSpPr>
            <a:spLocks noGrp="1"/>
          </p:cNvSpPr>
          <p:nvPr>
            <p:ph type="title"/>
          </p:nvPr>
        </p:nvSpPr>
        <p:spPr>
          <a:xfrm>
            <a:off x="431800" y="1498150"/>
            <a:ext cx="6683374" cy="1323439"/>
          </a:xfrm>
        </p:spPr>
        <p:txBody>
          <a:bodyPr anchor="b"/>
          <a:lstStyle>
            <a:lvl1pPr>
              <a:defRPr sz="4000">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8AA6390E-22CA-D57A-2132-A480F8F9C65D}"/>
              </a:ext>
            </a:extLst>
          </p:cNvPr>
          <p:cNvSpPr>
            <a:spLocks noGrp="1"/>
          </p:cNvSpPr>
          <p:nvPr>
            <p:ph type="body" sz="quarter" idx="12" hasCustomPrompt="1"/>
          </p:nvPr>
        </p:nvSpPr>
        <p:spPr>
          <a:xfrm>
            <a:off x="431800" y="2980229"/>
            <a:ext cx="6683374" cy="544511"/>
          </a:xfrm>
        </p:spPr>
        <p:txBody>
          <a:bodyPr>
            <a:noAutofit/>
          </a:bodyPr>
          <a:lstStyle>
            <a:lvl1pPr>
              <a:defRPr sz="2400">
                <a:solidFill>
                  <a:schemeClr val="bg1"/>
                </a:solidFill>
              </a:defRPr>
            </a:lvl1pPr>
            <a:lvl2pPr marL="0" indent="0">
              <a:buNone/>
              <a:defRPr sz="1800"/>
            </a:lvl2pPr>
            <a:lvl3pPr>
              <a:defRPr sz="1800"/>
            </a:lvl3pPr>
            <a:lvl4pPr>
              <a:defRPr sz="1800"/>
            </a:lvl4pPr>
            <a:lvl5pPr>
              <a:defRPr sz="1800"/>
            </a:lvl5pPr>
          </a:lstStyle>
          <a:p>
            <a:pPr lvl="0"/>
            <a:r>
              <a:rPr lang="en-US"/>
              <a:t>Subtitle | Date</a:t>
            </a:r>
          </a:p>
        </p:txBody>
      </p:sp>
      <p:sp>
        <p:nvSpPr>
          <p:cNvPr id="23" name="Picture Placeholder 22">
            <a:extLst>
              <a:ext uri="{FF2B5EF4-FFF2-40B4-BE49-F238E27FC236}">
                <a16:creationId xmlns:a16="http://schemas.microsoft.com/office/drawing/2014/main" id="{8277C134-59E3-0760-D632-BEA4054852B6}"/>
              </a:ext>
            </a:extLst>
          </p:cNvPr>
          <p:cNvSpPr>
            <a:spLocks noGrp="1"/>
          </p:cNvSpPr>
          <p:nvPr>
            <p:ph type="pic" sz="quarter" idx="17"/>
          </p:nvPr>
        </p:nvSpPr>
        <p:spPr>
          <a:xfrm>
            <a:off x="7631646" y="882335"/>
            <a:ext cx="4028541" cy="3620360"/>
          </a:xfrm>
          <a:custGeom>
            <a:avLst/>
            <a:gdLst>
              <a:gd name="connsiteX0" fmla="*/ 1252621 w 4028541"/>
              <a:gd name="connsiteY0" fmla="*/ 0 h 3620360"/>
              <a:gd name="connsiteX1" fmla="*/ 2775922 w 4028541"/>
              <a:gd name="connsiteY1" fmla="*/ 0 h 3620360"/>
              <a:gd name="connsiteX2" fmla="*/ 3201020 w 4028541"/>
              <a:gd name="connsiteY2" fmla="*/ 245486 h 3620360"/>
              <a:gd name="connsiteX3" fmla="*/ 3962672 w 4028541"/>
              <a:gd name="connsiteY3" fmla="*/ 1565055 h 3620360"/>
              <a:gd name="connsiteX4" fmla="*/ 4012074 w 4028541"/>
              <a:gd name="connsiteY4" fmla="*/ 1684491 h 3620360"/>
              <a:gd name="connsiteX5" fmla="*/ 4028541 w 4028541"/>
              <a:gd name="connsiteY5" fmla="*/ 1810537 h 3620360"/>
              <a:gd name="connsiteX6" fmla="*/ 4028541 w 4028541"/>
              <a:gd name="connsiteY6" fmla="*/ 1810545 h 3620360"/>
              <a:gd name="connsiteX7" fmla="*/ 4012074 w 4028541"/>
              <a:gd name="connsiteY7" fmla="*/ 1936590 h 3620360"/>
              <a:gd name="connsiteX8" fmla="*/ 3962672 w 4028541"/>
              <a:gd name="connsiteY8" fmla="*/ 2056026 h 3620360"/>
              <a:gd name="connsiteX9" fmla="*/ 3201020 w 4028541"/>
              <a:gd name="connsiteY9" fmla="*/ 3374877 h 3620360"/>
              <a:gd name="connsiteX10" fmla="*/ 2840929 w 4028541"/>
              <a:gd name="connsiteY10" fmla="*/ 3616043 h 3620360"/>
              <a:gd name="connsiteX11" fmla="*/ 2775937 w 4028541"/>
              <a:gd name="connsiteY11" fmla="*/ 3620360 h 3620360"/>
              <a:gd name="connsiteX12" fmla="*/ 1252606 w 4028541"/>
              <a:gd name="connsiteY12" fmla="*/ 3620360 h 3620360"/>
              <a:gd name="connsiteX13" fmla="*/ 1187629 w 4028541"/>
              <a:gd name="connsiteY13" fmla="*/ 3616043 h 3620360"/>
              <a:gd name="connsiteX14" fmla="*/ 827522 w 4028541"/>
              <a:gd name="connsiteY14" fmla="*/ 3374877 h 3620360"/>
              <a:gd name="connsiteX15" fmla="*/ 65871 w 4028541"/>
              <a:gd name="connsiteY15" fmla="*/ 2055665 h 3620360"/>
              <a:gd name="connsiteX16" fmla="*/ 65871 w 4028541"/>
              <a:gd name="connsiteY16" fmla="*/ 1564696 h 3620360"/>
              <a:gd name="connsiteX17" fmla="*/ 827522 w 4028541"/>
              <a:gd name="connsiteY17" fmla="*/ 245486 h 3620360"/>
              <a:gd name="connsiteX18" fmla="*/ 1252621 w 4028541"/>
              <a:gd name="connsiteY18" fmla="*/ 0 h 3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28541" h="3620360">
                <a:moveTo>
                  <a:pt x="1252621" y="0"/>
                </a:moveTo>
                <a:lnTo>
                  <a:pt x="2775922" y="0"/>
                </a:lnTo>
                <a:cubicBezTo>
                  <a:pt x="2951217" y="0"/>
                  <a:pt x="3113194" y="93587"/>
                  <a:pt x="3201020" y="245486"/>
                </a:cubicBezTo>
                <a:lnTo>
                  <a:pt x="3962672" y="1565055"/>
                </a:lnTo>
                <a:cubicBezTo>
                  <a:pt x="3984628" y="1603030"/>
                  <a:pt x="4001096" y="1643209"/>
                  <a:pt x="4012074" y="1684491"/>
                </a:cubicBezTo>
                <a:lnTo>
                  <a:pt x="4028541" y="1810537"/>
                </a:lnTo>
                <a:lnTo>
                  <a:pt x="4028541" y="1810545"/>
                </a:lnTo>
                <a:lnTo>
                  <a:pt x="4012074" y="1936590"/>
                </a:lnTo>
                <a:cubicBezTo>
                  <a:pt x="4001096" y="1977872"/>
                  <a:pt x="3984628" y="2018051"/>
                  <a:pt x="3962672" y="2056026"/>
                </a:cubicBezTo>
                <a:lnTo>
                  <a:pt x="3201020" y="3374877"/>
                </a:lnTo>
                <a:cubicBezTo>
                  <a:pt x="3124487" y="3507788"/>
                  <a:pt x="2990631" y="3596054"/>
                  <a:pt x="2840929" y="3616043"/>
                </a:cubicBezTo>
                <a:lnTo>
                  <a:pt x="2775937" y="3620360"/>
                </a:lnTo>
                <a:lnTo>
                  <a:pt x="1252606" y="3620360"/>
                </a:lnTo>
                <a:lnTo>
                  <a:pt x="1187629" y="3616043"/>
                </a:lnTo>
                <a:cubicBezTo>
                  <a:pt x="1037990" y="3596054"/>
                  <a:pt x="904371" y="3507788"/>
                  <a:pt x="827522" y="3374877"/>
                </a:cubicBezTo>
                <a:lnTo>
                  <a:pt x="65871" y="2055665"/>
                </a:lnTo>
                <a:cubicBezTo>
                  <a:pt x="-21956" y="1903768"/>
                  <a:pt x="-21956" y="1716594"/>
                  <a:pt x="65871" y="1564696"/>
                </a:cubicBezTo>
                <a:lnTo>
                  <a:pt x="827522" y="245486"/>
                </a:lnTo>
                <a:cubicBezTo>
                  <a:pt x="914988" y="93587"/>
                  <a:pt x="1077326" y="0"/>
                  <a:pt x="1252621" y="0"/>
                </a:cubicBezTo>
                <a:close/>
              </a:path>
            </a:pathLst>
          </a:custGeom>
          <a:effectLst>
            <a:outerShdw blurRad="63500" sx="102000" sy="102000" algn="ctr" rotWithShape="0">
              <a:prstClr val="black">
                <a:alpha val="25000"/>
              </a:prstClr>
            </a:outerShdw>
          </a:effectLst>
        </p:spPr>
        <p:txBody>
          <a:bodyPr wrap="square" anchor="ctr">
            <a:noAutofit/>
          </a:bodyPr>
          <a:lstStyle>
            <a:lvl1pPr algn="ctr">
              <a:defRPr>
                <a:solidFill>
                  <a:schemeClr val="bg1"/>
                </a:solidFill>
              </a:defRPr>
            </a:lvl1pPr>
          </a:lstStyle>
          <a:p>
            <a:endParaRPr lang="en-US"/>
          </a:p>
        </p:txBody>
      </p:sp>
      <p:cxnSp>
        <p:nvCxnSpPr>
          <p:cNvPr id="3" name="Straight Connector 2">
            <a:extLst>
              <a:ext uri="{FF2B5EF4-FFF2-40B4-BE49-F238E27FC236}">
                <a16:creationId xmlns:a16="http://schemas.microsoft.com/office/drawing/2014/main" id="{3416F82C-FD22-C287-2D39-38DBAEF9B168}"/>
              </a:ext>
            </a:extLst>
          </p:cNvPr>
          <p:cNvCxnSpPr>
            <a:cxnSpLocks/>
          </p:cNvCxnSpPr>
          <p:nvPr userDrawn="1"/>
        </p:nvCxnSpPr>
        <p:spPr>
          <a:xfrm>
            <a:off x="1843075" y="5788919"/>
            <a:ext cx="0" cy="458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839EC20-775D-4EF2-1B93-88EC6B477E08}"/>
              </a:ext>
            </a:extLst>
          </p:cNvPr>
          <p:cNvSpPr txBox="1">
            <a:spLocks/>
          </p:cNvSpPr>
          <p:nvPr userDrawn="1"/>
        </p:nvSpPr>
        <p:spPr>
          <a:xfrm>
            <a:off x="2038557" y="5788919"/>
            <a:ext cx="3642358" cy="4580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nSpc>
                <a:spcPct val="100000"/>
              </a:lnSpc>
            </a:pPr>
            <a:r>
              <a:rPr lang="en-US" sz="1800" b="0">
                <a:solidFill>
                  <a:schemeClr val="tx2"/>
                </a:solidFill>
              </a:rPr>
              <a:t>Developing therapeutics </a:t>
            </a:r>
            <a:br>
              <a:rPr lang="en-US" sz="1800" b="0">
                <a:solidFill>
                  <a:schemeClr val="tx2"/>
                </a:solidFill>
              </a:rPr>
            </a:br>
            <a:r>
              <a:rPr lang="en-US" sz="1800" b="0">
                <a:solidFill>
                  <a:schemeClr val="tx2"/>
                </a:solidFill>
              </a:rPr>
              <a:t>at</a:t>
            </a:r>
            <a:r>
              <a:rPr lang="uk-UA" sz="1800" b="0">
                <a:solidFill>
                  <a:schemeClr val="tx2"/>
                </a:solidFill>
              </a:rPr>
              <a:t> </a:t>
            </a:r>
            <a:r>
              <a:rPr lang="en-US" sz="1800" b="0">
                <a:solidFill>
                  <a:schemeClr val="tx2"/>
                </a:solidFill>
              </a:rPr>
              <a:t>the forefront of oncology</a:t>
            </a:r>
          </a:p>
        </p:txBody>
      </p:sp>
      <p:grpSp>
        <p:nvGrpSpPr>
          <p:cNvPr id="5" name="Group 4">
            <a:extLst>
              <a:ext uri="{FF2B5EF4-FFF2-40B4-BE49-F238E27FC236}">
                <a16:creationId xmlns:a16="http://schemas.microsoft.com/office/drawing/2014/main" id="{A1C48C78-84D0-6757-6455-7B1636132A0A}"/>
              </a:ext>
            </a:extLst>
          </p:cNvPr>
          <p:cNvGrpSpPr/>
          <p:nvPr userDrawn="1"/>
        </p:nvGrpSpPr>
        <p:grpSpPr>
          <a:xfrm>
            <a:off x="431800" y="5780874"/>
            <a:ext cx="1215793" cy="474091"/>
            <a:chOff x="419100" y="5519738"/>
            <a:chExt cx="1700254" cy="663003"/>
          </a:xfrm>
        </p:grpSpPr>
        <p:pic>
          <p:nvPicPr>
            <p:cNvPr id="6" name="Picture 5" descr="A white text with blue dots on a black background&#10;&#10;Description automatically generated">
              <a:extLst>
                <a:ext uri="{FF2B5EF4-FFF2-40B4-BE49-F238E27FC236}">
                  <a16:creationId xmlns:a16="http://schemas.microsoft.com/office/drawing/2014/main" id="{2A54F663-05DB-31DA-9AEB-BE7667AA91AD}"/>
                </a:ext>
              </a:extLst>
            </p:cNvPr>
            <p:cNvPicPr>
              <a:picLocks noChangeAspect="1"/>
            </p:cNvPicPr>
            <p:nvPr/>
          </p:nvPicPr>
          <p:blipFill rotWithShape="1">
            <a:blip r:embed="rId2">
              <a:extLst>
                <a:ext uri="{28A0092B-C50C-407E-A947-70E740481C1C}">
                  <a14:useLocalDpi xmlns:a14="http://schemas.microsoft.com/office/drawing/2010/main" val="0"/>
                </a:ext>
              </a:extLst>
            </a:blip>
            <a:srcRect l="27925" t="40093" r="27969" b="40552"/>
            <a:stretch/>
          </p:blipFill>
          <p:spPr>
            <a:xfrm>
              <a:off x="419100" y="5519738"/>
              <a:ext cx="1700254" cy="466725"/>
            </a:xfrm>
            <a:prstGeom prst="rect">
              <a:avLst/>
            </a:prstGeom>
          </p:spPr>
        </p:pic>
        <p:pic>
          <p:nvPicPr>
            <p:cNvPr id="7" name="Zasób 1.png" descr="Zasób 1.png">
              <a:extLst>
                <a:ext uri="{FF2B5EF4-FFF2-40B4-BE49-F238E27FC236}">
                  <a16:creationId xmlns:a16="http://schemas.microsoft.com/office/drawing/2014/main" id="{DEC41987-C785-5A89-D3A7-4CAF3FFC66F2}"/>
                </a:ext>
              </a:extLst>
            </p:cNvPr>
            <p:cNvPicPr>
              <a:picLocks noChangeAspect="1"/>
            </p:cNvPicPr>
            <p:nvPr/>
          </p:nvPicPr>
          <p:blipFill rotWithShape="1">
            <a:blip r:embed="rId3"/>
            <a:srcRect t="81378"/>
            <a:stretch/>
          </p:blipFill>
          <p:spPr>
            <a:xfrm>
              <a:off x="431800" y="6062663"/>
              <a:ext cx="1678028" cy="120078"/>
            </a:xfrm>
            <a:prstGeom prst="rect">
              <a:avLst/>
            </a:prstGeom>
            <a:ln w="12700">
              <a:miter lim="400000"/>
            </a:ln>
          </p:spPr>
        </p:pic>
      </p:grpSp>
      <p:sp>
        <p:nvSpPr>
          <p:cNvPr id="10" name="Freeform: Shape 9">
            <a:extLst>
              <a:ext uri="{FF2B5EF4-FFF2-40B4-BE49-F238E27FC236}">
                <a16:creationId xmlns:a16="http://schemas.microsoft.com/office/drawing/2014/main" id="{31875379-4BF2-8EEE-884E-9966566B4297}"/>
              </a:ext>
            </a:extLst>
          </p:cNvPr>
          <p:cNvSpPr/>
          <p:nvPr userDrawn="1"/>
        </p:nvSpPr>
        <p:spPr>
          <a:xfrm rot="5400000">
            <a:off x="6557911" y="4752225"/>
            <a:ext cx="1784570" cy="2426983"/>
          </a:xfrm>
          <a:custGeom>
            <a:avLst/>
            <a:gdLst>
              <a:gd name="connsiteX0" fmla="*/ 0 w 1784570"/>
              <a:gd name="connsiteY0" fmla="*/ 1672346 h 2426983"/>
              <a:gd name="connsiteX1" fmla="*/ 0 w 1784570"/>
              <a:gd name="connsiteY1" fmla="*/ 754637 h 2426983"/>
              <a:gd name="connsiteX2" fmla="*/ 147892 w 1784570"/>
              <a:gd name="connsiteY2" fmla="*/ 498538 h 2426983"/>
              <a:gd name="connsiteX3" fmla="*/ 942863 w 1784570"/>
              <a:gd name="connsiteY3" fmla="*/ 39684 h 2426983"/>
              <a:gd name="connsiteX4" fmla="*/ 1238646 w 1784570"/>
              <a:gd name="connsiteY4" fmla="*/ 39684 h 2426983"/>
              <a:gd name="connsiteX5" fmla="*/ 1784570 w 1784570"/>
              <a:gd name="connsiteY5" fmla="*/ 354960 h 2426983"/>
              <a:gd name="connsiteX6" fmla="*/ 1784569 w 1784570"/>
              <a:gd name="connsiteY6" fmla="*/ 2071983 h 2426983"/>
              <a:gd name="connsiteX7" fmla="*/ 1238429 w 1784570"/>
              <a:gd name="connsiteY7" fmla="*/ 2387299 h 2426983"/>
              <a:gd name="connsiteX8" fmla="*/ 942646 w 1784570"/>
              <a:gd name="connsiteY8" fmla="*/ 2387299 h 2426983"/>
              <a:gd name="connsiteX9" fmla="*/ 147891 w 1784570"/>
              <a:gd name="connsiteY9" fmla="*/ 1928445 h 2426983"/>
              <a:gd name="connsiteX10" fmla="*/ 0 w 1784570"/>
              <a:gd name="connsiteY10" fmla="*/ 1672346 h 24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570" h="2426983">
                <a:moveTo>
                  <a:pt x="0" y="1672346"/>
                </a:moveTo>
                <a:lnTo>
                  <a:pt x="0" y="754637"/>
                </a:lnTo>
                <a:cubicBezTo>
                  <a:pt x="0" y="649031"/>
                  <a:pt x="56381" y="551449"/>
                  <a:pt x="147892" y="498538"/>
                </a:cubicBezTo>
                <a:lnTo>
                  <a:pt x="942863" y="39684"/>
                </a:lnTo>
                <a:cubicBezTo>
                  <a:pt x="1034374" y="-13228"/>
                  <a:pt x="1147136" y="-13228"/>
                  <a:pt x="1238646" y="39684"/>
                </a:cubicBezTo>
                <a:lnTo>
                  <a:pt x="1784570" y="354960"/>
                </a:lnTo>
                <a:lnTo>
                  <a:pt x="1784569" y="2071983"/>
                </a:lnTo>
                <a:lnTo>
                  <a:pt x="1238429" y="2387299"/>
                </a:lnTo>
                <a:cubicBezTo>
                  <a:pt x="1146918" y="2440211"/>
                  <a:pt x="1034156" y="2440211"/>
                  <a:pt x="942646" y="2387299"/>
                </a:cubicBezTo>
                <a:lnTo>
                  <a:pt x="147891" y="1928445"/>
                </a:lnTo>
                <a:cubicBezTo>
                  <a:pt x="56381" y="1875751"/>
                  <a:pt x="0" y="1777952"/>
                  <a:pt x="0" y="1672346"/>
                </a:cubicBezTo>
                <a:close/>
              </a:path>
            </a:pathLst>
          </a:custGeom>
          <a:pattFill prst="dkDnDiag">
            <a:fgClr>
              <a:schemeClr val="accent2"/>
            </a:fgClr>
            <a:bgClr>
              <a:schemeClr val="accent1"/>
            </a:bgClr>
          </a:pattFill>
          <a:ln w="12700" cap="flat">
            <a:noFill/>
            <a:prstDash val="dash"/>
            <a:miter/>
          </a:ln>
        </p:spPr>
        <p:txBody>
          <a:bodyPr wrap="square" rtlCol="0" anchor="ctr">
            <a:noAutofit/>
          </a:bodyPr>
          <a:lstStyle/>
          <a:p>
            <a:endParaRPr lang="en-US"/>
          </a:p>
        </p:txBody>
      </p:sp>
    </p:spTree>
    <p:extLst>
      <p:ext uri="{BB962C8B-B14F-4D97-AF65-F5344CB8AC3E}">
        <p14:creationId xmlns:p14="http://schemas.microsoft.com/office/powerpoint/2010/main" val="38201949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8FCA4D2-BA7B-06A4-42E0-0FDA2AD784F0}"/>
              </a:ext>
            </a:extLst>
          </p:cNvPr>
          <p:cNvGraphicFramePr>
            <a:graphicFrameLocks noChangeAspect="1"/>
          </p:cNvGraphicFramePr>
          <p:nvPr userDrawn="1">
            <p:custDataLst>
              <p:tags r:id="rId36"/>
            </p:custDataLst>
            <p:extLst>
              <p:ext uri="{D42A27DB-BD31-4B8C-83A1-F6EECF244321}">
                <p14:modId xmlns:p14="http://schemas.microsoft.com/office/powerpoint/2010/main" val="2681973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84" imgH="486" progId="TCLayout.ActiveDocument.1">
                  <p:embed/>
                </p:oleObj>
              </mc:Choice>
              <mc:Fallback>
                <p:oleObj name="think-cell Slide" r:id="rId37" imgW="484" imgH="486" progId="TCLayout.ActiveDocument.1">
                  <p:embed/>
                  <p:pic>
                    <p:nvPicPr>
                      <p:cNvPr id="7" name="think-cell data - do not delete" hidden="1">
                        <a:extLst>
                          <a:ext uri="{FF2B5EF4-FFF2-40B4-BE49-F238E27FC236}">
                            <a16:creationId xmlns:a16="http://schemas.microsoft.com/office/drawing/2014/main" id="{58FCA4D2-BA7B-06A4-42E0-0FDA2AD784F0}"/>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848A6E3-3B5E-41C0-A22C-38BC92D8B27F}"/>
              </a:ext>
            </a:extLst>
          </p:cNvPr>
          <p:cNvSpPr>
            <a:spLocks noGrp="1"/>
          </p:cNvSpPr>
          <p:nvPr>
            <p:ph type="title"/>
          </p:nvPr>
        </p:nvSpPr>
        <p:spPr>
          <a:xfrm>
            <a:off x="433200" y="285157"/>
            <a:ext cx="11325600" cy="7200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234DA70-5AC1-8637-53A9-DC99E0E9AEA1}"/>
              </a:ext>
            </a:extLst>
          </p:cNvPr>
          <p:cNvSpPr>
            <a:spLocks noGrp="1"/>
          </p:cNvSpPr>
          <p:nvPr>
            <p:ph type="body" idx="1"/>
          </p:nvPr>
        </p:nvSpPr>
        <p:spPr>
          <a:xfrm>
            <a:off x="431799" y="1277039"/>
            <a:ext cx="11327001" cy="4910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22D403-2FF7-44E3-AA88-68AE6B99D4C6}"/>
              </a:ext>
            </a:extLst>
          </p:cNvPr>
          <p:cNvSpPr>
            <a:spLocks noGrp="1"/>
          </p:cNvSpPr>
          <p:nvPr>
            <p:ph type="ftr" sz="quarter" idx="3"/>
          </p:nvPr>
        </p:nvSpPr>
        <p:spPr>
          <a:xfrm>
            <a:off x="431799" y="6298329"/>
            <a:ext cx="8902701" cy="136525"/>
          </a:xfrm>
          <a:prstGeom prst="rect">
            <a:avLst/>
          </a:prstGeom>
        </p:spPr>
        <p:txBody>
          <a:bodyPr vert="horz" lIns="0" tIns="0" rIns="0" bIns="0" rtlCol="0" anchor="b">
            <a:noAutofit/>
          </a:bodyPr>
          <a:lstStyle>
            <a:lvl1pPr algn="l">
              <a:defRPr sz="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E2FD247-D2A7-8610-2404-778E988973D5}"/>
              </a:ext>
            </a:extLst>
          </p:cNvPr>
          <p:cNvSpPr>
            <a:spLocks noGrp="1"/>
          </p:cNvSpPr>
          <p:nvPr>
            <p:ph type="sldNum" sz="quarter" idx="4"/>
          </p:nvPr>
        </p:nvSpPr>
        <p:spPr>
          <a:xfrm>
            <a:off x="1453359" y="6480634"/>
            <a:ext cx="252000" cy="136525"/>
          </a:xfrm>
          <a:prstGeom prst="rect">
            <a:avLst/>
          </a:prstGeom>
        </p:spPr>
        <p:txBody>
          <a:bodyPr vert="horz" lIns="0" tIns="0" rIns="0" bIns="0" rtlCol="0" anchor="ctr">
            <a:noAutofit/>
          </a:bodyPr>
          <a:lstStyle>
            <a:lvl1pPr algn="l">
              <a:defRPr sz="800">
                <a:solidFill>
                  <a:schemeClr val="tx1"/>
                </a:solidFill>
              </a:defRPr>
            </a:lvl1pPr>
          </a:lstStyle>
          <a:p>
            <a:fld id="{933137C0-666F-4F7B-A794-FB593C9AD05A}" type="slidenum">
              <a:rPr lang="en-US" smtClean="0"/>
              <a:pPr/>
              <a:t>‹#›</a:t>
            </a:fld>
            <a:endParaRPr lang="en-US"/>
          </a:p>
        </p:txBody>
      </p:sp>
    </p:spTree>
    <p:extLst>
      <p:ext uri="{BB962C8B-B14F-4D97-AF65-F5344CB8AC3E}">
        <p14:creationId xmlns:p14="http://schemas.microsoft.com/office/powerpoint/2010/main" val="30639401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79" r:id="rId3"/>
    <p:sldLayoutId id="2147483677" r:id="rId4"/>
    <p:sldLayoutId id="2147483695" r:id="rId5"/>
    <p:sldLayoutId id="2147483678" r:id="rId6"/>
    <p:sldLayoutId id="2147483681" r:id="rId7"/>
    <p:sldLayoutId id="2147483684" r:id="rId8"/>
    <p:sldLayoutId id="2147483675" r:id="rId9"/>
    <p:sldLayoutId id="2147483658" r:id="rId10"/>
    <p:sldLayoutId id="2147483696" r:id="rId11"/>
    <p:sldLayoutId id="2147483697" r:id="rId12"/>
    <p:sldLayoutId id="2147483698" r:id="rId13"/>
    <p:sldLayoutId id="2147483700" r:id="rId14"/>
    <p:sldLayoutId id="2147483701" r:id="rId15"/>
    <p:sldLayoutId id="2147483699" r:id="rId16"/>
    <p:sldLayoutId id="2147483661" r:id="rId17"/>
    <p:sldLayoutId id="2147483664" r:id="rId18"/>
    <p:sldLayoutId id="2147483668" r:id="rId19"/>
    <p:sldLayoutId id="2147483669" r:id="rId20"/>
    <p:sldLayoutId id="2147483691" r:id="rId21"/>
    <p:sldLayoutId id="2147483653" r:id="rId22"/>
    <p:sldLayoutId id="2147483667" r:id="rId23"/>
    <p:sldLayoutId id="2147483666" r:id="rId24"/>
    <p:sldLayoutId id="2147483665" r:id="rId25"/>
    <p:sldLayoutId id="2147483682" r:id="rId26"/>
    <p:sldLayoutId id="2147483683" r:id="rId27"/>
    <p:sldLayoutId id="2147483654" r:id="rId28"/>
    <p:sldLayoutId id="2147483674" r:id="rId29"/>
    <p:sldLayoutId id="2147483692" r:id="rId30"/>
    <p:sldLayoutId id="2147483673" r:id="rId31"/>
    <p:sldLayoutId id="2147483703" r:id="rId32"/>
    <p:sldLayoutId id="2147483680" r:id="rId33"/>
    <p:sldLayoutId id="2147483704" r:id="rId34"/>
  </p:sldLayoutIdLst>
  <p:hf hdr="0" dt="0"/>
  <p:txStyles>
    <p:titleStyle>
      <a:lvl1pPr algn="l" defTabSz="914400"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2pPr>
      <a:lvl3pPr marL="357188" indent="-176213" algn="l" defTabSz="9144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3pPr>
      <a:lvl4pPr marL="539750" indent="-176213"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4pPr>
      <a:lvl5pPr marL="717550" indent="-177800"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5pPr>
      <a:lvl6pPr marL="719138"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4" userDrawn="1">
          <p15:clr>
            <a:srgbClr val="F26B43"/>
          </p15:clr>
        </p15:guide>
        <p15:guide id="2" pos="264" userDrawn="1">
          <p15:clr>
            <a:srgbClr val="F26B43"/>
          </p15:clr>
        </p15:guide>
        <p15:guide id="3" pos="7410" userDrawn="1">
          <p15:clr>
            <a:srgbClr val="F26B43"/>
          </p15:clr>
        </p15:guide>
        <p15:guide id="4" orient="horz" pos="3896" userDrawn="1">
          <p15:clr>
            <a:srgbClr val="F26B43"/>
          </p15:clr>
        </p15:guide>
        <p15:guide id="5" orient="horz" pos="636" userDrawn="1">
          <p15:clr>
            <a:srgbClr val="5ACBF0"/>
          </p15:clr>
        </p15:guide>
        <p15:guide id="6" orient="horz" pos="799" userDrawn="1">
          <p15:clr>
            <a:srgbClr val="5ACBF0"/>
          </p15:clr>
        </p15:guide>
        <p15:guide id="7" orient="horz" pos="2163" userDrawn="1">
          <p15:clr>
            <a:srgbClr val="5ACBF0"/>
          </p15:clr>
        </p15:guide>
        <p15:guide id="8" orient="horz" pos="2445" userDrawn="1">
          <p15:clr>
            <a:srgbClr val="5ACBF0"/>
          </p15:clr>
        </p15:guide>
        <p15:guide id="9" pos="1794" userDrawn="1">
          <p15:clr>
            <a:srgbClr val="5ACBF0"/>
          </p15:clr>
        </p15:guide>
        <p15:guide id="10" pos="2136" userDrawn="1">
          <p15:clr>
            <a:srgbClr val="5ACBF0"/>
          </p15:clr>
        </p15:guide>
        <p15:guide id="11" pos="3666" userDrawn="1">
          <p15:clr>
            <a:srgbClr val="5ACBF0"/>
          </p15:clr>
        </p15:guide>
        <p15:guide id="12" pos="4008" userDrawn="1">
          <p15:clr>
            <a:srgbClr val="5ACBF0"/>
          </p15:clr>
        </p15:guide>
        <p15:guide id="13" pos="5538" userDrawn="1">
          <p15:clr>
            <a:srgbClr val="5ACBF0"/>
          </p15:clr>
        </p15:guide>
        <p15:guide id="14" pos="5880"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Layout" Target="../slideLayouts/slideLayout21.xml"/><Relationship Id="rId6" Type="http://schemas.openxmlformats.org/officeDocument/2006/relationships/oleObject" Target="../embeddings/oleObject5.bin"/><Relationship Id="rId5" Type="http://schemas.openxmlformats.org/officeDocument/2006/relationships/image" Target="../media/image24.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BBFF20-778C-4877-12EF-B5301185284C}"/>
              </a:ext>
            </a:extLst>
          </p:cNvPr>
          <p:cNvSpPr>
            <a:spLocks noGrp="1"/>
          </p:cNvSpPr>
          <p:nvPr>
            <p:ph type="body" sz="quarter" idx="12"/>
          </p:nvPr>
        </p:nvSpPr>
        <p:spPr>
          <a:xfrm>
            <a:off x="636063" y="3697328"/>
            <a:ext cx="6683374" cy="544511"/>
          </a:xfrm>
        </p:spPr>
        <p:txBody>
          <a:bodyPr vert="horz" lIns="0" tIns="0" rIns="0" bIns="0" rtlCol="0" anchor="t">
            <a:noAutofit/>
          </a:bodyPr>
          <a:lstStyle/>
          <a:p>
            <a:r>
              <a:rPr lang="pl-PL" sz="2800" b="1" noProof="0" err="1">
                <a:latin typeface="+mj-lt"/>
                <a:ea typeface="Open Sans"/>
                <a:cs typeface="Open Sans"/>
              </a:rPr>
              <a:t>Ryvu</a:t>
            </a:r>
            <a:r>
              <a:rPr lang="pl-PL" sz="2800" b="1" noProof="0">
                <a:latin typeface="+mj-lt"/>
                <a:ea typeface="Open Sans"/>
                <a:cs typeface="Open Sans"/>
              </a:rPr>
              <a:t> </a:t>
            </a:r>
            <a:r>
              <a:rPr lang="pl-PL" sz="2800" b="1" noProof="0" err="1">
                <a:latin typeface="+mj-lt"/>
                <a:ea typeface="Open Sans"/>
                <a:cs typeface="Open Sans"/>
              </a:rPr>
              <a:t>Therapeutics</a:t>
            </a:r>
            <a:r>
              <a:rPr lang="pl-PL" sz="2800" b="1" noProof="0">
                <a:latin typeface="+mj-lt"/>
                <a:ea typeface="Open Sans"/>
                <a:cs typeface="Open Sans"/>
              </a:rPr>
              <a:t> S.A.</a:t>
            </a:r>
          </a:p>
          <a:p>
            <a:pPr>
              <a:spcAft>
                <a:spcPts val="1200"/>
              </a:spcAft>
            </a:pPr>
            <a:r>
              <a:rPr lang="pl-PL" sz="2800" b="1" noProof="0" err="1">
                <a:latin typeface="+mj-lt"/>
                <a:ea typeface="Open Sans"/>
                <a:cs typeface="Open Sans"/>
              </a:rPr>
              <a:t>Current</a:t>
            </a:r>
            <a:r>
              <a:rPr lang="pl-PL" sz="2800" b="1" noProof="0">
                <a:latin typeface="+mj-lt"/>
                <a:ea typeface="Open Sans"/>
                <a:cs typeface="Open Sans"/>
              </a:rPr>
              <a:t> report </a:t>
            </a:r>
            <a:r>
              <a:rPr lang="pl-PL" sz="2800" b="1">
                <a:latin typeface="+mj-lt"/>
                <a:ea typeface="Open Sans"/>
                <a:cs typeface="Open Sans"/>
              </a:rPr>
              <a:t>17/2025 </a:t>
            </a:r>
            <a:r>
              <a:rPr lang="pl-PL" sz="2800" b="1" err="1">
                <a:latin typeface="+mj-lt"/>
                <a:ea typeface="Open Sans"/>
                <a:cs typeface="Open Sans"/>
              </a:rPr>
              <a:t>attachment</a:t>
            </a:r>
            <a:endParaRPr lang="en-US" sz="2800" b="1" noProof="0" err="1">
              <a:latin typeface="+mj-lt"/>
              <a:ea typeface="Open Sans"/>
              <a:cs typeface="Open Sans"/>
            </a:endParaRPr>
          </a:p>
          <a:p>
            <a:pPr>
              <a:spcAft>
                <a:spcPts val="1200"/>
              </a:spcAft>
            </a:pPr>
            <a:br>
              <a:rPr lang="en-US" sz="2400" noProof="0">
                <a:latin typeface="+mj-lt"/>
              </a:rPr>
            </a:br>
            <a:r>
              <a:rPr lang="en-US" sz="2400" noProof="0">
                <a:latin typeface="+mj-lt"/>
              </a:rPr>
              <a:t>June 12, 2025</a:t>
            </a:r>
            <a:endParaRPr lang="en-US" sz="1600" noProof="0">
              <a:latin typeface="+mj-lt"/>
              <a:ea typeface="Calibri"/>
              <a:cs typeface="Calibri"/>
            </a:endParaRPr>
          </a:p>
        </p:txBody>
      </p:sp>
    </p:spTree>
    <p:extLst>
      <p:ext uri="{BB962C8B-B14F-4D97-AF65-F5344CB8AC3E}">
        <p14:creationId xmlns:p14="http://schemas.microsoft.com/office/powerpoint/2010/main" val="124438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E90D-8A95-B3D4-35A5-385435FD7D0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B859F7E-51BC-B567-531D-A78E2D69213A}"/>
              </a:ext>
            </a:extLst>
          </p:cNvPr>
          <p:cNvSpPr txBox="1">
            <a:spLocks/>
          </p:cNvSpPr>
          <p:nvPr/>
        </p:nvSpPr>
        <p:spPr>
          <a:xfrm>
            <a:off x="2163097" y="284051"/>
            <a:ext cx="9595702" cy="3880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n-lt"/>
                <a:ea typeface="+mj-ea"/>
                <a:cs typeface="+mj-cs"/>
              </a:defRPr>
            </a:lvl1pPr>
          </a:lstStyle>
          <a:p>
            <a:r>
              <a:rPr lang="pl-PL" noProof="0">
                <a:solidFill>
                  <a:srgbClr val="17375F"/>
                </a:solidFill>
              </a:rPr>
              <a:t>EHA2025 data update</a:t>
            </a:r>
            <a:endParaRPr lang="en-US" noProof="0">
              <a:solidFill>
                <a:srgbClr val="17375F"/>
              </a:solidFill>
              <a:ea typeface="Calibri"/>
              <a:cs typeface="Calibri"/>
            </a:endParaRPr>
          </a:p>
        </p:txBody>
      </p:sp>
      <p:sp>
        <p:nvSpPr>
          <p:cNvPr id="10" name="pole tekstowe 39">
            <a:extLst>
              <a:ext uri="{FF2B5EF4-FFF2-40B4-BE49-F238E27FC236}">
                <a16:creationId xmlns:a16="http://schemas.microsoft.com/office/drawing/2014/main" id="{E4A90AF0-1E05-C4AF-3BD5-3DF71A70CD96}"/>
              </a:ext>
            </a:extLst>
          </p:cNvPr>
          <p:cNvSpPr txBox="1"/>
          <p:nvPr/>
        </p:nvSpPr>
        <p:spPr>
          <a:xfrm>
            <a:off x="432270" y="225746"/>
            <a:ext cx="1618953" cy="476726"/>
          </a:xfrm>
          <a:prstGeom prst="roundRect">
            <a:avLst/>
          </a:prstGeom>
          <a:solidFill>
            <a:srgbClr val="17375F"/>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RVU120</a:t>
            </a:r>
          </a:p>
        </p:txBody>
      </p:sp>
      <p:sp>
        <p:nvSpPr>
          <p:cNvPr id="3" name="Prostokąt: zaokrąglone rogi 24">
            <a:extLst>
              <a:ext uri="{FF2B5EF4-FFF2-40B4-BE49-F238E27FC236}">
                <a16:creationId xmlns:a16="http://schemas.microsoft.com/office/drawing/2014/main" id="{39BA7294-8860-6977-0544-933FD4DEC5B3}"/>
              </a:ext>
            </a:extLst>
          </p:cNvPr>
          <p:cNvSpPr/>
          <p:nvPr/>
        </p:nvSpPr>
        <p:spPr>
          <a:xfrm>
            <a:off x="828510" y="1197888"/>
            <a:ext cx="5105151" cy="5126936"/>
          </a:xfrm>
          <a:prstGeom prst="roundRect">
            <a:avLst>
              <a:gd name="adj" fmla="val 1946"/>
            </a:avLst>
          </a:prstGeom>
          <a:solidFill>
            <a:schemeClr val="bg2"/>
          </a:solidFill>
          <a:ln w="0" cap="flat">
            <a:noFill/>
            <a:prstDash val="solid"/>
            <a:miter/>
          </a:ln>
        </p:spPr>
        <p:txBody>
          <a:bodyPr vert="horz" rtlCol="0" anchor="ctr"/>
          <a:lstStyle/>
          <a:p>
            <a:pPr algn="ctr"/>
            <a:endParaRPr lang="en-US" sz="1400" noProof="0">
              <a:solidFill>
                <a:schemeClr val="bg1"/>
              </a:solidFill>
            </a:endParaRPr>
          </a:p>
        </p:txBody>
      </p:sp>
      <p:sp>
        <p:nvSpPr>
          <p:cNvPr id="15" name="Prostokąt 14">
            <a:extLst>
              <a:ext uri="{FF2B5EF4-FFF2-40B4-BE49-F238E27FC236}">
                <a16:creationId xmlns:a16="http://schemas.microsoft.com/office/drawing/2014/main" id="{9F09279B-B70B-17DA-77AE-86FCA21E71E9}"/>
              </a:ext>
            </a:extLst>
          </p:cNvPr>
          <p:cNvSpPr/>
          <p:nvPr/>
        </p:nvSpPr>
        <p:spPr>
          <a:xfrm>
            <a:off x="503398" y="1393156"/>
            <a:ext cx="1312608" cy="324000"/>
          </a:xfrm>
          <a:prstGeom prst="rect">
            <a:avLst/>
          </a:prstGeom>
          <a:solidFill>
            <a:srgbClr val="7C2B90"/>
          </a:solidFill>
          <a:ln w="19050" cap="flat">
            <a:noFill/>
            <a:prstDash val="solid"/>
            <a:miter/>
          </a:ln>
        </p:spPr>
        <p:txBody>
          <a:bodyPr vert="horz" lIns="324000" rtlCol="0" anchor="ctr"/>
          <a:lstStyle/>
          <a:p>
            <a:r>
              <a:rPr lang="en-US" sz="1400" b="1" noProof="0">
                <a:solidFill>
                  <a:schemeClr val="bg1"/>
                </a:solidFill>
              </a:rPr>
              <a:t>RIVER-81</a:t>
            </a:r>
          </a:p>
        </p:txBody>
      </p:sp>
      <p:sp>
        <p:nvSpPr>
          <p:cNvPr id="16" name="Prostokąt 15">
            <a:extLst>
              <a:ext uri="{FF2B5EF4-FFF2-40B4-BE49-F238E27FC236}">
                <a16:creationId xmlns:a16="http://schemas.microsoft.com/office/drawing/2014/main" id="{54FFDADC-E396-4A52-7038-B8BD19CE6C8A}"/>
              </a:ext>
            </a:extLst>
          </p:cNvPr>
          <p:cNvSpPr/>
          <p:nvPr/>
        </p:nvSpPr>
        <p:spPr>
          <a:xfrm>
            <a:off x="499979" y="4803206"/>
            <a:ext cx="1312608" cy="324000"/>
          </a:xfrm>
          <a:prstGeom prst="rect">
            <a:avLst/>
          </a:prstGeom>
          <a:solidFill>
            <a:srgbClr val="9A005E"/>
          </a:solidFill>
          <a:ln w="0" cap="flat">
            <a:noFill/>
            <a:prstDash val="solid"/>
            <a:miter/>
          </a:ln>
        </p:spPr>
        <p:txBody>
          <a:bodyPr vert="horz" lIns="324000" rtlCol="0" anchor="ctr"/>
          <a:lstStyle/>
          <a:p>
            <a:r>
              <a:rPr lang="en-US" sz="1400" b="1" noProof="0">
                <a:solidFill>
                  <a:schemeClr val="bg1"/>
                </a:solidFill>
              </a:rPr>
              <a:t>REMARK</a:t>
            </a:r>
          </a:p>
        </p:txBody>
      </p:sp>
      <p:sp>
        <p:nvSpPr>
          <p:cNvPr id="17" name="Prostokąt 16">
            <a:extLst>
              <a:ext uri="{FF2B5EF4-FFF2-40B4-BE49-F238E27FC236}">
                <a16:creationId xmlns:a16="http://schemas.microsoft.com/office/drawing/2014/main" id="{BA59EB78-58AE-BB3C-013C-1634FFD0F2F1}"/>
              </a:ext>
            </a:extLst>
          </p:cNvPr>
          <p:cNvSpPr/>
          <p:nvPr/>
        </p:nvSpPr>
        <p:spPr>
          <a:xfrm>
            <a:off x="497981" y="3334493"/>
            <a:ext cx="1312608" cy="324000"/>
          </a:xfrm>
          <a:prstGeom prst="rect">
            <a:avLst/>
          </a:prstGeom>
          <a:solidFill>
            <a:srgbClr val="F16022"/>
          </a:solidFill>
          <a:ln w="0" cap="flat">
            <a:noFill/>
            <a:prstDash val="solid"/>
            <a:miter/>
          </a:ln>
        </p:spPr>
        <p:txBody>
          <a:bodyPr vert="horz" lIns="324000" rtlCol="0" anchor="ctr"/>
          <a:lstStyle/>
          <a:p>
            <a:r>
              <a:rPr lang="en-US" sz="1400" b="1" noProof="0">
                <a:solidFill>
                  <a:schemeClr val="bg1"/>
                </a:solidFill>
              </a:rPr>
              <a:t>POTAMI-61</a:t>
            </a:r>
          </a:p>
        </p:txBody>
      </p:sp>
      <p:sp>
        <p:nvSpPr>
          <p:cNvPr id="18" name="pole tekstowe 17">
            <a:extLst>
              <a:ext uri="{FF2B5EF4-FFF2-40B4-BE49-F238E27FC236}">
                <a16:creationId xmlns:a16="http://schemas.microsoft.com/office/drawing/2014/main" id="{C19F65D3-76A3-7D26-C40B-3F62CB2829E0}"/>
              </a:ext>
            </a:extLst>
          </p:cNvPr>
          <p:cNvSpPr txBox="1"/>
          <p:nvPr/>
        </p:nvSpPr>
        <p:spPr>
          <a:xfrm>
            <a:off x="1044139" y="1816979"/>
            <a:ext cx="4889521" cy="1431161"/>
          </a:xfrm>
          <a:prstGeom prst="rect">
            <a:avLst/>
          </a:prstGeom>
          <a:noFill/>
        </p:spPr>
        <p:txBody>
          <a:bodyPr wrap="square" lIns="0" tIns="0" rIns="0" bIns="0" rtlCol="0" anchor="t">
            <a:spAutoFit/>
          </a:bodyPr>
          <a:lstStyle>
            <a:defPPr>
              <a:defRPr lang="en-US"/>
            </a:defPPr>
            <a:lvl1pPr marL="285750" indent="-285750">
              <a:spcAft>
                <a:spcPts val="600"/>
              </a:spcAft>
              <a:buClr>
                <a:schemeClr val="tx1">
                  <a:lumMod val="75000"/>
                  <a:lumOff val="25000"/>
                </a:schemeClr>
              </a:buClr>
              <a:buFont typeface="Arial" panose="020B0604020202020204" pitchFamily="34" charset="0"/>
              <a:buChar char="•"/>
              <a:defRPr sz="1300">
                <a:solidFill>
                  <a:schemeClr val="tx1">
                    <a:lumMod val="75000"/>
                    <a:lumOff val="25000"/>
                  </a:schemeClr>
                </a:solidFill>
              </a:defRPr>
            </a:lvl1pPr>
          </a:lstStyle>
          <a:p>
            <a:pPr marL="179705" indent="-179705">
              <a:buClr>
                <a:srgbClr val="7C2B90"/>
              </a:buClr>
            </a:pPr>
            <a:r>
              <a:rPr lang="en-US" noProof="0"/>
              <a:t>Safety profile confirmed</a:t>
            </a:r>
          </a:p>
          <a:p>
            <a:pPr marL="179705" indent="-179705">
              <a:buClr>
                <a:srgbClr val="7C2B90"/>
              </a:buClr>
            </a:pPr>
            <a:r>
              <a:rPr lang="en-US" noProof="0"/>
              <a:t>7 of 27 evaluable patients (26%) with CR/</a:t>
            </a:r>
            <a:r>
              <a:rPr lang="en-US" noProof="0" err="1"/>
              <a:t>CRi</a:t>
            </a:r>
            <a:r>
              <a:rPr lang="en-US" noProof="0"/>
              <a:t>/</a:t>
            </a:r>
            <a:r>
              <a:rPr lang="en-US" noProof="0" err="1"/>
              <a:t>CRh</a:t>
            </a:r>
            <a:r>
              <a:rPr lang="en-US" noProof="0"/>
              <a:t> across cohorts</a:t>
            </a:r>
          </a:p>
          <a:p>
            <a:pPr marL="179705" indent="-179705">
              <a:buClr>
                <a:srgbClr val="7C2B90"/>
              </a:buClr>
            </a:pPr>
            <a:r>
              <a:rPr lang="en-US" noProof="0"/>
              <a:t>QD administration results with higher efficacy rate </a:t>
            </a:r>
            <a:br>
              <a:rPr lang="pl-PL" noProof="0"/>
            </a:br>
            <a:r>
              <a:rPr lang="en-US" noProof="0"/>
              <a:t>in evaluable patients</a:t>
            </a:r>
            <a:r>
              <a:rPr lang="pl-PL"/>
              <a:t> </a:t>
            </a:r>
            <a:r>
              <a:rPr lang="en-US" noProof="0"/>
              <a:t>(</a:t>
            </a:r>
            <a:r>
              <a:rPr lang="en-US"/>
              <a:t>50</a:t>
            </a:r>
            <a:r>
              <a:rPr lang="en-US" noProof="0"/>
              <a:t>% </a:t>
            </a:r>
            <a:r>
              <a:rPr lang="en-US"/>
              <a:t>CR/</a:t>
            </a:r>
            <a:r>
              <a:rPr lang="en-US" err="1"/>
              <a:t>CRi</a:t>
            </a:r>
            <a:r>
              <a:rPr lang="en-US"/>
              <a:t> rate in</a:t>
            </a:r>
            <a:r>
              <a:rPr lang="en-US" noProof="0"/>
              <a:t> Cohort 4) </a:t>
            </a:r>
            <a:br>
              <a:rPr lang="pl-PL" noProof="0"/>
            </a:br>
            <a:r>
              <a:rPr lang="en-US" noProof="0"/>
              <a:t>and longer durability of responses</a:t>
            </a:r>
            <a:endParaRPr lang="pl-PL" noProof="0"/>
          </a:p>
          <a:p>
            <a:pPr marL="179705" indent="-179705">
              <a:buClr>
                <a:srgbClr val="7C2B90"/>
              </a:buClr>
            </a:pPr>
            <a:r>
              <a:rPr lang="pl-PL" err="1">
                <a:ea typeface="Calibri"/>
                <a:cs typeface="Calibri"/>
              </a:rPr>
              <a:t>Enrollment</a:t>
            </a:r>
            <a:r>
              <a:rPr lang="pl-PL">
                <a:ea typeface="Calibri"/>
                <a:cs typeface="Calibri"/>
              </a:rPr>
              <a:t> to </a:t>
            </a:r>
            <a:r>
              <a:rPr lang="pl-PL" err="1">
                <a:ea typeface="Calibri"/>
                <a:cs typeface="Calibri"/>
              </a:rPr>
              <a:t>Cohort</a:t>
            </a:r>
            <a:r>
              <a:rPr lang="pl-PL">
                <a:ea typeface="Calibri"/>
                <a:cs typeface="Calibri"/>
              </a:rPr>
              <a:t> 6 (200mg RVU120 QD + 400mg VEN) </a:t>
            </a:r>
            <a:r>
              <a:rPr lang="pl-PL" err="1">
                <a:ea typeface="Calibri"/>
                <a:cs typeface="Calibri"/>
              </a:rPr>
              <a:t>ongoing</a:t>
            </a:r>
            <a:endParaRPr lang="en-US" noProof="0">
              <a:ea typeface="Calibri"/>
              <a:cs typeface="Calibri"/>
            </a:endParaRPr>
          </a:p>
        </p:txBody>
      </p:sp>
      <p:sp>
        <p:nvSpPr>
          <p:cNvPr id="19" name="pole tekstowe 18">
            <a:extLst>
              <a:ext uri="{FF2B5EF4-FFF2-40B4-BE49-F238E27FC236}">
                <a16:creationId xmlns:a16="http://schemas.microsoft.com/office/drawing/2014/main" id="{394B8199-A22A-34AA-3B85-873106C35518}"/>
              </a:ext>
            </a:extLst>
          </p:cNvPr>
          <p:cNvSpPr txBox="1"/>
          <p:nvPr/>
        </p:nvSpPr>
        <p:spPr>
          <a:xfrm>
            <a:off x="1044142" y="5234968"/>
            <a:ext cx="4594538" cy="1031051"/>
          </a:xfrm>
          <a:prstGeom prst="rect">
            <a:avLst/>
          </a:prstGeom>
          <a:noFill/>
        </p:spPr>
        <p:txBody>
          <a:bodyPr wrap="square" lIns="0" tIns="0" rIns="0" bIns="0" rtlCol="0" anchor="t">
            <a:spAutoFit/>
          </a:bodyPr>
          <a:lstStyle>
            <a:defPPr>
              <a:defRPr lang="en-US"/>
            </a:defPPr>
            <a:lvl1pPr marL="285750" indent="-285750">
              <a:spcAft>
                <a:spcPts val="600"/>
              </a:spcAft>
              <a:buClr>
                <a:schemeClr val="tx1">
                  <a:lumMod val="75000"/>
                  <a:lumOff val="25000"/>
                </a:schemeClr>
              </a:buClr>
              <a:buFont typeface="Arial" panose="020B0604020202020204" pitchFamily="34" charset="0"/>
              <a:buChar char="•"/>
              <a:defRPr sz="1300">
                <a:solidFill>
                  <a:schemeClr val="tx1">
                    <a:lumMod val="75000"/>
                    <a:lumOff val="25000"/>
                  </a:schemeClr>
                </a:solidFill>
              </a:defRPr>
            </a:lvl1pPr>
          </a:lstStyle>
          <a:p>
            <a:pPr marL="179705" indent="-179705">
              <a:buClr>
                <a:srgbClr val="9A005E"/>
              </a:buClr>
            </a:pPr>
            <a:r>
              <a:rPr lang="en-US"/>
              <a:t>Enrollment completed in May 2025</a:t>
            </a:r>
            <a:endParaRPr lang="en-US" noProof="0"/>
          </a:p>
          <a:p>
            <a:pPr marL="179705" indent="-179705">
              <a:buClr>
                <a:srgbClr val="9A005E"/>
              </a:buClr>
            </a:pPr>
            <a:r>
              <a:rPr lang="en-US" noProof="0"/>
              <a:t>Primary endpoint will be assessed after 24 weeks of treatment</a:t>
            </a:r>
            <a:endParaRPr lang="pl-PL" noProof="0"/>
          </a:p>
          <a:p>
            <a:pPr marL="179705" indent="-179705">
              <a:buClr>
                <a:srgbClr val="9A005E"/>
              </a:buClr>
            </a:pPr>
            <a:r>
              <a:rPr lang="pl-PL"/>
              <a:t>Interim data analysis planned in September 2025</a:t>
            </a:r>
            <a:endParaRPr lang="en-US" noProof="0"/>
          </a:p>
          <a:p>
            <a:pPr marL="179705" indent="-179705">
              <a:buClr>
                <a:srgbClr val="9A005E"/>
              </a:buClr>
            </a:pPr>
            <a:r>
              <a:rPr lang="en-US"/>
              <a:t>Initial publication</a:t>
            </a:r>
            <a:r>
              <a:rPr lang="en-US" noProof="0"/>
              <a:t> </a:t>
            </a:r>
            <a:r>
              <a:rPr lang="en-US"/>
              <a:t>planned in</a:t>
            </a:r>
            <a:r>
              <a:rPr lang="en-US" noProof="0"/>
              <a:t> Q4 2025</a:t>
            </a:r>
            <a:endParaRPr lang="en-US" noProof="0">
              <a:ea typeface="Calibri"/>
              <a:cs typeface="Calibri"/>
            </a:endParaRPr>
          </a:p>
        </p:txBody>
      </p:sp>
      <p:sp>
        <p:nvSpPr>
          <p:cNvPr id="20" name="pole tekstowe 19">
            <a:extLst>
              <a:ext uri="{FF2B5EF4-FFF2-40B4-BE49-F238E27FC236}">
                <a16:creationId xmlns:a16="http://schemas.microsoft.com/office/drawing/2014/main" id="{116E6C35-FA03-5FEF-B332-2C2B32FB7220}"/>
              </a:ext>
            </a:extLst>
          </p:cNvPr>
          <p:cNvSpPr txBox="1"/>
          <p:nvPr/>
        </p:nvSpPr>
        <p:spPr>
          <a:xfrm>
            <a:off x="1044142" y="3750683"/>
            <a:ext cx="4594538" cy="954107"/>
          </a:xfrm>
          <a:prstGeom prst="rect">
            <a:avLst/>
          </a:prstGeom>
          <a:noFill/>
        </p:spPr>
        <p:txBody>
          <a:bodyPr wrap="square" lIns="0" tIns="0" rIns="0" bIns="0" rtlCol="0" anchor="t">
            <a:spAutoFit/>
          </a:bodyPr>
          <a:lstStyle>
            <a:defPPr>
              <a:defRPr lang="en-US"/>
            </a:defPPr>
            <a:lvl1pPr marL="285750" indent="-285750">
              <a:spcAft>
                <a:spcPts val="600"/>
              </a:spcAft>
              <a:buClr>
                <a:schemeClr val="tx1">
                  <a:lumMod val="75000"/>
                  <a:lumOff val="25000"/>
                </a:schemeClr>
              </a:buClr>
              <a:buFont typeface="Arial" panose="020B0604020202020204" pitchFamily="34" charset="0"/>
              <a:buChar char="•"/>
              <a:defRPr sz="1300">
                <a:solidFill>
                  <a:schemeClr val="tx1">
                    <a:lumMod val="75000"/>
                    <a:lumOff val="25000"/>
                  </a:schemeClr>
                </a:solidFill>
              </a:defRPr>
            </a:lvl1pPr>
          </a:lstStyle>
          <a:p>
            <a:pPr marL="179705" indent="-179705">
              <a:buClr>
                <a:srgbClr val="F16022"/>
              </a:buClr>
            </a:pPr>
            <a:r>
              <a:rPr lang="pl-PL" noProof="0"/>
              <a:t>Exploratory part</a:t>
            </a:r>
            <a:r>
              <a:rPr lang="en-US" noProof="0"/>
              <a:t> enrollment completed</a:t>
            </a:r>
          </a:p>
          <a:p>
            <a:pPr marL="179705" indent="-179705">
              <a:buClr>
                <a:srgbClr val="F16022"/>
              </a:buClr>
            </a:pPr>
            <a:r>
              <a:rPr lang="en-US">
                <a:ea typeface="Calibri"/>
                <a:cs typeface="Calibri"/>
              </a:rPr>
              <a:t>RVU120 feasible and tolerated </a:t>
            </a:r>
            <a:br>
              <a:rPr lang="en-US">
                <a:ea typeface="Calibri"/>
                <a:cs typeface="Calibri"/>
              </a:rPr>
            </a:br>
            <a:r>
              <a:rPr lang="en-US">
                <a:ea typeface="Calibri"/>
                <a:cs typeface="Calibri"/>
              </a:rPr>
              <a:t>both as single agent and in combination with RUX</a:t>
            </a:r>
          </a:p>
          <a:p>
            <a:pPr marL="179705" indent="-179705">
              <a:buClr>
                <a:srgbClr val="F16022"/>
              </a:buClr>
            </a:pPr>
            <a:r>
              <a:rPr lang="en-US">
                <a:ea typeface="Calibri"/>
                <a:cs typeface="Calibri"/>
              </a:rPr>
              <a:t>E</a:t>
            </a:r>
            <a:r>
              <a:rPr lang="en-US" noProof="0">
                <a:ea typeface="Calibri"/>
                <a:cs typeface="Calibri"/>
              </a:rPr>
              <a:t>arly signs of clinical activity observed</a:t>
            </a:r>
          </a:p>
        </p:txBody>
      </p:sp>
      <p:sp>
        <p:nvSpPr>
          <p:cNvPr id="24" name="Prostokąt: zaokrąglone rogi 26">
            <a:extLst>
              <a:ext uri="{FF2B5EF4-FFF2-40B4-BE49-F238E27FC236}">
                <a16:creationId xmlns:a16="http://schemas.microsoft.com/office/drawing/2014/main" id="{962274F4-38A0-7237-EC8F-D5A53284C347}"/>
              </a:ext>
            </a:extLst>
          </p:cNvPr>
          <p:cNvSpPr/>
          <p:nvPr/>
        </p:nvSpPr>
        <p:spPr>
          <a:xfrm>
            <a:off x="432270" y="968550"/>
            <a:ext cx="11326530" cy="352550"/>
          </a:xfrm>
          <a:prstGeom prst="roundRect">
            <a:avLst/>
          </a:prstGeom>
          <a:solidFill>
            <a:schemeClr val="accent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2740" hangingPunct="0">
              <a:defRPr sz="3200">
                <a:solidFill>
                  <a:srgbClr val="FFFFFF"/>
                </a:solidFill>
              </a:defRPr>
            </a:pPr>
            <a:r>
              <a:rPr lang="en-US" sz="1600" b="1" kern="0" noProof="0">
                <a:solidFill>
                  <a:srgbClr val="FFFFFF"/>
                </a:solidFill>
                <a:latin typeface="+mj-lt"/>
                <a:cs typeface="Calibri"/>
                <a:sym typeface="Helvetica Neue Medium"/>
              </a:rPr>
              <a:t>RVU120 program summary</a:t>
            </a:r>
          </a:p>
        </p:txBody>
      </p:sp>
      <p:sp>
        <p:nvSpPr>
          <p:cNvPr id="28" name="pole tekstowe 27">
            <a:extLst>
              <a:ext uri="{FF2B5EF4-FFF2-40B4-BE49-F238E27FC236}">
                <a16:creationId xmlns:a16="http://schemas.microsoft.com/office/drawing/2014/main" id="{FE432B69-9134-F578-8DA8-D84C7CE1F6C8}"/>
              </a:ext>
            </a:extLst>
          </p:cNvPr>
          <p:cNvSpPr txBox="1"/>
          <p:nvPr/>
        </p:nvSpPr>
        <p:spPr>
          <a:xfrm>
            <a:off x="6360341" y="1519103"/>
            <a:ext cx="5328261" cy="4231928"/>
          </a:xfrm>
          <a:prstGeom prst="rect">
            <a:avLst/>
          </a:prstGeom>
          <a:noFill/>
        </p:spPr>
        <p:txBody>
          <a:bodyPr wrap="square" lIns="0" tIns="0" rIns="0" bIns="0" rtlCol="0" anchor="t">
            <a:spAutoFit/>
          </a:bodyPr>
          <a:lstStyle/>
          <a:p>
            <a:pPr marL="285750" indent="-285750">
              <a:spcAft>
                <a:spcPts val="600"/>
              </a:spcAft>
              <a:buFont typeface="Arial" panose="020B0604020202020204" pitchFamily="34" charset="0"/>
              <a:buChar char="•"/>
            </a:pPr>
            <a:r>
              <a:rPr lang="en-US" sz="1600" b="1" noProof="0">
                <a:solidFill>
                  <a:schemeClr val="tx1">
                    <a:lumMod val="75000"/>
                    <a:lumOff val="25000"/>
                  </a:schemeClr>
                </a:solidFill>
              </a:rPr>
              <a:t>Enrollment</a:t>
            </a:r>
            <a:r>
              <a:rPr lang="en-US" sz="1600" b="1">
                <a:solidFill>
                  <a:schemeClr val="tx1">
                    <a:lumMod val="75000"/>
                    <a:lumOff val="25000"/>
                  </a:schemeClr>
                </a:solidFill>
              </a:rPr>
              <a:t> in Phase II exploratory part</a:t>
            </a:r>
            <a:r>
              <a:rPr lang="pl-PL" sz="1600" b="1">
                <a:solidFill>
                  <a:schemeClr val="tx1">
                    <a:lumMod val="75000"/>
                    <a:lumOff val="25000"/>
                  </a:schemeClr>
                </a:solidFill>
              </a:rPr>
              <a:t>s</a:t>
            </a:r>
            <a:r>
              <a:rPr lang="en-US" sz="1600" b="1">
                <a:solidFill>
                  <a:schemeClr val="tx1">
                    <a:lumMod val="75000"/>
                    <a:lumOff val="25000"/>
                  </a:schemeClr>
                </a:solidFill>
              </a:rPr>
              <a:t> mostly </a:t>
            </a:r>
            <a:r>
              <a:rPr lang="en-US" sz="1600" b="1" noProof="0">
                <a:solidFill>
                  <a:schemeClr val="tx1">
                    <a:lumMod val="75000"/>
                    <a:lumOff val="25000"/>
                  </a:schemeClr>
                </a:solidFill>
              </a:rPr>
              <a:t>completed </a:t>
            </a:r>
          </a:p>
          <a:p>
            <a:pPr marL="742950" lvl="1" indent="-285750">
              <a:spcAft>
                <a:spcPts val="600"/>
              </a:spcAft>
              <a:buFont typeface="Arial" panose="020B0604020202020204" pitchFamily="34" charset="0"/>
              <a:buChar char="•"/>
            </a:pPr>
            <a:r>
              <a:rPr lang="en-US" sz="1400">
                <a:solidFill>
                  <a:schemeClr val="tx1">
                    <a:lumMod val="75000"/>
                    <a:lumOff val="25000"/>
                  </a:schemeClr>
                </a:solidFill>
              </a:rPr>
              <a:t>Three</a:t>
            </a:r>
            <a:r>
              <a:rPr lang="en-US" sz="1400" noProof="0">
                <a:solidFill>
                  <a:schemeClr val="tx1">
                    <a:lumMod val="75000"/>
                    <a:lumOff val="25000"/>
                  </a:schemeClr>
                </a:solidFill>
              </a:rPr>
              <a:t> Phase II studies in progress: </a:t>
            </a:r>
            <a:br>
              <a:rPr lang="en-US" sz="1400" noProof="0"/>
            </a:br>
            <a:r>
              <a:rPr lang="en-US" sz="1400" noProof="0">
                <a:solidFill>
                  <a:schemeClr val="tx1">
                    <a:lumMod val="75000"/>
                    <a:lumOff val="25000"/>
                  </a:schemeClr>
                </a:solidFill>
              </a:rPr>
              <a:t>RIVER-81, POTAMI-61, REMARK</a:t>
            </a:r>
            <a:endParaRPr lang="en-US" sz="1400" noProof="0">
              <a:solidFill>
                <a:schemeClr val="tx1">
                  <a:lumMod val="75000"/>
                  <a:lumOff val="25000"/>
                </a:schemeClr>
              </a:solidFill>
              <a:ea typeface="Calibri"/>
              <a:cs typeface="Calibri"/>
            </a:endParaRPr>
          </a:p>
          <a:p>
            <a:pPr marL="742950" lvl="1" indent="-285750">
              <a:spcAft>
                <a:spcPts val="600"/>
              </a:spcAft>
              <a:buClr>
                <a:schemeClr val="accent1"/>
              </a:buClr>
              <a:buFont typeface="Arial" panose="020B0604020202020204" pitchFamily="34" charset="0"/>
              <a:buChar char="•"/>
            </a:pPr>
            <a:r>
              <a:rPr lang="en-US" sz="1400" noProof="0">
                <a:solidFill>
                  <a:schemeClr val="tx1">
                    <a:lumMod val="75000"/>
                    <a:lumOff val="25000"/>
                  </a:schemeClr>
                </a:solidFill>
                <a:ea typeface="Calibri"/>
                <a:cs typeface="Calibri"/>
              </a:rPr>
              <a:t>Given emerging data, RIVER-52 deprioritized </a:t>
            </a:r>
            <a:br>
              <a:rPr lang="en-US" sz="1400" noProof="0">
                <a:ea typeface="Calibri"/>
                <a:cs typeface="Calibri"/>
              </a:rPr>
            </a:br>
            <a:r>
              <a:rPr lang="en-US" sz="1400" noProof="0">
                <a:solidFill>
                  <a:schemeClr val="tx1">
                    <a:lumMod val="75000"/>
                    <a:lumOff val="25000"/>
                  </a:schemeClr>
                </a:solidFill>
                <a:ea typeface="Calibri"/>
                <a:cs typeface="Calibri"/>
              </a:rPr>
              <a:t>to focus on other </a:t>
            </a:r>
            <a:r>
              <a:rPr lang="en-US" sz="1400">
                <a:solidFill>
                  <a:schemeClr val="tx1">
                    <a:lumMod val="75000"/>
                    <a:lumOff val="25000"/>
                  </a:schemeClr>
                </a:solidFill>
                <a:ea typeface="Calibri"/>
                <a:cs typeface="Calibri"/>
              </a:rPr>
              <a:t>RVU120 development paths</a:t>
            </a:r>
            <a:endParaRPr lang="en-US" sz="1600" noProof="0">
              <a:solidFill>
                <a:schemeClr val="tx1">
                  <a:lumMod val="75000"/>
                  <a:lumOff val="25000"/>
                </a:schemeClr>
              </a:solidFill>
              <a:ea typeface="Calibri"/>
              <a:cs typeface="Calibri"/>
            </a:endParaRPr>
          </a:p>
          <a:p>
            <a:pPr marL="742950" lvl="1" indent="-285750">
              <a:spcAft>
                <a:spcPts val="600"/>
              </a:spcAft>
              <a:buClr>
                <a:schemeClr val="accent1"/>
              </a:buClr>
              <a:buFont typeface="Arial" panose="020B0604020202020204" pitchFamily="34" charset="0"/>
              <a:buChar char="•"/>
            </a:pPr>
            <a:r>
              <a:rPr lang="en-US" sz="1400" noProof="0">
                <a:solidFill>
                  <a:schemeClr val="tx1">
                    <a:lumMod val="75000"/>
                    <a:lumOff val="25000"/>
                  </a:schemeClr>
                </a:solidFill>
              </a:rPr>
              <a:t>Strong interest from the investigator community</a:t>
            </a:r>
            <a:endParaRPr lang="en-US" sz="1400" noProof="0">
              <a:solidFill>
                <a:schemeClr val="tx1">
                  <a:lumMod val="75000"/>
                  <a:lumOff val="25000"/>
                </a:schemeClr>
              </a:solidFill>
              <a:ea typeface="Calibri"/>
              <a:cs typeface="Calibri"/>
            </a:endParaRPr>
          </a:p>
          <a:p>
            <a:pPr marL="742950" lvl="1" indent="-285750">
              <a:spcAft>
                <a:spcPts val="600"/>
              </a:spcAft>
              <a:buFont typeface="Courier New" panose="020B0604020202020204" pitchFamily="34" charset="0"/>
              <a:buChar char="o"/>
            </a:pPr>
            <a:endParaRPr lang="en-US" sz="1600" noProof="0">
              <a:solidFill>
                <a:schemeClr val="tx1">
                  <a:lumMod val="75000"/>
                  <a:lumOff val="25000"/>
                </a:schemeClr>
              </a:solidFill>
            </a:endParaRPr>
          </a:p>
          <a:p>
            <a:pPr marL="285750" indent="-285750">
              <a:spcAft>
                <a:spcPts val="600"/>
              </a:spcAft>
              <a:buFont typeface="Arial" panose="020B0604020202020204" pitchFamily="34" charset="0"/>
              <a:buChar char="•"/>
            </a:pPr>
            <a:r>
              <a:rPr lang="en-US" sz="1600" b="1">
                <a:solidFill>
                  <a:schemeClr val="tx1">
                    <a:lumMod val="75000"/>
                    <a:lumOff val="25000"/>
                  </a:schemeClr>
                </a:solidFill>
              </a:rPr>
              <a:t>Encouraging safety</a:t>
            </a:r>
            <a:r>
              <a:rPr lang="en-US" sz="1600" b="1" noProof="0">
                <a:solidFill>
                  <a:schemeClr val="tx1">
                    <a:lumMod val="75000"/>
                    <a:lumOff val="25000"/>
                  </a:schemeClr>
                </a:solidFill>
              </a:rPr>
              <a:t> and efficacy</a:t>
            </a:r>
            <a:endParaRPr lang="en-US" sz="1600" b="1" noProof="0">
              <a:solidFill>
                <a:schemeClr val="tx1">
                  <a:lumMod val="75000"/>
                  <a:lumOff val="25000"/>
                </a:schemeClr>
              </a:solidFill>
              <a:ea typeface="Calibri"/>
              <a:cs typeface="Calibri"/>
            </a:endParaRPr>
          </a:p>
          <a:p>
            <a:pPr marL="742950" lvl="1" indent="-285750">
              <a:spcAft>
                <a:spcPts val="600"/>
              </a:spcAft>
              <a:buClr>
                <a:srgbClr val="7C2B90"/>
              </a:buClr>
              <a:buFont typeface="Arial" panose="020B0604020202020204" pitchFamily="34" charset="0"/>
              <a:buChar char="•"/>
            </a:pPr>
            <a:r>
              <a:rPr lang="en-US" sz="1400">
                <a:solidFill>
                  <a:schemeClr val="tx1">
                    <a:lumMod val="75000"/>
                    <a:lumOff val="25000"/>
                  </a:schemeClr>
                </a:solidFill>
                <a:ea typeface="Calibri"/>
                <a:cs typeface="Calibri"/>
              </a:rPr>
              <a:t>Safety profile potentially better </a:t>
            </a:r>
            <a:br>
              <a:rPr lang="en-US" sz="1400">
                <a:solidFill>
                  <a:schemeClr val="tx1">
                    <a:lumMod val="75000"/>
                    <a:lumOff val="25000"/>
                  </a:schemeClr>
                </a:solidFill>
                <a:ea typeface="Calibri"/>
                <a:cs typeface="Calibri"/>
              </a:rPr>
            </a:br>
            <a:r>
              <a:rPr lang="en-US" sz="1400">
                <a:solidFill>
                  <a:schemeClr val="tx1">
                    <a:lumMod val="75000"/>
                    <a:lumOff val="25000"/>
                  </a:schemeClr>
                </a:solidFill>
                <a:ea typeface="Calibri"/>
                <a:cs typeface="Calibri"/>
              </a:rPr>
              <a:t>than in most drugs used in AML</a:t>
            </a:r>
          </a:p>
          <a:p>
            <a:pPr marL="742950" lvl="1" indent="-285750">
              <a:spcAft>
                <a:spcPts val="600"/>
              </a:spcAft>
              <a:buClr>
                <a:srgbClr val="7C2B90"/>
              </a:buClr>
              <a:buFont typeface="Arial" panose="020B0604020202020204" pitchFamily="34" charset="0"/>
              <a:buChar char="•"/>
            </a:pPr>
            <a:r>
              <a:rPr lang="en-US" sz="1400">
                <a:solidFill>
                  <a:schemeClr val="tx1">
                    <a:lumMod val="75000"/>
                    <a:lumOff val="25000"/>
                  </a:schemeClr>
                </a:solidFill>
                <a:ea typeface="Calibri"/>
                <a:cs typeface="Calibri"/>
              </a:rPr>
              <a:t>Multiple signs of efficacy in Phase II studies</a:t>
            </a:r>
          </a:p>
          <a:p>
            <a:pPr marL="742950" lvl="1" indent="-285750">
              <a:spcAft>
                <a:spcPts val="600"/>
              </a:spcAft>
              <a:buFont typeface="Courier New" panose="020B0604020202020204" pitchFamily="34" charset="0"/>
              <a:buChar char="o"/>
            </a:pPr>
            <a:endParaRPr lang="en-US" sz="1600" noProof="0">
              <a:solidFill>
                <a:schemeClr val="tx1">
                  <a:lumMod val="75000"/>
                  <a:lumOff val="25000"/>
                </a:schemeClr>
              </a:solidFill>
              <a:ea typeface="Calibri"/>
              <a:cs typeface="Calibri"/>
            </a:endParaRPr>
          </a:p>
          <a:p>
            <a:pPr marL="285750" indent="-285750">
              <a:spcAft>
                <a:spcPts val="600"/>
              </a:spcAft>
              <a:buFont typeface="Arial" panose="020B0604020202020204" pitchFamily="34" charset="0"/>
              <a:buChar char="•"/>
            </a:pPr>
            <a:r>
              <a:rPr lang="en-US" sz="1600" b="1" noProof="0">
                <a:solidFill>
                  <a:schemeClr val="tx1">
                    <a:lumMod val="75000"/>
                    <a:lumOff val="25000"/>
                  </a:schemeClr>
                </a:solidFill>
              </a:rPr>
              <a:t>On track in 2025 for key data</a:t>
            </a:r>
            <a:endParaRPr lang="en-US" sz="1600" b="1" noProof="0">
              <a:solidFill>
                <a:schemeClr val="tx1">
                  <a:lumMod val="75000"/>
                  <a:lumOff val="25000"/>
                </a:schemeClr>
              </a:solidFill>
              <a:ea typeface="Calibri"/>
              <a:cs typeface="Calibri"/>
            </a:endParaRPr>
          </a:p>
          <a:p>
            <a:pPr marL="742950" lvl="1" indent="-285750">
              <a:spcAft>
                <a:spcPts val="600"/>
              </a:spcAft>
              <a:buClr>
                <a:srgbClr val="36B4AA"/>
              </a:buClr>
              <a:buFont typeface="Arial" panose="020B0604020202020204" pitchFamily="34" charset="0"/>
              <a:buChar char="•"/>
            </a:pPr>
            <a:r>
              <a:rPr lang="en-US" sz="1400">
                <a:solidFill>
                  <a:schemeClr val="tx1">
                    <a:lumMod val="75000"/>
                    <a:lumOff val="25000"/>
                  </a:schemeClr>
                </a:solidFill>
                <a:ea typeface="Calibri"/>
                <a:cs typeface="Calibri"/>
              </a:rPr>
              <a:t>Crucial data readouts expected in Q4 2025</a:t>
            </a:r>
          </a:p>
          <a:p>
            <a:pPr marL="742950" lvl="1" indent="-285750">
              <a:spcAft>
                <a:spcPts val="600"/>
              </a:spcAft>
              <a:buClr>
                <a:srgbClr val="36B4AA"/>
              </a:buClr>
              <a:buFont typeface="Arial" panose="020B0604020202020204" pitchFamily="34" charset="0"/>
              <a:buChar char="•"/>
            </a:pPr>
            <a:r>
              <a:rPr lang="en-US" sz="1400">
                <a:solidFill>
                  <a:schemeClr val="tx1">
                    <a:lumMod val="75000"/>
                    <a:lumOff val="25000"/>
                  </a:schemeClr>
                </a:solidFill>
                <a:ea typeface="Calibri"/>
                <a:cs typeface="Calibri"/>
              </a:rPr>
              <a:t>No budget overruns with cash runway to H2 2026</a:t>
            </a:r>
          </a:p>
        </p:txBody>
      </p:sp>
      <p:sp>
        <p:nvSpPr>
          <p:cNvPr id="31" name="pole tekstowe 30">
            <a:extLst>
              <a:ext uri="{FF2B5EF4-FFF2-40B4-BE49-F238E27FC236}">
                <a16:creationId xmlns:a16="http://schemas.microsoft.com/office/drawing/2014/main" id="{C9A6ADB3-1A0B-CEAC-3C04-0CA284D2E083}"/>
              </a:ext>
            </a:extLst>
          </p:cNvPr>
          <p:cNvSpPr txBox="1"/>
          <p:nvPr/>
        </p:nvSpPr>
        <p:spPr>
          <a:xfrm>
            <a:off x="1838324" y="1402681"/>
            <a:ext cx="3111367" cy="307777"/>
          </a:xfrm>
          <a:prstGeom prst="rect">
            <a:avLst/>
          </a:prstGeom>
          <a:noFill/>
        </p:spPr>
        <p:txBody>
          <a:bodyPr wrap="square">
            <a:spAutoFit/>
          </a:bodyPr>
          <a:lstStyle/>
          <a:p>
            <a:r>
              <a:rPr lang="en-US" sz="1400" b="1" noProof="0">
                <a:solidFill>
                  <a:schemeClr val="tx1">
                    <a:lumMod val="75000"/>
                    <a:lumOff val="25000"/>
                  </a:schemeClr>
                </a:solidFill>
              </a:rPr>
              <a:t>Next data in Q4 2025</a:t>
            </a:r>
          </a:p>
        </p:txBody>
      </p:sp>
      <p:sp>
        <p:nvSpPr>
          <p:cNvPr id="32" name="pole tekstowe 31">
            <a:extLst>
              <a:ext uri="{FF2B5EF4-FFF2-40B4-BE49-F238E27FC236}">
                <a16:creationId xmlns:a16="http://schemas.microsoft.com/office/drawing/2014/main" id="{C9C81F4E-03EE-3E9B-81B1-49B6CC7FF2D0}"/>
              </a:ext>
            </a:extLst>
          </p:cNvPr>
          <p:cNvSpPr txBox="1"/>
          <p:nvPr/>
        </p:nvSpPr>
        <p:spPr>
          <a:xfrm>
            <a:off x="1838323" y="4811317"/>
            <a:ext cx="3948089" cy="307777"/>
          </a:xfrm>
          <a:prstGeom prst="rect">
            <a:avLst/>
          </a:prstGeom>
          <a:noFill/>
        </p:spPr>
        <p:txBody>
          <a:bodyPr wrap="square">
            <a:spAutoFit/>
          </a:bodyPr>
          <a:lstStyle/>
          <a:p>
            <a:r>
              <a:rPr lang="en-US" sz="1400" b="1" noProof="0">
                <a:solidFill>
                  <a:schemeClr val="tx1">
                    <a:lumMod val="75000"/>
                    <a:lumOff val="25000"/>
                  </a:schemeClr>
                </a:solidFill>
              </a:rPr>
              <a:t>Initial data in Q4 2025</a:t>
            </a:r>
          </a:p>
        </p:txBody>
      </p:sp>
      <p:sp>
        <p:nvSpPr>
          <p:cNvPr id="33" name="pole tekstowe 32">
            <a:extLst>
              <a:ext uri="{FF2B5EF4-FFF2-40B4-BE49-F238E27FC236}">
                <a16:creationId xmlns:a16="http://schemas.microsoft.com/office/drawing/2014/main" id="{0D12C7F4-81C7-35AE-459B-B7F6452929F0}"/>
              </a:ext>
            </a:extLst>
          </p:cNvPr>
          <p:cNvSpPr txBox="1"/>
          <p:nvPr/>
        </p:nvSpPr>
        <p:spPr>
          <a:xfrm>
            <a:off x="1838324" y="3351748"/>
            <a:ext cx="3675508" cy="307777"/>
          </a:xfrm>
          <a:prstGeom prst="rect">
            <a:avLst/>
          </a:prstGeom>
          <a:noFill/>
        </p:spPr>
        <p:txBody>
          <a:bodyPr wrap="square">
            <a:spAutoFit/>
          </a:bodyPr>
          <a:lstStyle/>
          <a:p>
            <a:r>
              <a:rPr lang="en-US" sz="1400" b="1" noProof="0">
                <a:solidFill>
                  <a:schemeClr val="tx1">
                    <a:lumMod val="75000"/>
                    <a:lumOff val="25000"/>
                  </a:schemeClr>
                </a:solidFill>
              </a:rPr>
              <a:t>Next data in Q4 2025</a:t>
            </a:r>
          </a:p>
        </p:txBody>
      </p:sp>
      <p:sp>
        <p:nvSpPr>
          <p:cNvPr id="5" name="Graphic 15">
            <a:extLst>
              <a:ext uri="{FF2B5EF4-FFF2-40B4-BE49-F238E27FC236}">
                <a16:creationId xmlns:a16="http://schemas.microsoft.com/office/drawing/2014/main" id="{45BA91B7-4825-D58D-EEA9-A4C5F98B152B}"/>
              </a:ext>
            </a:extLst>
          </p:cNvPr>
          <p:cNvSpPr>
            <a:spLocks noChangeAspect="1"/>
          </p:cNvSpPr>
          <p:nvPr/>
        </p:nvSpPr>
        <p:spPr>
          <a:xfrm rot="1800000">
            <a:off x="6217316" y="1493435"/>
            <a:ext cx="281443" cy="331915"/>
          </a:xfrm>
          <a:custGeom>
            <a:avLst/>
            <a:gdLst>
              <a:gd name="connsiteX0" fmla="*/ 0 w 1075507"/>
              <a:gd name="connsiteY0" fmla="*/ 372119 h 1196767"/>
              <a:gd name="connsiteX1" fmla="*/ 0 w 1075507"/>
              <a:gd name="connsiteY1" fmla="*/ 824649 h 1196767"/>
              <a:gd name="connsiteX2" fmla="*/ 72927 w 1075507"/>
              <a:gd name="connsiteY2" fmla="*/ 950934 h 1196767"/>
              <a:gd name="connsiteX3" fmla="*/ 464827 w 1075507"/>
              <a:gd name="connsiteY3" fmla="*/ 1177199 h 1196767"/>
              <a:gd name="connsiteX4" fmla="*/ 610681 w 1075507"/>
              <a:gd name="connsiteY4" fmla="*/ 1177199 h 1196767"/>
              <a:gd name="connsiteX5" fmla="*/ 1002581 w 1075507"/>
              <a:gd name="connsiteY5" fmla="*/ 950934 h 1196767"/>
              <a:gd name="connsiteX6" fmla="*/ 1075508 w 1075507"/>
              <a:gd name="connsiteY6" fmla="*/ 824649 h 1196767"/>
              <a:gd name="connsiteX7" fmla="*/ 1075508 w 1075507"/>
              <a:gd name="connsiteY7" fmla="*/ 372119 h 1196767"/>
              <a:gd name="connsiteX8" fmla="*/ 1002581 w 1075507"/>
              <a:gd name="connsiteY8" fmla="*/ 245834 h 1196767"/>
              <a:gd name="connsiteX9" fmla="*/ 610788 w 1075507"/>
              <a:gd name="connsiteY9" fmla="*/ 19568 h 1196767"/>
              <a:gd name="connsiteX10" fmla="*/ 464934 w 1075507"/>
              <a:gd name="connsiteY10" fmla="*/ 19568 h 1196767"/>
              <a:gd name="connsiteX11" fmla="*/ 72927 w 1075507"/>
              <a:gd name="connsiteY11" fmla="*/ 245834 h 1196767"/>
              <a:gd name="connsiteX12" fmla="*/ 0 w 1075507"/>
              <a:gd name="connsiteY12" fmla="*/ 372119 h 11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7" h="1196767">
                <a:moveTo>
                  <a:pt x="0" y="372119"/>
                </a:moveTo>
                <a:lnTo>
                  <a:pt x="0" y="824649"/>
                </a:lnTo>
                <a:cubicBezTo>
                  <a:pt x="0" y="876724"/>
                  <a:pt x="27802" y="924950"/>
                  <a:pt x="72927" y="950934"/>
                </a:cubicBezTo>
                <a:lnTo>
                  <a:pt x="464827" y="1177199"/>
                </a:lnTo>
                <a:cubicBezTo>
                  <a:pt x="509952" y="1203290"/>
                  <a:pt x="565556" y="1203290"/>
                  <a:pt x="610681" y="1177199"/>
                </a:cubicBezTo>
                <a:lnTo>
                  <a:pt x="1002581" y="950934"/>
                </a:lnTo>
                <a:cubicBezTo>
                  <a:pt x="1047706" y="924843"/>
                  <a:pt x="1075508" y="876724"/>
                  <a:pt x="1075508" y="824649"/>
                </a:cubicBezTo>
                <a:lnTo>
                  <a:pt x="1075508" y="372119"/>
                </a:lnTo>
                <a:cubicBezTo>
                  <a:pt x="1075508" y="320043"/>
                  <a:pt x="1047706" y="271818"/>
                  <a:pt x="1002581" y="245834"/>
                </a:cubicBezTo>
                <a:lnTo>
                  <a:pt x="610788" y="19568"/>
                </a:lnTo>
                <a:cubicBezTo>
                  <a:pt x="565663" y="-6523"/>
                  <a:pt x="510059" y="-6523"/>
                  <a:pt x="464934" y="19568"/>
                </a:cubicBezTo>
                <a:lnTo>
                  <a:pt x="72927" y="245834"/>
                </a:lnTo>
                <a:cubicBezTo>
                  <a:pt x="27802" y="271925"/>
                  <a:pt x="0" y="320043"/>
                  <a:pt x="0" y="372119"/>
                </a:cubicBezTo>
                <a:close/>
              </a:path>
            </a:pathLst>
          </a:custGeom>
          <a:solidFill>
            <a:schemeClr val="accent1"/>
          </a:solidFill>
          <a:ln w="0" cap="flat">
            <a:noFill/>
            <a:prstDash val="solid"/>
            <a:miter/>
          </a:ln>
        </p:spPr>
        <p:txBody>
          <a:bodyPr vert="horz" lIns="72000" rIns="72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mn-ea"/>
              <a:cs typeface="+mn-cs"/>
            </a:endParaRPr>
          </a:p>
        </p:txBody>
      </p:sp>
      <p:sp>
        <p:nvSpPr>
          <p:cNvPr id="7" name="Graphic 15">
            <a:extLst>
              <a:ext uri="{FF2B5EF4-FFF2-40B4-BE49-F238E27FC236}">
                <a16:creationId xmlns:a16="http://schemas.microsoft.com/office/drawing/2014/main" id="{66EED9BF-8993-CF17-956E-7F4B28440782}"/>
              </a:ext>
            </a:extLst>
          </p:cNvPr>
          <p:cNvSpPr>
            <a:spLocks noChangeAspect="1"/>
          </p:cNvSpPr>
          <p:nvPr/>
        </p:nvSpPr>
        <p:spPr>
          <a:xfrm rot="1800000">
            <a:off x="6217315" y="3392438"/>
            <a:ext cx="281443" cy="331915"/>
          </a:xfrm>
          <a:custGeom>
            <a:avLst/>
            <a:gdLst>
              <a:gd name="connsiteX0" fmla="*/ 0 w 1075507"/>
              <a:gd name="connsiteY0" fmla="*/ 372119 h 1196767"/>
              <a:gd name="connsiteX1" fmla="*/ 0 w 1075507"/>
              <a:gd name="connsiteY1" fmla="*/ 824649 h 1196767"/>
              <a:gd name="connsiteX2" fmla="*/ 72927 w 1075507"/>
              <a:gd name="connsiteY2" fmla="*/ 950934 h 1196767"/>
              <a:gd name="connsiteX3" fmla="*/ 464827 w 1075507"/>
              <a:gd name="connsiteY3" fmla="*/ 1177199 h 1196767"/>
              <a:gd name="connsiteX4" fmla="*/ 610681 w 1075507"/>
              <a:gd name="connsiteY4" fmla="*/ 1177199 h 1196767"/>
              <a:gd name="connsiteX5" fmla="*/ 1002581 w 1075507"/>
              <a:gd name="connsiteY5" fmla="*/ 950934 h 1196767"/>
              <a:gd name="connsiteX6" fmla="*/ 1075508 w 1075507"/>
              <a:gd name="connsiteY6" fmla="*/ 824649 h 1196767"/>
              <a:gd name="connsiteX7" fmla="*/ 1075508 w 1075507"/>
              <a:gd name="connsiteY7" fmla="*/ 372119 h 1196767"/>
              <a:gd name="connsiteX8" fmla="*/ 1002581 w 1075507"/>
              <a:gd name="connsiteY8" fmla="*/ 245834 h 1196767"/>
              <a:gd name="connsiteX9" fmla="*/ 610788 w 1075507"/>
              <a:gd name="connsiteY9" fmla="*/ 19568 h 1196767"/>
              <a:gd name="connsiteX10" fmla="*/ 464934 w 1075507"/>
              <a:gd name="connsiteY10" fmla="*/ 19568 h 1196767"/>
              <a:gd name="connsiteX11" fmla="*/ 72927 w 1075507"/>
              <a:gd name="connsiteY11" fmla="*/ 245834 h 1196767"/>
              <a:gd name="connsiteX12" fmla="*/ 0 w 1075507"/>
              <a:gd name="connsiteY12" fmla="*/ 372119 h 11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7" h="1196767">
                <a:moveTo>
                  <a:pt x="0" y="372119"/>
                </a:moveTo>
                <a:lnTo>
                  <a:pt x="0" y="824649"/>
                </a:lnTo>
                <a:cubicBezTo>
                  <a:pt x="0" y="876724"/>
                  <a:pt x="27802" y="924950"/>
                  <a:pt x="72927" y="950934"/>
                </a:cubicBezTo>
                <a:lnTo>
                  <a:pt x="464827" y="1177199"/>
                </a:lnTo>
                <a:cubicBezTo>
                  <a:pt x="509952" y="1203290"/>
                  <a:pt x="565556" y="1203290"/>
                  <a:pt x="610681" y="1177199"/>
                </a:cubicBezTo>
                <a:lnTo>
                  <a:pt x="1002581" y="950934"/>
                </a:lnTo>
                <a:cubicBezTo>
                  <a:pt x="1047706" y="924843"/>
                  <a:pt x="1075508" y="876724"/>
                  <a:pt x="1075508" y="824649"/>
                </a:cubicBezTo>
                <a:lnTo>
                  <a:pt x="1075508" y="372119"/>
                </a:lnTo>
                <a:cubicBezTo>
                  <a:pt x="1075508" y="320043"/>
                  <a:pt x="1047706" y="271818"/>
                  <a:pt x="1002581" y="245834"/>
                </a:cubicBezTo>
                <a:lnTo>
                  <a:pt x="610788" y="19568"/>
                </a:lnTo>
                <a:cubicBezTo>
                  <a:pt x="565663" y="-6523"/>
                  <a:pt x="510059" y="-6523"/>
                  <a:pt x="464934" y="19568"/>
                </a:cubicBezTo>
                <a:lnTo>
                  <a:pt x="72927" y="245834"/>
                </a:lnTo>
                <a:cubicBezTo>
                  <a:pt x="27802" y="271925"/>
                  <a:pt x="0" y="320043"/>
                  <a:pt x="0" y="372119"/>
                </a:cubicBezTo>
                <a:close/>
              </a:path>
            </a:pathLst>
          </a:custGeom>
          <a:solidFill>
            <a:schemeClr val="accent3"/>
          </a:solidFill>
          <a:ln w="0" cap="flat">
            <a:noFill/>
            <a:prstDash val="solid"/>
            <a:miter/>
          </a:ln>
        </p:spPr>
        <p:txBody>
          <a:bodyPr vert="horz" lIns="72000" rIns="72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mn-ea"/>
              <a:cs typeface="+mn-cs"/>
            </a:endParaRPr>
          </a:p>
        </p:txBody>
      </p:sp>
      <p:sp>
        <p:nvSpPr>
          <p:cNvPr id="8" name="Graphic 15">
            <a:extLst>
              <a:ext uri="{FF2B5EF4-FFF2-40B4-BE49-F238E27FC236}">
                <a16:creationId xmlns:a16="http://schemas.microsoft.com/office/drawing/2014/main" id="{7EF778CD-3775-AF53-4FAE-B4AA2A6818F5}"/>
              </a:ext>
            </a:extLst>
          </p:cNvPr>
          <p:cNvSpPr>
            <a:spLocks noChangeAspect="1"/>
          </p:cNvSpPr>
          <p:nvPr/>
        </p:nvSpPr>
        <p:spPr>
          <a:xfrm rot="1800000">
            <a:off x="6226840" y="4846264"/>
            <a:ext cx="281443" cy="331915"/>
          </a:xfrm>
          <a:custGeom>
            <a:avLst/>
            <a:gdLst>
              <a:gd name="connsiteX0" fmla="*/ 0 w 1075507"/>
              <a:gd name="connsiteY0" fmla="*/ 372119 h 1196767"/>
              <a:gd name="connsiteX1" fmla="*/ 0 w 1075507"/>
              <a:gd name="connsiteY1" fmla="*/ 824649 h 1196767"/>
              <a:gd name="connsiteX2" fmla="*/ 72927 w 1075507"/>
              <a:gd name="connsiteY2" fmla="*/ 950934 h 1196767"/>
              <a:gd name="connsiteX3" fmla="*/ 464827 w 1075507"/>
              <a:gd name="connsiteY3" fmla="*/ 1177199 h 1196767"/>
              <a:gd name="connsiteX4" fmla="*/ 610681 w 1075507"/>
              <a:gd name="connsiteY4" fmla="*/ 1177199 h 1196767"/>
              <a:gd name="connsiteX5" fmla="*/ 1002581 w 1075507"/>
              <a:gd name="connsiteY5" fmla="*/ 950934 h 1196767"/>
              <a:gd name="connsiteX6" fmla="*/ 1075508 w 1075507"/>
              <a:gd name="connsiteY6" fmla="*/ 824649 h 1196767"/>
              <a:gd name="connsiteX7" fmla="*/ 1075508 w 1075507"/>
              <a:gd name="connsiteY7" fmla="*/ 372119 h 1196767"/>
              <a:gd name="connsiteX8" fmla="*/ 1002581 w 1075507"/>
              <a:gd name="connsiteY8" fmla="*/ 245834 h 1196767"/>
              <a:gd name="connsiteX9" fmla="*/ 610788 w 1075507"/>
              <a:gd name="connsiteY9" fmla="*/ 19568 h 1196767"/>
              <a:gd name="connsiteX10" fmla="*/ 464934 w 1075507"/>
              <a:gd name="connsiteY10" fmla="*/ 19568 h 1196767"/>
              <a:gd name="connsiteX11" fmla="*/ 72927 w 1075507"/>
              <a:gd name="connsiteY11" fmla="*/ 245834 h 1196767"/>
              <a:gd name="connsiteX12" fmla="*/ 0 w 1075507"/>
              <a:gd name="connsiteY12" fmla="*/ 372119 h 119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7" h="1196767">
                <a:moveTo>
                  <a:pt x="0" y="372119"/>
                </a:moveTo>
                <a:lnTo>
                  <a:pt x="0" y="824649"/>
                </a:lnTo>
                <a:cubicBezTo>
                  <a:pt x="0" y="876724"/>
                  <a:pt x="27802" y="924950"/>
                  <a:pt x="72927" y="950934"/>
                </a:cubicBezTo>
                <a:lnTo>
                  <a:pt x="464827" y="1177199"/>
                </a:lnTo>
                <a:cubicBezTo>
                  <a:pt x="509952" y="1203290"/>
                  <a:pt x="565556" y="1203290"/>
                  <a:pt x="610681" y="1177199"/>
                </a:cubicBezTo>
                <a:lnTo>
                  <a:pt x="1002581" y="950934"/>
                </a:lnTo>
                <a:cubicBezTo>
                  <a:pt x="1047706" y="924843"/>
                  <a:pt x="1075508" y="876724"/>
                  <a:pt x="1075508" y="824649"/>
                </a:cubicBezTo>
                <a:lnTo>
                  <a:pt x="1075508" y="372119"/>
                </a:lnTo>
                <a:cubicBezTo>
                  <a:pt x="1075508" y="320043"/>
                  <a:pt x="1047706" y="271818"/>
                  <a:pt x="1002581" y="245834"/>
                </a:cubicBezTo>
                <a:lnTo>
                  <a:pt x="610788" y="19568"/>
                </a:lnTo>
                <a:cubicBezTo>
                  <a:pt x="565663" y="-6523"/>
                  <a:pt x="510059" y="-6523"/>
                  <a:pt x="464934" y="19568"/>
                </a:cubicBezTo>
                <a:lnTo>
                  <a:pt x="72927" y="245834"/>
                </a:lnTo>
                <a:cubicBezTo>
                  <a:pt x="27802" y="271925"/>
                  <a:pt x="0" y="320043"/>
                  <a:pt x="0" y="372119"/>
                </a:cubicBezTo>
                <a:close/>
              </a:path>
            </a:pathLst>
          </a:custGeom>
          <a:solidFill>
            <a:schemeClr val="tx2"/>
          </a:solidFill>
          <a:ln w="0" cap="flat">
            <a:noFill/>
            <a:prstDash val="solid"/>
            <a:miter/>
          </a:ln>
        </p:spPr>
        <p:txBody>
          <a:bodyPr vert="horz" lIns="72000" rIns="72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8463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3E7D-A70D-B179-82C7-B5B142E9F274}"/>
            </a:ext>
          </a:extLst>
        </p:cNvPr>
        <p:cNvGrpSpPr/>
        <p:nvPr/>
      </p:nvGrpSpPr>
      <p:grpSpPr>
        <a:xfrm>
          <a:off x="0" y="0"/>
          <a:ext cx="0" cy="0"/>
          <a:chOff x="0" y="0"/>
          <a:chExt cx="0" cy="0"/>
        </a:xfrm>
      </p:grpSpPr>
      <p:sp>
        <p:nvSpPr>
          <p:cNvPr id="2" name="pole tekstowe 39">
            <a:extLst>
              <a:ext uri="{FF2B5EF4-FFF2-40B4-BE49-F238E27FC236}">
                <a16:creationId xmlns:a16="http://schemas.microsoft.com/office/drawing/2014/main" id="{D645EF4C-2EC5-9A51-FB87-5FEAB98A7CB9}"/>
              </a:ext>
            </a:extLst>
          </p:cNvPr>
          <p:cNvSpPr txBox="1"/>
          <p:nvPr/>
        </p:nvSpPr>
        <p:spPr>
          <a:xfrm>
            <a:off x="432271" y="225746"/>
            <a:ext cx="1475187" cy="476726"/>
          </a:xfrm>
          <a:prstGeom prst="roundRect">
            <a:avLst/>
          </a:prstGeom>
          <a:solidFill>
            <a:schemeClr val="accent3"/>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RIVER-81</a:t>
            </a:r>
          </a:p>
        </p:txBody>
      </p:sp>
      <p:sp>
        <p:nvSpPr>
          <p:cNvPr id="9" name="Title 1">
            <a:extLst>
              <a:ext uri="{FF2B5EF4-FFF2-40B4-BE49-F238E27FC236}">
                <a16:creationId xmlns:a16="http://schemas.microsoft.com/office/drawing/2014/main" id="{DF105FE6-EBDA-9BBE-6DE2-0BE138286871}"/>
              </a:ext>
            </a:extLst>
          </p:cNvPr>
          <p:cNvSpPr>
            <a:spLocks noGrp="1"/>
          </p:cNvSpPr>
          <p:nvPr>
            <p:ph type="title"/>
          </p:nvPr>
        </p:nvSpPr>
        <p:spPr>
          <a:xfrm>
            <a:off x="2068139" y="322520"/>
            <a:ext cx="9904977" cy="369838"/>
          </a:xfrm>
        </p:spPr>
        <p:txBody>
          <a:bodyPr/>
          <a:lstStyle/>
          <a:p>
            <a:r>
              <a:rPr lang="en-US" sz="2400">
                <a:solidFill>
                  <a:srgbClr val="7C2B90"/>
                </a:solidFill>
                <a:ea typeface="Calibri"/>
                <a:cs typeface="Calibri"/>
              </a:rPr>
              <a:t>Favorable safety profile confirmed</a:t>
            </a:r>
            <a:endParaRPr lang="en-US" sz="2400" noProof="0">
              <a:solidFill>
                <a:srgbClr val="7C2B90"/>
              </a:solidFill>
              <a:ea typeface="Calibri"/>
              <a:cs typeface="Calibri"/>
            </a:endParaRPr>
          </a:p>
        </p:txBody>
      </p:sp>
      <p:sp>
        <p:nvSpPr>
          <p:cNvPr id="5" name="Text Placeholder 6">
            <a:extLst>
              <a:ext uri="{FF2B5EF4-FFF2-40B4-BE49-F238E27FC236}">
                <a16:creationId xmlns:a16="http://schemas.microsoft.com/office/drawing/2014/main" id="{8346CA80-623F-E961-76AE-E6CC271DEA90}"/>
              </a:ext>
            </a:extLst>
          </p:cNvPr>
          <p:cNvSpPr txBox="1">
            <a:spLocks/>
          </p:cNvSpPr>
          <p:nvPr/>
        </p:nvSpPr>
        <p:spPr>
          <a:xfrm>
            <a:off x="434975" y="5563984"/>
            <a:ext cx="11322051" cy="781021"/>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rgbClr val="7C2B90"/>
            </a:bgClr>
          </a:pattFill>
        </p:spPr>
        <p:txBody>
          <a:bodyPr vert="horz" wrap="square" lIns="0" tIns="0" rIns="0" bIns="0" rtlCol="0" anchor="ctr">
            <a:noAutofit/>
          </a:bodyPr>
          <a:lstStyle>
            <a:lvl1pPr marL="0" indent="0" algn="ctr" defTabSz="914400" rtl="0" eaLnBrk="1" latinLnBrk="0" hangingPunct="1">
              <a:lnSpc>
                <a:spcPct val="100000"/>
              </a:lnSpc>
              <a:spcBef>
                <a:spcPts val="600"/>
              </a:spcBef>
              <a:buFont typeface="Arial" panose="020B0604020202020204" pitchFamily="34" charset="0"/>
              <a:buNone/>
              <a:defRPr sz="1400" b="1" kern="1200">
                <a:solidFill>
                  <a:schemeClr val="bg1"/>
                </a:solidFill>
                <a:latin typeface="+mn-lt"/>
                <a:ea typeface="+mn-ea"/>
                <a:cs typeface="+mn-cs"/>
              </a:defRPr>
            </a:lvl1pPr>
            <a:lvl2pPr marL="180975"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2pPr>
            <a:lvl3pPr marL="357188" indent="-176213" algn="l" defTabSz="9144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3pPr>
            <a:lvl4pPr marL="539750" indent="-176213"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4pPr>
            <a:lvl5pPr marL="717550" indent="-177800"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5pPr>
            <a:lvl6pPr marL="719138"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US" sz="1600" i="0" u="none" strike="noStrike" kern="0" cap="none" spc="0" normalizeH="0" baseline="0" noProof="0">
                <a:ln>
                  <a:noFill/>
                </a:ln>
                <a:effectLst/>
                <a:uLnTx/>
                <a:uFillTx/>
                <a:latin typeface="Calibri"/>
                <a:ea typeface="Calibri"/>
                <a:cs typeface="Calibri"/>
              </a:rPr>
              <a:t>The safety profile of RVU120 is consistent with earlier phase observations.</a:t>
            </a:r>
          </a:p>
          <a:p>
            <a:pPr>
              <a:spcBef>
                <a:spcPts val="0"/>
              </a:spcBef>
              <a:spcAft>
                <a:spcPts val="300"/>
              </a:spcAft>
            </a:pPr>
            <a:r>
              <a:rPr lang="en-US" sz="1600" kern="0">
                <a:latin typeface="Calibri"/>
                <a:ea typeface="Calibri"/>
                <a:cs typeface="Calibri"/>
              </a:rPr>
              <a:t>The incidence of G5 events is expected in the patient population under investigation.</a:t>
            </a:r>
            <a:endParaRPr lang="en-US" sz="1600" i="0" u="none" strike="noStrike" kern="0" cap="none" spc="0" normalizeH="0" baseline="0" noProof="0">
              <a:ln>
                <a:noFill/>
              </a:ln>
              <a:effectLst/>
              <a:uLnTx/>
              <a:uFillTx/>
              <a:latin typeface="Calibri"/>
              <a:ea typeface="Calibri"/>
              <a:cs typeface="Calibri"/>
            </a:endParaRPr>
          </a:p>
        </p:txBody>
      </p:sp>
      <p:sp>
        <p:nvSpPr>
          <p:cNvPr id="8" name="TextBox 3">
            <a:extLst>
              <a:ext uri="{FF2B5EF4-FFF2-40B4-BE49-F238E27FC236}">
                <a16:creationId xmlns:a16="http://schemas.microsoft.com/office/drawing/2014/main" id="{AEEE9345-71FA-F8A0-F43C-5EE4E32B37D8}"/>
              </a:ext>
            </a:extLst>
          </p:cNvPr>
          <p:cNvSpPr txBox="1"/>
          <p:nvPr/>
        </p:nvSpPr>
        <p:spPr>
          <a:xfrm>
            <a:off x="6355617" y="1842693"/>
            <a:ext cx="4871707" cy="2554545"/>
          </a:xfrm>
          <a:prstGeom prst="rect">
            <a:avLst/>
          </a:prstGeom>
          <a:noFill/>
        </p:spPr>
        <p:txBody>
          <a:bodyPr wrap="square" lIns="91440" tIns="45720" rIns="91440" bIns="45720" anchor="t">
            <a:spAutoFit/>
          </a:bodyPr>
          <a:lstStyle/>
          <a:p>
            <a:pPr marL="143510" indent="-143510" eaLnBrk="0" hangingPunct="0">
              <a:spcBef>
                <a:spcPts val="0"/>
              </a:spcBef>
              <a:spcAft>
                <a:spcPts val="1200"/>
              </a:spcAft>
              <a:buClr>
                <a:srgbClr val="7C2B90"/>
              </a:buClr>
              <a:buFont typeface="Arial" charset="0"/>
              <a:buChar char="•"/>
              <a:defRPr/>
            </a:pPr>
            <a:r>
              <a:rPr lang="en-US" sz="1300">
                <a:solidFill>
                  <a:schemeClr val="tx1">
                    <a:lumMod val="85000"/>
                    <a:lumOff val="15000"/>
                  </a:schemeClr>
                </a:solidFill>
                <a:latin typeface="+mj-lt"/>
                <a:ea typeface="+mn-ea"/>
                <a:cs typeface="Arial" panose="020B0604020202020204" pitchFamily="34" charset="0"/>
              </a:rPr>
              <a:t>No DLTs and no study drug interruptions </a:t>
            </a:r>
            <a:br>
              <a:rPr lang="en-US" sz="1300">
                <a:solidFill>
                  <a:schemeClr val="tx1">
                    <a:lumMod val="85000"/>
                    <a:lumOff val="15000"/>
                  </a:schemeClr>
                </a:solidFill>
                <a:latin typeface="+mj-lt"/>
                <a:ea typeface="+mn-ea"/>
                <a:cs typeface="Arial" panose="020B0604020202020204" pitchFamily="34" charset="0"/>
              </a:rPr>
            </a:br>
            <a:r>
              <a:rPr lang="en-US" sz="1300">
                <a:solidFill>
                  <a:schemeClr val="tx1">
                    <a:lumMod val="85000"/>
                    <a:lumOff val="15000"/>
                  </a:schemeClr>
                </a:solidFill>
                <a:latin typeface="+mj-lt"/>
                <a:ea typeface="+mn-ea"/>
                <a:cs typeface="Arial" panose="020B0604020202020204" pitchFamily="34" charset="0"/>
              </a:rPr>
              <a:t>due to adverse drug reactions were observed</a:t>
            </a:r>
          </a:p>
          <a:p>
            <a:pPr marL="143510" indent="-143510" eaLnBrk="0" hangingPunct="0">
              <a:spcBef>
                <a:spcPts val="0"/>
              </a:spcBef>
              <a:spcAft>
                <a:spcPts val="1200"/>
              </a:spcAft>
              <a:buClr>
                <a:srgbClr val="7C2B90"/>
              </a:buClr>
              <a:buFont typeface="Arial" charset="0"/>
              <a:buChar char="•"/>
              <a:defRPr/>
            </a:pPr>
            <a:r>
              <a:rPr lang="en-US" sz="1300">
                <a:solidFill>
                  <a:schemeClr val="tx1">
                    <a:lumMod val="85000"/>
                    <a:lumOff val="15000"/>
                  </a:schemeClr>
                </a:solidFill>
                <a:latin typeface="+mj-lt"/>
                <a:ea typeface="+mn-ea"/>
                <a:cs typeface="Arial" panose="020B0604020202020204" pitchFamily="34" charset="0"/>
              </a:rPr>
              <a:t>No trend for increased toxicity at higher doses </a:t>
            </a:r>
            <a:br>
              <a:rPr lang="en-US" sz="1300">
                <a:solidFill>
                  <a:schemeClr val="tx1">
                    <a:lumMod val="85000"/>
                    <a:lumOff val="15000"/>
                  </a:schemeClr>
                </a:solidFill>
                <a:latin typeface="+mj-lt"/>
                <a:ea typeface="+mn-ea"/>
                <a:cs typeface="Arial" panose="020B0604020202020204" pitchFamily="34" charset="0"/>
              </a:rPr>
            </a:br>
            <a:r>
              <a:rPr lang="en-US" sz="1300">
                <a:solidFill>
                  <a:schemeClr val="tx1">
                    <a:lumMod val="85000"/>
                    <a:lumOff val="15000"/>
                  </a:schemeClr>
                </a:solidFill>
                <a:latin typeface="+mj-lt"/>
                <a:ea typeface="+mn-ea"/>
                <a:cs typeface="Arial" panose="020B0604020202020204" pitchFamily="34" charset="0"/>
              </a:rPr>
              <a:t>was observed during the dose escalation phase</a:t>
            </a:r>
          </a:p>
          <a:p>
            <a:pPr marL="143510" indent="-143510" eaLnBrk="0" hangingPunct="0">
              <a:spcBef>
                <a:spcPts val="0"/>
              </a:spcBef>
              <a:spcAft>
                <a:spcPts val="1200"/>
              </a:spcAft>
              <a:buClr>
                <a:srgbClr val="7C2B90"/>
              </a:buClr>
              <a:buFont typeface="Arial" charset="0"/>
              <a:buChar char="•"/>
              <a:defRPr/>
            </a:pPr>
            <a:r>
              <a:rPr lang="en-US" sz="1300">
                <a:solidFill>
                  <a:schemeClr val="tx1">
                    <a:lumMod val="85000"/>
                    <a:lumOff val="15000"/>
                  </a:schemeClr>
                </a:solidFill>
                <a:latin typeface="+mj-lt"/>
                <a:ea typeface="+mn-ea"/>
                <a:cs typeface="Arial"/>
              </a:rPr>
              <a:t>The most frequent TEAEs were nausea/vomiting, </a:t>
            </a:r>
            <a:br>
              <a:rPr lang="en-US" sz="1300">
                <a:solidFill>
                  <a:schemeClr val="tx1">
                    <a:lumMod val="85000"/>
                    <a:lumOff val="15000"/>
                  </a:schemeClr>
                </a:solidFill>
                <a:latin typeface="+mj-lt"/>
                <a:ea typeface="+mn-ea"/>
                <a:cs typeface="Arial"/>
              </a:rPr>
            </a:br>
            <a:r>
              <a:rPr lang="en-US" sz="1300">
                <a:solidFill>
                  <a:schemeClr val="tx1">
                    <a:lumMod val="85000"/>
                    <a:lumOff val="15000"/>
                  </a:schemeClr>
                </a:solidFill>
                <a:latin typeface="+mj-lt"/>
                <a:ea typeface="+mn-ea"/>
                <a:cs typeface="Arial"/>
              </a:rPr>
              <a:t>manageable with common antiemetics, and infections</a:t>
            </a:r>
            <a:r>
              <a:rPr lang="en-US" sz="1300">
                <a:solidFill>
                  <a:schemeClr val="tx1">
                    <a:lumMod val="85000"/>
                    <a:lumOff val="15000"/>
                  </a:schemeClr>
                </a:solidFill>
                <a:latin typeface="+mj-lt"/>
                <a:cs typeface="Arial"/>
              </a:rPr>
              <a:t>/</a:t>
            </a:r>
            <a:r>
              <a:rPr lang="en-US" sz="1300">
                <a:solidFill>
                  <a:schemeClr val="tx1">
                    <a:lumMod val="85000"/>
                    <a:lumOff val="15000"/>
                  </a:schemeClr>
                </a:solidFill>
                <a:latin typeface="+mj-lt"/>
                <a:ea typeface="+mn-ea"/>
                <a:cs typeface="Arial"/>
              </a:rPr>
              <a:t>infestations </a:t>
            </a:r>
          </a:p>
          <a:p>
            <a:pPr marL="143510" indent="-143510">
              <a:spcBef>
                <a:spcPts val="0"/>
              </a:spcBef>
              <a:spcAft>
                <a:spcPts val="1200"/>
              </a:spcAft>
              <a:buClr>
                <a:srgbClr val="7C2B90"/>
              </a:buClr>
              <a:buFont typeface="Arial" charset="0"/>
              <a:buChar char="•"/>
              <a:defRPr/>
            </a:pPr>
            <a:r>
              <a:rPr lang="en-US" sz="1300">
                <a:solidFill>
                  <a:schemeClr val="tx1">
                    <a:lumMod val="85000"/>
                    <a:lumOff val="15000"/>
                  </a:schemeClr>
                </a:solidFill>
                <a:latin typeface="+mj-lt"/>
                <a:ea typeface="+mn-ea"/>
                <a:cs typeface="Arial"/>
              </a:rPr>
              <a:t>17 patients experienced Grade 5 serious adverse events (SAEs), most commonly pneumonia, sepsis, and septic shock. All were deemed unrelated to RVU120 except for one case of acute cardiac failure that was assessed as possibly related</a:t>
            </a:r>
            <a:endParaRPr lang="en-US" sz="1300">
              <a:solidFill>
                <a:schemeClr val="tx1">
                  <a:lumMod val="85000"/>
                  <a:lumOff val="15000"/>
                </a:schemeClr>
              </a:solidFill>
              <a:latin typeface="+mj-lt"/>
              <a:ea typeface="+mn-ea"/>
              <a:cs typeface="Arial" panose="020B0604020202020204" pitchFamily="34" charset="0"/>
            </a:endParaRPr>
          </a:p>
        </p:txBody>
      </p:sp>
      <p:sp>
        <p:nvSpPr>
          <p:cNvPr id="10" name="Prostokąt 9">
            <a:extLst>
              <a:ext uri="{FF2B5EF4-FFF2-40B4-BE49-F238E27FC236}">
                <a16:creationId xmlns:a16="http://schemas.microsoft.com/office/drawing/2014/main" id="{CB74DFF2-98FE-C0FE-684B-DC84996F8273}"/>
              </a:ext>
            </a:extLst>
          </p:cNvPr>
          <p:cNvSpPr/>
          <p:nvPr/>
        </p:nvSpPr>
        <p:spPr>
          <a:xfrm>
            <a:off x="6355617" y="1253323"/>
            <a:ext cx="4871707" cy="524539"/>
          </a:xfrm>
          <a:prstGeom prst="rect">
            <a:avLst/>
          </a:prstGeom>
          <a:solidFill>
            <a:srgbClr val="7C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mj-lt"/>
                <a:cs typeface="Arial" panose="020B0604020202020204" pitchFamily="34" charset="0"/>
              </a:rPr>
              <a:t>RVU120 in combination with VEN is safe and tolerated </a:t>
            </a:r>
            <a:br>
              <a:rPr lang="en-US" sz="1400" b="1">
                <a:solidFill>
                  <a:schemeClr val="bg1"/>
                </a:solidFill>
                <a:latin typeface="+mj-lt"/>
                <a:cs typeface="Arial" panose="020B0604020202020204" pitchFamily="34" charset="0"/>
              </a:rPr>
            </a:br>
            <a:r>
              <a:rPr lang="en-US" sz="1400" b="1">
                <a:solidFill>
                  <a:schemeClr val="bg1"/>
                </a:solidFill>
                <a:latin typeface="+mj-lt"/>
                <a:cs typeface="Arial" panose="020B0604020202020204" pitchFamily="34" charset="0"/>
              </a:rPr>
              <a:t>in patients with VEN-failed AML</a:t>
            </a:r>
            <a:endParaRPr lang="en-US" sz="1400" b="1">
              <a:solidFill>
                <a:schemeClr val="bg1"/>
              </a:solidFill>
            </a:endParaRPr>
          </a:p>
        </p:txBody>
      </p:sp>
      <p:sp>
        <p:nvSpPr>
          <p:cNvPr id="11" name="pole tekstowe 39">
            <a:extLst>
              <a:ext uri="{FF2B5EF4-FFF2-40B4-BE49-F238E27FC236}">
                <a16:creationId xmlns:a16="http://schemas.microsoft.com/office/drawing/2014/main" id="{248297EF-23AB-6557-F807-1E9224AE55FE}"/>
              </a:ext>
            </a:extLst>
          </p:cNvPr>
          <p:cNvSpPr txBox="1"/>
          <p:nvPr/>
        </p:nvSpPr>
        <p:spPr>
          <a:xfrm>
            <a:off x="9899706" y="304540"/>
            <a:ext cx="2146188" cy="340519"/>
          </a:xfrm>
          <a:prstGeom prst="roundRect">
            <a:avLst/>
          </a:prstGeom>
          <a:solidFill>
            <a:srgbClr val="7C2B9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Data Cut-off: May 14, 2025</a:t>
            </a:r>
            <a:endParaRPr lang="en-US" sz="1000" b="1">
              <a:solidFill>
                <a:srgbClr val="FFFFFF"/>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Preliminary data</a:t>
            </a:r>
          </a:p>
        </p:txBody>
      </p:sp>
      <p:graphicFrame>
        <p:nvGraphicFramePr>
          <p:cNvPr id="3" name="Table 2">
            <a:extLst>
              <a:ext uri="{FF2B5EF4-FFF2-40B4-BE49-F238E27FC236}">
                <a16:creationId xmlns:a16="http://schemas.microsoft.com/office/drawing/2014/main" id="{2A0E7704-5500-1893-48C8-0812BCA709CA}"/>
              </a:ext>
            </a:extLst>
          </p:cNvPr>
          <p:cNvGraphicFramePr>
            <a:graphicFrameLocks noGrp="1"/>
          </p:cNvGraphicFramePr>
          <p:nvPr>
            <p:extLst>
              <p:ext uri="{D42A27DB-BD31-4B8C-83A1-F6EECF244321}">
                <p14:modId xmlns:p14="http://schemas.microsoft.com/office/powerpoint/2010/main" val="945407374"/>
              </p:ext>
            </p:extLst>
          </p:nvPr>
        </p:nvGraphicFramePr>
        <p:xfrm>
          <a:off x="432272" y="876411"/>
          <a:ext cx="5404112" cy="4485995"/>
        </p:xfrm>
        <a:graphic>
          <a:graphicData uri="http://schemas.openxmlformats.org/drawingml/2006/table">
            <a:tbl>
              <a:tblPr firstRow="1" bandRow="1">
                <a:tableStyleId>{5C22544A-7EE6-4342-B048-85BDC9FD1C3A}</a:tableStyleId>
              </a:tblPr>
              <a:tblGrid>
                <a:gridCol w="1976360">
                  <a:extLst>
                    <a:ext uri="{9D8B030D-6E8A-4147-A177-3AD203B41FA5}">
                      <a16:colId xmlns:a16="http://schemas.microsoft.com/office/drawing/2014/main" val="3724978829"/>
                    </a:ext>
                  </a:extLst>
                </a:gridCol>
                <a:gridCol w="1142584">
                  <a:extLst>
                    <a:ext uri="{9D8B030D-6E8A-4147-A177-3AD203B41FA5}">
                      <a16:colId xmlns:a16="http://schemas.microsoft.com/office/drawing/2014/main" val="22048298"/>
                    </a:ext>
                  </a:extLst>
                </a:gridCol>
                <a:gridCol w="1142584">
                  <a:extLst>
                    <a:ext uri="{9D8B030D-6E8A-4147-A177-3AD203B41FA5}">
                      <a16:colId xmlns:a16="http://schemas.microsoft.com/office/drawing/2014/main" val="4158280955"/>
                    </a:ext>
                  </a:extLst>
                </a:gridCol>
                <a:gridCol w="1142584">
                  <a:extLst>
                    <a:ext uri="{9D8B030D-6E8A-4147-A177-3AD203B41FA5}">
                      <a16:colId xmlns:a16="http://schemas.microsoft.com/office/drawing/2014/main" val="2590322456"/>
                    </a:ext>
                  </a:extLst>
                </a:gridCol>
              </a:tblGrid>
              <a:tr h="455795">
                <a:tc>
                  <a:txBody>
                    <a:bodyPr/>
                    <a:lstStyle/>
                    <a:p>
                      <a:pPr algn="r"/>
                      <a:r>
                        <a:rPr lang="en-US" sz="1200">
                          <a:latin typeface="+mj-lt"/>
                        </a:rPr>
                        <a:t>TEAEs N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latin typeface="+mj-lt"/>
                        </a:rPr>
                        <a:t>All grades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latin typeface="+mj-lt"/>
                        </a:rPr>
                        <a:t>Grade 1 &amp; 2</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latin typeface="+mj-lt"/>
                        </a:rPr>
                        <a:t>Grade 3 &amp; 4</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89932068"/>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Nausea</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23 (53%)</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19 (44%)</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38100" cap="flat" cmpd="sng" algn="ctr">
                      <a:no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4 (9%)</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9941865"/>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Vomiting</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19 (44%)</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18 (42%)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 (2%)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406559"/>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Infections/Infestations</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19 (44%)</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7 (16%)</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4 (9%)</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0073671"/>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Asthenia/Fatigue</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12 (28%)</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9 (21%)</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3 (7%)</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3498867"/>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Decreased Appetite</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12 (28%)</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12 (28%)</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0 (0%)</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0242772"/>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Anemia</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10 (23%)</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 (2%)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9 (21%)</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3367440"/>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Febrile Neutropenia</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9 (21%)</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0 (0%)</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9 (21%)</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3843485"/>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Constipation</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8 (19%)</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 (2%)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7 (16%)</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9513418"/>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Diarrhea</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5 (12%)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5 (12%)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0 (0%)</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1223811"/>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Thrombocytopenia</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5 (12%)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 (2%)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4 (9%)</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9084001"/>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Neutropenia</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4 (9%)</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0 (0%)</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4 (9%)</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1906182"/>
                  </a:ext>
                </a:extLst>
              </a:tr>
              <a:tr h="335850">
                <a:tc>
                  <a:txBody>
                    <a:bodyPr/>
                    <a:lstStyle/>
                    <a:p>
                      <a:pPr marL="0" lvl="0" algn="r" defTabSz="342892" rtl="0" eaLnBrk="1" latinLnBrk="0" hangingPunct="1">
                        <a:buNone/>
                      </a:pPr>
                      <a:r>
                        <a:rPr lang="en-US" sz="1100" b="1" kern="1200">
                          <a:solidFill>
                            <a:srgbClr val="183151"/>
                          </a:solidFill>
                          <a:latin typeface="+mj-lt"/>
                          <a:ea typeface="+mn-ea"/>
                          <a:cs typeface="Tahoma" panose="020B0604030504040204" pitchFamily="34" charset="0"/>
                        </a:rPr>
                        <a:t>Sepsis/Septic Shock</a:t>
                      </a:r>
                    </a:p>
                  </a:txBody>
                  <a:tcPr anchor="ctr">
                    <a:lnL w="38100" cap="flat" cmpd="sng" algn="ctr">
                      <a:no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1" kern="1200">
                          <a:solidFill>
                            <a:srgbClr val="183151"/>
                          </a:solidFill>
                          <a:latin typeface="+mj-lt"/>
                          <a:ea typeface="+mn-ea"/>
                          <a:cs typeface="Tahoma" panose="020B0604030504040204" pitchFamily="34" charset="0"/>
                        </a:rPr>
                        <a:t>4 (9%)</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0 (0%)</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19050" cap="flat" cmpd="sng" algn="ctr">
                      <a:solidFill>
                        <a:schemeClr val="tx1">
                          <a:lumMod val="65000"/>
                          <a:lumOff val="35000"/>
                        </a:schemeClr>
                      </a:solid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342892" rtl="0" eaLnBrk="1" fontAlgn="ctr" latinLnBrk="0" hangingPunct="1">
                        <a:buNone/>
                      </a:pPr>
                      <a:r>
                        <a:rPr lang="en-US" sz="1100" b="0" kern="1200">
                          <a:solidFill>
                            <a:srgbClr val="183151"/>
                          </a:solidFill>
                          <a:latin typeface="+mj-lt"/>
                          <a:ea typeface="+mn-ea"/>
                          <a:cs typeface="Tahoma" panose="020B0604030504040204" pitchFamily="34" charset="0"/>
                        </a:rPr>
                        <a:t>1 (2%)</a:t>
                      </a:r>
                    </a:p>
                  </a:txBody>
                  <a:tcPr marL="7620" marR="7620" marT="7620" marB="0" anchor="ctr">
                    <a:lnL w="19050" cap="flat" cmpd="sng" algn="ctr">
                      <a:solidFill>
                        <a:schemeClr val="tx1">
                          <a:lumMod val="65000"/>
                          <a:lumOff val="35000"/>
                        </a:schemeClr>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tx1">
                          <a:lumMod val="65000"/>
                          <a:lumOff val="35000"/>
                        </a:schemeClr>
                      </a:solidFill>
                      <a:prstDash val="solid"/>
                      <a:round/>
                      <a:headEnd type="none" w="med" len="med"/>
                      <a:tailEnd type="none" w="med" len="med"/>
                    </a:lnT>
                    <a:lnB w="190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7633178"/>
                  </a:ext>
                </a:extLst>
              </a:tr>
            </a:tbl>
          </a:graphicData>
        </a:graphic>
      </p:graphicFrame>
    </p:spTree>
    <p:extLst>
      <p:ext uri="{BB962C8B-B14F-4D97-AF65-F5344CB8AC3E}">
        <p14:creationId xmlns:p14="http://schemas.microsoft.com/office/powerpoint/2010/main" val="40880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9694F-989A-C073-6A98-9D6AC666AFF9}"/>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0D669B40-6E89-697D-C9FC-72CABBC3C471}"/>
              </a:ext>
            </a:extLst>
          </p:cNvPr>
          <p:cNvGraphicFramePr>
            <a:graphicFrameLocks noChangeAspect="1"/>
          </p:cNvGraphicFramePr>
          <p:nvPr>
            <p:custDataLst>
              <p:tags r:id="rId1"/>
            </p:custDataLst>
            <p:extLst>
              <p:ext uri="{D42A27DB-BD31-4B8C-83A1-F6EECF244321}">
                <p14:modId xmlns:p14="http://schemas.microsoft.com/office/powerpoint/2010/main" val="328282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9" name="think-cell data - do not delete" hidden="1">
                        <a:extLst>
                          <a:ext uri="{FF2B5EF4-FFF2-40B4-BE49-F238E27FC236}">
                            <a16:creationId xmlns:a16="http://schemas.microsoft.com/office/drawing/2014/main" id="{0D669B40-6E89-697D-C9FC-72CABBC3C4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7" name="Group 26">
            <a:extLst>
              <a:ext uri="{FF2B5EF4-FFF2-40B4-BE49-F238E27FC236}">
                <a16:creationId xmlns:a16="http://schemas.microsoft.com/office/drawing/2014/main" id="{C5E9524F-9E2A-BB49-4947-F8C1656D688D}"/>
              </a:ext>
            </a:extLst>
          </p:cNvPr>
          <p:cNvGrpSpPr/>
          <p:nvPr/>
        </p:nvGrpSpPr>
        <p:grpSpPr>
          <a:xfrm>
            <a:off x="6080548" y="1527089"/>
            <a:ext cx="5055452" cy="5056635"/>
            <a:chOff x="6080548" y="1527089"/>
            <a:chExt cx="5055452" cy="5056635"/>
          </a:xfrm>
        </p:grpSpPr>
        <p:pic>
          <p:nvPicPr>
            <p:cNvPr id="24" name="Picture 23" descr="A screenshot of a computer&#10;&#10;AI-generated content may be incorrect.">
              <a:extLst>
                <a:ext uri="{FF2B5EF4-FFF2-40B4-BE49-F238E27FC236}">
                  <a16:creationId xmlns:a16="http://schemas.microsoft.com/office/drawing/2014/main" id="{61B2DD0B-BC45-6CEA-B5DD-B03776AEDC3A}"/>
                </a:ext>
              </a:extLst>
            </p:cNvPr>
            <p:cNvPicPr>
              <a:picLocks noChangeAspect="1"/>
            </p:cNvPicPr>
            <p:nvPr/>
          </p:nvPicPr>
          <p:blipFill>
            <a:blip r:embed="rId6">
              <a:extLst>
                <a:ext uri="{28A0092B-C50C-407E-A947-70E740481C1C}">
                  <a14:useLocalDpi xmlns:a14="http://schemas.microsoft.com/office/drawing/2010/main" val="0"/>
                </a:ext>
              </a:extLst>
            </a:blip>
            <a:srcRect l="4185" t="2977" r="44365" b="93320"/>
            <a:stretch>
              <a:fillRect/>
            </a:stretch>
          </p:blipFill>
          <p:spPr>
            <a:xfrm>
              <a:off x="6080548" y="1527089"/>
              <a:ext cx="5040000" cy="362715"/>
            </a:xfrm>
            <a:prstGeom prst="rect">
              <a:avLst/>
            </a:prstGeom>
          </p:spPr>
        </p:pic>
        <p:pic>
          <p:nvPicPr>
            <p:cNvPr id="25" name="Picture 24" descr="A screenshot of a computer&#10;&#10;AI-generated content may be incorrect.">
              <a:extLst>
                <a:ext uri="{FF2B5EF4-FFF2-40B4-BE49-F238E27FC236}">
                  <a16:creationId xmlns:a16="http://schemas.microsoft.com/office/drawing/2014/main" id="{A222B9A3-E6CD-CE60-65B2-20401E6FEEFC}"/>
                </a:ext>
              </a:extLst>
            </p:cNvPr>
            <p:cNvPicPr>
              <a:picLocks noChangeAspect="1"/>
            </p:cNvPicPr>
            <p:nvPr/>
          </p:nvPicPr>
          <p:blipFill>
            <a:blip r:embed="rId6">
              <a:extLst>
                <a:ext uri="{28A0092B-C50C-407E-A947-70E740481C1C}">
                  <a14:useLocalDpi xmlns:a14="http://schemas.microsoft.com/office/drawing/2010/main" val="0"/>
                </a:ext>
              </a:extLst>
            </a:blip>
            <a:srcRect l="4185" t="32243" r="44365" b="19842"/>
            <a:stretch>
              <a:fillRect/>
            </a:stretch>
          </p:blipFill>
          <p:spPr>
            <a:xfrm>
              <a:off x="6096000" y="1889804"/>
              <a:ext cx="5040000" cy="4693920"/>
            </a:xfrm>
            <a:prstGeom prst="rect">
              <a:avLst/>
            </a:prstGeom>
          </p:spPr>
        </p:pic>
      </p:grpSp>
      <p:pic>
        <p:nvPicPr>
          <p:cNvPr id="11" name="Picture 10" descr="A screenshot of a computer&#10;&#10;AI-generated content may be incorrect.">
            <a:extLst>
              <a:ext uri="{FF2B5EF4-FFF2-40B4-BE49-F238E27FC236}">
                <a16:creationId xmlns:a16="http://schemas.microsoft.com/office/drawing/2014/main" id="{2EB8EF41-5101-B65C-1BD3-DD4325E3BD18}"/>
              </a:ext>
            </a:extLst>
          </p:cNvPr>
          <p:cNvPicPr>
            <a:picLocks noChangeAspect="1"/>
          </p:cNvPicPr>
          <p:nvPr/>
        </p:nvPicPr>
        <p:blipFill>
          <a:blip r:embed="rId6">
            <a:extLst>
              <a:ext uri="{28A0092B-C50C-407E-A947-70E740481C1C}">
                <a14:useLocalDpi xmlns:a14="http://schemas.microsoft.com/office/drawing/2010/main" val="0"/>
              </a:ext>
            </a:extLst>
          </a:blip>
          <a:srcRect l="4185" t="2977" r="44365" b="67766"/>
          <a:stretch>
            <a:fillRect/>
          </a:stretch>
        </p:blipFill>
        <p:spPr>
          <a:xfrm>
            <a:off x="432271" y="1528876"/>
            <a:ext cx="5040000" cy="2866041"/>
          </a:xfrm>
          <a:prstGeom prst="rect">
            <a:avLst/>
          </a:prstGeom>
        </p:spPr>
      </p:pic>
      <p:sp>
        <p:nvSpPr>
          <p:cNvPr id="2" name="pole tekstowe 39">
            <a:extLst>
              <a:ext uri="{FF2B5EF4-FFF2-40B4-BE49-F238E27FC236}">
                <a16:creationId xmlns:a16="http://schemas.microsoft.com/office/drawing/2014/main" id="{76DED0CB-668B-B100-990F-F03E6827DC80}"/>
              </a:ext>
            </a:extLst>
          </p:cNvPr>
          <p:cNvSpPr txBox="1"/>
          <p:nvPr/>
        </p:nvSpPr>
        <p:spPr>
          <a:xfrm>
            <a:off x="432271" y="225746"/>
            <a:ext cx="1475187" cy="476726"/>
          </a:xfrm>
          <a:prstGeom prst="roundRect">
            <a:avLst/>
          </a:prstGeom>
          <a:solidFill>
            <a:schemeClr val="accent3"/>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RIVER-81</a:t>
            </a:r>
          </a:p>
        </p:txBody>
      </p:sp>
      <p:sp>
        <p:nvSpPr>
          <p:cNvPr id="9" name="Title 1">
            <a:extLst>
              <a:ext uri="{FF2B5EF4-FFF2-40B4-BE49-F238E27FC236}">
                <a16:creationId xmlns:a16="http://schemas.microsoft.com/office/drawing/2014/main" id="{2C01B2FA-6DA2-A28E-D00D-527891E4BAA0}"/>
              </a:ext>
            </a:extLst>
          </p:cNvPr>
          <p:cNvSpPr>
            <a:spLocks noGrp="1"/>
          </p:cNvSpPr>
          <p:nvPr>
            <p:ph type="title"/>
          </p:nvPr>
        </p:nvSpPr>
        <p:spPr>
          <a:xfrm>
            <a:off x="2068139" y="322520"/>
            <a:ext cx="9904977" cy="369838"/>
          </a:xfrm>
        </p:spPr>
        <p:txBody>
          <a:bodyPr vert="horz"/>
          <a:lstStyle/>
          <a:p>
            <a:r>
              <a:rPr lang="en-US" sz="2400" noProof="0">
                <a:solidFill>
                  <a:srgbClr val="7C2B90"/>
                </a:solidFill>
                <a:ea typeface="Calibri"/>
                <a:cs typeface="Calibri"/>
              </a:rPr>
              <a:t>7 of 27 evaluable patients with CR/</a:t>
            </a:r>
            <a:r>
              <a:rPr lang="en-US" sz="2400" noProof="0" err="1">
                <a:solidFill>
                  <a:srgbClr val="7C2B90"/>
                </a:solidFill>
                <a:ea typeface="Calibri"/>
                <a:cs typeface="Calibri"/>
              </a:rPr>
              <a:t>CRi</a:t>
            </a:r>
            <a:r>
              <a:rPr lang="en-US" sz="2400" noProof="0">
                <a:solidFill>
                  <a:srgbClr val="7C2B90"/>
                </a:solidFill>
                <a:ea typeface="Calibri"/>
                <a:cs typeface="Calibri"/>
              </a:rPr>
              <a:t> across cohorts</a:t>
            </a:r>
          </a:p>
        </p:txBody>
      </p:sp>
      <p:sp>
        <p:nvSpPr>
          <p:cNvPr id="8" name="pole tekstowe 39">
            <a:extLst>
              <a:ext uri="{FF2B5EF4-FFF2-40B4-BE49-F238E27FC236}">
                <a16:creationId xmlns:a16="http://schemas.microsoft.com/office/drawing/2014/main" id="{9F3B91A8-2504-8BA4-C8E0-4426D8245300}"/>
              </a:ext>
            </a:extLst>
          </p:cNvPr>
          <p:cNvSpPr txBox="1"/>
          <p:nvPr/>
        </p:nvSpPr>
        <p:spPr>
          <a:xfrm>
            <a:off x="9899706" y="304540"/>
            <a:ext cx="2146188" cy="340519"/>
          </a:xfrm>
          <a:prstGeom prst="roundRect">
            <a:avLst/>
          </a:prstGeom>
          <a:solidFill>
            <a:srgbClr val="7C2B9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Data Cut-off: May 14, 2025</a:t>
            </a:r>
            <a:endParaRPr lang="en-US" sz="1000" b="1">
              <a:solidFill>
                <a:srgbClr val="FFFFFF"/>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Preliminary data</a:t>
            </a:r>
          </a:p>
        </p:txBody>
      </p:sp>
      <p:sp>
        <p:nvSpPr>
          <p:cNvPr id="15" name="Prostokąt 31">
            <a:extLst>
              <a:ext uri="{FF2B5EF4-FFF2-40B4-BE49-F238E27FC236}">
                <a16:creationId xmlns:a16="http://schemas.microsoft.com/office/drawing/2014/main" id="{CCCCFA1C-43F8-5803-B724-4E5A98E6FDEE}"/>
              </a:ext>
            </a:extLst>
          </p:cNvPr>
          <p:cNvSpPr/>
          <p:nvPr/>
        </p:nvSpPr>
        <p:spPr>
          <a:xfrm>
            <a:off x="9331534" y="4908448"/>
            <a:ext cx="2425492" cy="439136"/>
          </a:xfrm>
          <a:prstGeom prst="rect">
            <a:avLst/>
          </a:prstGeom>
          <a:solidFill>
            <a:srgbClr val="7C2B90"/>
          </a:solidFill>
          <a:ln w="0" cap="flat">
            <a:noFill/>
            <a:prstDash val="solid"/>
            <a:miter/>
          </a:ln>
        </p:spPr>
        <p:txBody>
          <a:bodyPr vert="horz" lIns="0" tIns="45720" rIns="0" bIns="45720" rtlCol="0" anchor="ctr"/>
          <a:lstStyle/>
          <a:p>
            <a:pPr algn="ctr"/>
            <a:r>
              <a:rPr lang="en-US" sz="1050">
                <a:solidFill>
                  <a:schemeClr val="bg1"/>
                </a:solidFill>
              </a:rPr>
              <a:t>3/6 evaluable patients </a:t>
            </a:r>
            <a:br>
              <a:rPr lang="en-US" sz="1050"/>
            </a:br>
            <a:r>
              <a:rPr lang="en-US" sz="1050">
                <a:solidFill>
                  <a:schemeClr val="bg1"/>
                </a:solidFill>
              </a:rPr>
              <a:t>in Cohort 4 with CR/CRi</a:t>
            </a:r>
            <a:endParaRPr lang="en-US" sz="1200" b="1">
              <a:solidFill>
                <a:schemeClr val="bg1"/>
              </a:solidFill>
            </a:endParaRPr>
          </a:p>
        </p:txBody>
      </p:sp>
      <p:sp>
        <p:nvSpPr>
          <p:cNvPr id="3" name="Text Placeholder 6">
            <a:extLst>
              <a:ext uri="{FF2B5EF4-FFF2-40B4-BE49-F238E27FC236}">
                <a16:creationId xmlns:a16="http://schemas.microsoft.com/office/drawing/2014/main" id="{91F3ED0E-3BCE-1797-0420-2788D78D0AE9}"/>
              </a:ext>
            </a:extLst>
          </p:cNvPr>
          <p:cNvSpPr txBox="1">
            <a:spLocks/>
          </p:cNvSpPr>
          <p:nvPr/>
        </p:nvSpPr>
        <p:spPr>
          <a:xfrm>
            <a:off x="434975" y="811009"/>
            <a:ext cx="11322051" cy="497575"/>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rgbClr val="7C2B90"/>
            </a:bgClr>
          </a:pattFill>
        </p:spPr>
        <p:txBody>
          <a:bodyPr vert="horz" wrap="square" lIns="0" tIns="0" rIns="0" bIns="0" rtlCol="0" anchor="ctr">
            <a:noAutofit/>
          </a:bodyPr>
          <a:lstStyle>
            <a:lvl1pPr marL="0" indent="0" algn="ctr" defTabSz="914400" rtl="0" eaLnBrk="1" latinLnBrk="0" hangingPunct="1">
              <a:lnSpc>
                <a:spcPct val="100000"/>
              </a:lnSpc>
              <a:spcBef>
                <a:spcPts val="600"/>
              </a:spcBef>
              <a:buFont typeface="Arial" panose="020B0604020202020204" pitchFamily="34" charset="0"/>
              <a:buNone/>
              <a:defRPr sz="1400" b="1" kern="1200">
                <a:solidFill>
                  <a:schemeClr val="bg1"/>
                </a:solidFill>
                <a:latin typeface="+mn-lt"/>
                <a:ea typeface="+mn-ea"/>
                <a:cs typeface="+mn-cs"/>
              </a:defRPr>
            </a:lvl1pPr>
            <a:lvl2pPr marL="180975"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2pPr>
            <a:lvl3pPr marL="357188" indent="-176213" algn="l" defTabSz="9144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3pPr>
            <a:lvl4pPr marL="539750" indent="-176213"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4pPr>
            <a:lvl5pPr marL="717550" indent="-177800"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5pPr>
            <a:lvl6pPr marL="719138"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t>All responders progressed on prior VEN+HMA therapy, which makes activity of VEN alone very unlikely. </a:t>
            </a:r>
          </a:p>
          <a:p>
            <a:pPr>
              <a:spcBef>
                <a:spcPts val="0"/>
              </a:spcBef>
            </a:pPr>
            <a:r>
              <a:rPr lang="en-US"/>
              <a:t>Therefore, the observed benefit must be attributed to the combination of RVU120 + VEN.</a:t>
            </a:r>
            <a:endParaRPr lang="en-US" i="0" u="none" strike="noStrike" kern="0" cap="none" spc="0" normalizeH="0" baseline="0" noProof="0">
              <a:ln>
                <a:noFill/>
              </a:ln>
              <a:effectLst/>
              <a:uLnTx/>
              <a:uFillTx/>
              <a:latin typeface="Calibri"/>
              <a:ea typeface="Calibri"/>
              <a:cs typeface="Calibri"/>
            </a:endParaRPr>
          </a:p>
        </p:txBody>
      </p:sp>
      <p:sp>
        <p:nvSpPr>
          <p:cNvPr id="7" name="Prostokąt 31">
            <a:extLst>
              <a:ext uri="{FF2B5EF4-FFF2-40B4-BE49-F238E27FC236}">
                <a16:creationId xmlns:a16="http://schemas.microsoft.com/office/drawing/2014/main" id="{5FB077D1-0AB5-6F69-4736-A21BCA926D08}"/>
              </a:ext>
            </a:extLst>
          </p:cNvPr>
          <p:cNvSpPr/>
          <p:nvPr/>
        </p:nvSpPr>
        <p:spPr>
          <a:xfrm>
            <a:off x="9331534" y="3034624"/>
            <a:ext cx="2425492" cy="586920"/>
          </a:xfrm>
          <a:prstGeom prst="rect">
            <a:avLst/>
          </a:prstGeom>
          <a:solidFill>
            <a:srgbClr val="7C2B90"/>
          </a:solidFill>
          <a:ln w="0" cap="flat">
            <a:noFill/>
            <a:prstDash val="solid"/>
            <a:miter/>
          </a:ln>
        </p:spPr>
        <p:txBody>
          <a:bodyPr vert="horz" lIns="0" tIns="45720" rIns="0" bIns="45720" rtlCol="0" anchor="ctr"/>
          <a:lstStyle/>
          <a:p>
            <a:pPr algn="ctr"/>
            <a:r>
              <a:rPr lang="en-US" sz="1050">
                <a:solidFill>
                  <a:schemeClr val="bg1"/>
                </a:solidFill>
              </a:rPr>
              <a:t>3/13 evaluable patients with </a:t>
            </a:r>
            <a:r>
              <a:rPr lang="en-US" sz="1050" err="1">
                <a:solidFill>
                  <a:schemeClr val="bg1"/>
                </a:solidFill>
              </a:rPr>
              <a:t>CRi</a:t>
            </a:r>
            <a:r>
              <a:rPr lang="en-US" sz="1050">
                <a:solidFill>
                  <a:schemeClr val="bg1"/>
                </a:solidFill>
              </a:rPr>
              <a:t>,</a:t>
            </a:r>
          </a:p>
          <a:p>
            <a:pPr algn="ctr"/>
            <a:r>
              <a:rPr lang="en-US" sz="1050">
                <a:solidFill>
                  <a:schemeClr val="bg1"/>
                </a:solidFill>
              </a:rPr>
              <a:t>1 pt with PR,</a:t>
            </a:r>
          </a:p>
          <a:p>
            <a:pPr algn="ctr"/>
            <a:r>
              <a:rPr lang="en-US" sz="1050">
                <a:solidFill>
                  <a:schemeClr val="bg1"/>
                </a:solidFill>
              </a:rPr>
              <a:t>1 pt with &gt;50% blast reduction (43%-&gt;6%)</a:t>
            </a:r>
            <a:endParaRPr lang="en-US" sz="1200" b="1">
              <a:solidFill>
                <a:schemeClr val="bg1"/>
              </a:solidFill>
            </a:endParaRPr>
          </a:p>
        </p:txBody>
      </p:sp>
      <p:sp>
        <p:nvSpPr>
          <p:cNvPr id="13" name="pole tekstowe 12">
            <a:extLst>
              <a:ext uri="{FF2B5EF4-FFF2-40B4-BE49-F238E27FC236}">
                <a16:creationId xmlns:a16="http://schemas.microsoft.com/office/drawing/2014/main" id="{D45B7E7F-5EC7-C473-4140-3A0779CC42D4}"/>
              </a:ext>
            </a:extLst>
          </p:cNvPr>
          <p:cNvSpPr txBox="1"/>
          <p:nvPr/>
        </p:nvSpPr>
        <p:spPr>
          <a:xfrm>
            <a:off x="6970932" y="5997296"/>
            <a:ext cx="3600000" cy="252000"/>
          </a:xfrm>
          <a:prstGeom prst="rect">
            <a:avLst/>
          </a:prstGeom>
          <a:solidFill>
            <a:schemeClr val="bg1"/>
          </a:solidFill>
        </p:spPr>
        <p:txBody>
          <a:bodyPr wrap="none" lIns="0" tIns="0" rIns="0" bIns="0" rtlCol="0" anchor="ctr">
            <a:noAutofit/>
          </a:bodyPr>
          <a:lstStyle/>
          <a:p>
            <a:pPr algn="ctr"/>
            <a:r>
              <a:rPr lang="en-US" sz="1400" b="1">
                <a:solidFill>
                  <a:schemeClr val="tx1">
                    <a:lumMod val="85000"/>
                    <a:lumOff val="15000"/>
                  </a:schemeClr>
                </a:solidFill>
              </a:rPr>
              <a:t>Enrollment in progress</a:t>
            </a:r>
          </a:p>
        </p:txBody>
      </p:sp>
      <p:pic>
        <p:nvPicPr>
          <p:cNvPr id="28" name="Picture 27" descr="A screenshot of a computer&#10;&#10;AI-generated content may be incorrect.">
            <a:extLst>
              <a:ext uri="{FF2B5EF4-FFF2-40B4-BE49-F238E27FC236}">
                <a16:creationId xmlns:a16="http://schemas.microsoft.com/office/drawing/2014/main" id="{BC90D958-9715-5F1C-802C-C32A3E32963F}"/>
              </a:ext>
            </a:extLst>
          </p:cNvPr>
          <p:cNvPicPr>
            <a:picLocks noChangeAspect="1"/>
          </p:cNvPicPr>
          <p:nvPr/>
        </p:nvPicPr>
        <p:blipFill>
          <a:blip r:embed="rId6">
            <a:extLst>
              <a:ext uri="{28A0092B-C50C-407E-A947-70E740481C1C}">
                <a14:useLocalDpi xmlns:a14="http://schemas.microsoft.com/office/drawing/2010/main" val="0"/>
              </a:ext>
            </a:extLst>
          </a:blip>
          <a:srcRect l="56049" t="5975" r="18890" b="75834"/>
          <a:stretch>
            <a:fillRect/>
          </a:stretch>
        </p:blipFill>
        <p:spPr>
          <a:xfrm>
            <a:off x="2614295" y="4615209"/>
            <a:ext cx="2454965" cy="1782022"/>
          </a:xfrm>
          <a:prstGeom prst="rect">
            <a:avLst/>
          </a:prstGeom>
        </p:spPr>
      </p:pic>
    </p:spTree>
    <p:extLst>
      <p:ext uri="{BB962C8B-B14F-4D97-AF65-F5344CB8AC3E}">
        <p14:creationId xmlns:p14="http://schemas.microsoft.com/office/powerpoint/2010/main" val="397410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4F67-EC1F-F8D8-FE52-0F47D7174B62}"/>
            </a:ext>
          </a:extLst>
        </p:cNvPr>
        <p:cNvGrpSpPr/>
        <p:nvPr/>
      </p:nvGrpSpPr>
      <p:grpSpPr>
        <a:xfrm>
          <a:off x="0" y="0"/>
          <a:ext cx="0" cy="0"/>
          <a:chOff x="0" y="0"/>
          <a:chExt cx="0" cy="0"/>
        </a:xfrm>
      </p:grpSpPr>
      <p:sp>
        <p:nvSpPr>
          <p:cNvPr id="2" name="pole tekstowe 39">
            <a:extLst>
              <a:ext uri="{FF2B5EF4-FFF2-40B4-BE49-F238E27FC236}">
                <a16:creationId xmlns:a16="http://schemas.microsoft.com/office/drawing/2014/main" id="{C70BE65A-CE26-FB8D-600A-562015E06336}"/>
              </a:ext>
            </a:extLst>
          </p:cNvPr>
          <p:cNvSpPr txBox="1"/>
          <p:nvPr/>
        </p:nvSpPr>
        <p:spPr>
          <a:xfrm>
            <a:off x="432271" y="225746"/>
            <a:ext cx="1475187" cy="476726"/>
          </a:xfrm>
          <a:prstGeom prst="roundRect">
            <a:avLst/>
          </a:prstGeom>
          <a:solidFill>
            <a:schemeClr val="accent3"/>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FFFFFF"/>
                </a:solidFill>
                <a:effectLst/>
                <a:uLnTx/>
                <a:uFillTx/>
                <a:latin typeface="Calibri"/>
                <a:ea typeface="+mn-ea"/>
                <a:cs typeface="+mn-cs"/>
              </a:rPr>
              <a:t>RIVER-81</a:t>
            </a:r>
          </a:p>
        </p:txBody>
      </p:sp>
      <p:sp>
        <p:nvSpPr>
          <p:cNvPr id="9" name="Title 1">
            <a:extLst>
              <a:ext uri="{FF2B5EF4-FFF2-40B4-BE49-F238E27FC236}">
                <a16:creationId xmlns:a16="http://schemas.microsoft.com/office/drawing/2014/main" id="{806EB0AA-7297-BE60-2332-6EB07E47DDDE}"/>
              </a:ext>
            </a:extLst>
          </p:cNvPr>
          <p:cNvSpPr>
            <a:spLocks noGrp="1"/>
          </p:cNvSpPr>
          <p:nvPr>
            <p:ph type="title"/>
          </p:nvPr>
        </p:nvSpPr>
        <p:spPr>
          <a:xfrm>
            <a:off x="2068139" y="152840"/>
            <a:ext cx="9904977" cy="369838"/>
          </a:xfrm>
        </p:spPr>
        <p:txBody>
          <a:bodyPr/>
          <a:lstStyle/>
          <a:p>
            <a:r>
              <a:rPr lang="en-US" sz="2400">
                <a:solidFill>
                  <a:srgbClr val="7C2B90"/>
                </a:solidFill>
                <a:ea typeface="Calibri"/>
                <a:cs typeface="Calibri"/>
              </a:rPr>
              <a:t>RVU120 administered QD associated with higher CR/CRi rate </a:t>
            </a:r>
            <a:br>
              <a:rPr lang="pl-PL" sz="2400">
                <a:solidFill>
                  <a:srgbClr val="7C2B90"/>
                </a:solidFill>
                <a:ea typeface="Calibri"/>
                <a:cs typeface="Calibri"/>
              </a:rPr>
            </a:br>
            <a:r>
              <a:rPr lang="en-US" sz="2400">
                <a:solidFill>
                  <a:srgbClr val="7C2B90"/>
                </a:solidFill>
                <a:ea typeface="Calibri"/>
                <a:cs typeface="Calibri"/>
              </a:rPr>
              <a:t>and longer durability of responses</a:t>
            </a:r>
          </a:p>
        </p:txBody>
      </p:sp>
      <p:graphicFrame>
        <p:nvGraphicFramePr>
          <p:cNvPr id="4" name="Table 14">
            <a:extLst>
              <a:ext uri="{FF2B5EF4-FFF2-40B4-BE49-F238E27FC236}">
                <a16:creationId xmlns:a16="http://schemas.microsoft.com/office/drawing/2014/main" id="{A5B66C3F-BF19-D6C4-5326-BECF3941A79D}"/>
              </a:ext>
            </a:extLst>
          </p:cNvPr>
          <p:cNvGraphicFramePr>
            <a:graphicFrameLocks noGrp="1"/>
          </p:cNvGraphicFramePr>
          <p:nvPr>
            <p:extLst>
              <p:ext uri="{D42A27DB-BD31-4B8C-83A1-F6EECF244321}">
                <p14:modId xmlns:p14="http://schemas.microsoft.com/office/powerpoint/2010/main" val="1153004031"/>
              </p:ext>
            </p:extLst>
          </p:nvPr>
        </p:nvGraphicFramePr>
        <p:xfrm>
          <a:off x="432270" y="1066011"/>
          <a:ext cx="11422947" cy="4401292"/>
        </p:xfrm>
        <a:graphic>
          <a:graphicData uri="http://schemas.openxmlformats.org/drawingml/2006/table">
            <a:tbl>
              <a:tblPr firstRow="1" bandRow="1">
                <a:tableStyleId>{5C22544A-7EE6-4342-B048-85BDC9FD1C3A}</a:tableStyleId>
              </a:tblPr>
              <a:tblGrid>
                <a:gridCol w="2400941">
                  <a:extLst>
                    <a:ext uri="{9D8B030D-6E8A-4147-A177-3AD203B41FA5}">
                      <a16:colId xmlns:a16="http://schemas.microsoft.com/office/drawing/2014/main" val="3913858548"/>
                    </a:ext>
                  </a:extLst>
                </a:gridCol>
                <a:gridCol w="1512000">
                  <a:extLst>
                    <a:ext uri="{9D8B030D-6E8A-4147-A177-3AD203B41FA5}">
                      <a16:colId xmlns:a16="http://schemas.microsoft.com/office/drawing/2014/main" val="1002016571"/>
                    </a:ext>
                  </a:extLst>
                </a:gridCol>
                <a:gridCol w="1512000">
                  <a:extLst>
                    <a:ext uri="{9D8B030D-6E8A-4147-A177-3AD203B41FA5}">
                      <a16:colId xmlns:a16="http://schemas.microsoft.com/office/drawing/2014/main" val="3853720407"/>
                    </a:ext>
                  </a:extLst>
                </a:gridCol>
                <a:gridCol w="1512000">
                  <a:extLst>
                    <a:ext uri="{9D8B030D-6E8A-4147-A177-3AD203B41FA5}">
                      <a16:colId xmlns:a16="http://schemas.microsoft.com/office/drawing/2014/main" val="574924863"/>
                    </a:ext>
                  </a:extLst>
                </a:gridCol>
                <a:gridCol w="1512000">
                  <a:extLst>
                    <a:ext uri="{9D8B030D-6E8A-4147-A177-3AD203B41FA5}">
                      <a16:colId xmlns:a16="http://schemas.microsoft.com/office/drawing/2014/main" val="1006836745"/>
                    </a:ext>
                  </a:extLst>
                </a:gridCol>
                <a:gridCol w="1487003">
                  <a:extLst>
                    <a:ext uri="{9D8B030D-6E8A-4147-A177-3AD203B41FA5}">
                      <a16:colId xmlns:a16="http://schemas.microsoft.com/office/drawing/2014/main" val="3114539520"/>
                    </a:ext>
                  </a:extLst>
                </a:gridCol>
                <a:gridCol w="1487003">
                  <a:extLst>
                    <a:ext uri="{9D8B030D-6E8A-4147-A177-3AD203B41FA5}">
                      <a16:colId xmlns:a16="http://schemas.microsoft.com/office/drawing/2014/main" val="2723123893"/>
                    </a:ext>
                  </a:extLst>
                </a:gridCol>
              </a:tblGrid>
              <a:tr h="845212">
                <a:tc>
                  <a:txBody>
                    <a:bodyPr/>
                    <a:lstStyle/>
                    <a:p>
                      <a:pPr algn="ctr"/>
                      <a:r>
                        <a:rPr lang="en-US" sz="1200" noProof="0"/>
                        <a:t>Treatment schedule</a:t>
                      </a:r>
                    </a:p>
                  </a:txBody>
                  <a:tcPr anchor="ctr">
                    <a:lnB w="38100" cmpd="sng">
                      <a:noFill/>
                    </a:lnB>
                    <a:solidFill>
                      <a:schemeClr val="accent2"/>
                    </a:solidFill>
                  </a:tcPr>
                </a:tc>
                <a:tc>
                  <a:txBody>
                    <a:bodyPr/>
                    <a:lstStyle/>
                    <a:p>
                      <a:pPr algn="ctr"/>
                      <a:r>
                        <a:rPr lang="en-US" sz="1200" noProof="0"/>
                        <a:t>Part 1</a:t>
                      </a:r>
                    </a:p>
                    <a:p>
                      <a:pPr algn="ctr"/>
                      <a:r>
                        <a:rPr lang="en-US" sz="1200" noProof="0"/>
                        <a:t>Cohort 1</a:t>
                      </a:r>
                    </a:p>
                    <a:p>
                      <a:pPr algn="ctr"/>
                      <a:r>
                        <a:rPr lang="en-US" sz="1200" noProof="0"/>
                        <a:t>RVU120 125mg QOD</a:t>
                      </a:r>
                    </a:p>
                    <a:p>
                      <a:pPr algn="ctr"/>
                      <a:r>
                        <a:rPr lang="en-US" sz="1200" noProof="0"/>
                        <a:t>+ Ven 200mg</a:t>
                      </a:r>
                    </a:p>
                  </a:txBody>
                  <a:tcPr anchor="ctr">
                    <a:lnB w="38100" cmpd="sng">
                      <a:noFill/>
                    </a:lnB>
                    <a:solidFill>
                      <a:schemeClr val="accent2"/>
                    </a:solidFill>
                  </a:tcPr>
                </a:tc>
                <a:tc>
                  <a:txBody>
                    <a:bodyPr/>
                    <a:lstStyle/>
                    <a:p>
                      <a:pPr algn="ctr"/>
                      <a:r>
                        <a:rPr lang="en-US" sz="1200" noProof="0"/>
                        <a:t>Part 1</a:t>
                      </a:r>
                    </a:p>
                    <a:p>
                      <a:pPr algn="ctr"/>
                      <a:r>
                        <a:rPr lang="en-US" sz="1200" noProof="0"/>
                        <a:t>Cohort 2</a:t>
                      </a:r>
                    </a:p>
                    <a:p>
                      <a:pPr algn="ctr"/>
                      <a:r>
                        <a:rPr lang="en-US" sz="1200" noProof="0"/>
                        <a:t>RVU120 250mg QOD</a:t>
                      </a:r>
                    </a:p>
                    <a:p>
                      <a:pPr algn="ctr"/>
                      <a:r>
                        <a:rPr lang="en-US" sz="1200" noProof="0"/>
                        <a:t>+ Ven 200mg</a:t>
                      </a:r>
                    </a:p>
                  </a:txBody>
                  <a:tcPr anchor="ctr">
                    <a:lnB w="38100" cmpd="sng">
                      <a:noFill/>
                    </a:lnB>
                    <a:solidFill>
                      <a:schemeClr val="accent2"/>
                    </a:solidFill>
                  </a:tcPr>
                </a:tc>
                <a:tc>
                  <a:txBody>
                    <a:bodyPr/>
                    <a:lstStyle/>
                    <a:p>
                      <a:pPr algn="ctr"/>
                      <a:r>
                        <a:rPr lang="en-US" sz="1200" noProof="0"/>
                        <a:t>Part 1</a:t>
                      </a:r>
                    </a:p>
                    <a:p>
                      <a:pPr algn="ctr"/>
                      <a:r>
                        <a:rPr lang="en-US" sz="1200" noProof="0"/>
                        <a:t>Cohort 3</a:t>
                      </a:r>
                    </a:p>
                    <a:p>
                      <a:pPr algn="ctr"/>
                      <a:r>
                        <a:rPr lang="en-US" sz="1200" noProof="0"/>
                        <a:t>RVU120 250mg QOD</a:t>
                      </a:r>
                    </a:p>
                    <a:p>
                      <a:pPr algn="ctr"/>
                      <a:r>
                        <a:rPr lang="en-US" sz="1200" noProof="0"/>
                        <a:t>+ Ven 400mg</a:t>
                      </a:r>
                    </a:p>
                  </a:txBody>
                  <a:tcPr anchor="ctr">
                    <a:lnB w="38100" cmpd="sng">
                      <a:noFill/>
                    </a:lnB>
                    <a:solidFill>
                      <a:schemeClr val="accent2"/>
                    </a:solidFill>
                  </a:tcPr>
                </a:tc>
                <a:tc>
                  <a:txBody>
                    <a:bodyPr/>
                    <a:lstStyle/>
                    <a:p>
                      <a:pPr algn="ctr"/>
                      <a:r>
                        <a:rPr lang="en-US" sz="1200" noProof="0"/>
                        <a:t>Part 2</a:t>
                      </a:r>
                    </a:p>
                    <a:p>
                      <a:pPr algn="ctr"/>
                      <a:r>
                        <a:rPr lang="en-US" sz="1200" noProof="0"/>
                        <a:t>Stage 1</a:t>
                      </a:r>
                    </a:p>
                    <a:p>
                      <a:pPr algn="ctr"/>
                      <a:r>
                        <a:rPr lang="en-US" sz="1200" noProof="0"/>
                        <a:t>RVU120 250mg QOD</a:t>
                      </a:r>
                    </a:p>
                    <a:p>
                      <a:pPr algn="ctr"/>
                      <a:r>
                        <a:rPr lang="en-US" sz="1200" noProof="0"/>
                        <a:t>+ Ven 400mg</a:t>
                      </a:r>
                    </a:p>
                  </a:txBody>
                  <a:tcPr anchor="ctr">
                    <a:lnB w="38100" cmpd="sng">
                      <a:noFill/>
                    </a:lnB>
                    <a:solidFill>
                      <a:schemeClr val="accent2"/>
                    </a:solidFill>
                  </a:tcPr>
                </a:tc>
                <a:tc>
                  <a:txBody>
                    <a:bodyPr/>
                    <a:lstStyle/>
                    <a:p>
                      <a:pPr algn="ctr"/>
                      <a:r>
                        <a:rPr lang="en-US" sz="1200" noProof="0"/>
                        <a:t>Part 1</a:t>
                      </a:r>
                    </a:p>
                    <a:p>
                      <a:pPr algn="ctr"/>
                      <a:r>
                        <a:rPr lang="en-US" sz="1200" noProof="0"/>
                        <a:t>Cohort 4</a:t>
                      </a:r>
                    </a:p>
                    <a:p>
                      <a:pPr algn="ctr"/>
                      <a:r>
                        <a:rPr lang="en-US" sz="1200" noProof="0"/>
                        <a:t>RVU120 150mg QD</a:t>
                      </a:r>
                    </a:p>
                    <a:p>
                      <a:pPr algn="ctr"/>
                      <a:r>
                        <a:rPr lang="en-US" sz="1200" noProof="0"/>
                        <a:t>+ Ven 400mg</a:t>
                      </a:r>
                    </a:p>
                  </a:txBody>
                  <a:tcPr anchor="ctr">
                    <a:lnB w="38100" cmpd="sng">
                      <a:noFill/>
                    </a:lnB>
                    <a:solidFill>
                      <a:srgbClr val="7C2B90"/>
                    </a:solidFill>
                  </a:tcPr>
                </a:tc>
                <a:tc>
                  <a:txBody>
                    <a:bodyPr/>
                    <a:lstStyle/>
                    <a:p>
                      <a:pPr algn="ctr"/>
                      <a:r>
                        <a:rPr lang="en-US" sz="1200" noProof="0"/>
                        <a:t>Part 1</a:t>
                      </a:r>
                    </a:p>
                    <a:p>
                      <a:pPr algn="ctr"/>
                      <a:r>
                        <a:rPr lang="en-US" sz="1200" noProof="0"/>
                        <a:t>Cohort 6</a:t>
                      </a:r>
                    </a:p>
                    <a:p>
                      <a:pPr algn="ctr"/>
                      <a:r>
                        <a:rPr lang="en-US" sz="1200" noProof="0"/>
                        <a:t>RVU120 200mg QD</a:t>
                      </a:r>
                    </a:p>
                    <a:p>
                      <a:pPr algn="ctr"/>
                      <a:r>
                        <a:rPr lang="en-US" sz="1200" noProof="0"/>
                        <a:t>+ Ven 400mg</a:t>
                      </a:r>
                    </a:p>
                  </a:txBody>
                  <a:tcPr anchor="ctr">
                    <a:lnB w="38100" cmpd="sng">
                      <a:noFill/>
                    </a:lnB>
                    <a:solidFill>
                      <a:srgbClr val="7C2B90"/>
                    </a:solidFill>
                  </a:tcPr>
                </a:tc>
                <a:extLst>
                  <a:ext uri="{0D108BD9-81ED-4DB2-BD59-A6C34878D82A}">
                    <a16:rowId xmlns:a16="http://schemas.microsoft.com/office/drawing/2014/main" val="3198741628"/>
                  </a:ext>
                </a:extLst>
              </a:tr>
              <a:tr h="54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noProof="0">
                          <a:effectLst/>
                        </a:rPr>
                        <a:t>Number of patients:</a:t>
                      </a:r>
                      <a:endParaRPr lang="en-US" sz="1200" b="0" i="0" noProof="0">
                        <a:effectLst/>
                      </a:endParaRPr>
                    </a:p>
                    <a:p>
                      <a:pPr algn="r"/>
                      <a:r>
                        <a:rPr lang="en-US" sz="1200" noProof="0"/>
                        <a:t>total / evaluable for efficacy*</a:t>
                      </a:r>
                    </a:p>
                  </a:txBody>
                  <a:tcPr anchor="ctr">
                    <a:lnL w="12700" cmpd="sng">
                      <a:noFill/>
                    </a:lnL>
                    <a:lnR w="127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5/2</a:t>
                      </a:r>
                    </a:p>
                  </a:txBody>
                  <a:tcPr anchor="ctr">
                    <a:lnL w="12700" cmpd="sng">
                      <a:noFill/>
                    </a:lnL>
                    <a:lnR w="12700" cmpd="sng">
                      <a:noFill/>
                    </a:lnR>
                    <a:lnT w="381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7/3</a:t>
                      </a:r>
                    </a:p>
                  </a:txBody>
                  <a:tcPr anchor="ctr">
                    <a:lnL w="12700" cmpd="sng">
                      <a:noFill/>
                    </a:lnL>
                    <a:lnR w="12700" cmpd="sng">
                      <a:noFill/>
                    </a:lnR>
                    <a:lnT w="381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5/3</a:t>
                      </a:r>
                    </a:p>
                  </a:txBody>
                  <a:tcPr anchor="ctr">
                    <a:lnL w="12700" cmpd="sng">
                      <a:noFill/>
                    </a:lnL>
                    <a:lnR w="12700" cmpd="sng">
                      <a:noFill/>
                    </a:lnR>
                    <a:lnT w="381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19/13</a:t>
                      </a:r>
                    </a:p>
                  </a:txBody>
                  <a:tcPr anchor="ctr">
                    <a:lnL w="12700" cmpd="sng">
                      <a:noFill/>
                    </a:lnL>
                    <a:lnR w="12700" cmpd="sng">
                      <a:noFill/>
                    </a:lnR>
                    <a:lnT w="381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7/6</a:t>
                      </a:r>
                    </a:p>
                  </a:txBody>
                  <a:tcPr anchor="ctr">
                    <a:lnL w="12700" cmpd="sng">
                      <a:noFill/>
                    </a:lnL>
                    <a:lnR w="12700" cmpd="sng">
                      <a:noFill/>
                    </a:lnR>
                    <a:lnT w="381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Currently enrolling</a:t>
                      </a:r>
                    </a:p>
                  </a:txBody>
                  <a:tcPr anchor="ctr">
                    <a:lnL w="12700" cmpd="sng">
                      <a:noFill/>
                    </a:lnL>
                    <a:lnR w="12700" cmpd="sng">
                      <a:noFill/>
                    </a:lnR>
                    <a:lnT w="381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299264"/>
                  </a:ext>
                </a:extLst>
              </a:tr>
              <a:tr h="540000">
                <a:tc>
                  <a:txBody>
                    <a:bodyPr/>
                    <a:lstStyle/>
                    <a:p>
                      <a:pPr algn="r"/>
                      <a:r>
                        <a:rPr lang="en-US" sz="1200" b="1" noProof="0"/>
                        <a:t>CR/C</a:t>
                      </a:r>
                      <a:r>
                        <a:rPr lang="pl-PL" sz="1200" b="1" noProof="0"/>
                        <a:t>R</a:t>
                      </a:r>
                      <a:r>
                        <a:rPr lang="en-US" sz="1200" b="1" noProof="0"/>
                        <a:t>i</a:t>
                      </a:r>
                      <a:r>
                        <a:rPr lang="pl-PL" sz="1200" b="1" noProof="0"/>
                        <a:t> in evaluable pts</a:t>
                      </a:r>
                      <a:r>
                        <a:rPr lang="en-US" sz="1200" b="1" noProof="0"/>
                        <a:t>: </a:t>
                      </a:r>
                    </a:p>
                    <a:p>
                      <a:pPr algn="r"/>
                      <a:r>
                        <a:rPr lang="en-US" sz="1200" b="1" noProof="0"/>
                        <a:t>Number of patients / CR rate (%)</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1" noProof="0"/>
                    </a:p>
                    <a:p>
                      <a:pPr algn="ctr"/>
                      <a:r>
                        <a:rPr lang="en-US" sz="1200" b="1" noProof="0"/>
                        <a:t>0 (0%)</a:t>
                      </a:r>
                    </a:p>
                    <a:p>
                      <a:pPr algn="ctr"/>
                      <a:endParaRPr lang="en-US" sz="1200" b="1" noProof="0"/>
                    </a:p>
                  </a:txBody>
                  <a:tcPr anchor="ctr">
                    <a:lnL w="12700" cmpd="sng">
                      <a:noFill/>
                    </a:lnL>
                    <a:lnR w="12700" cmpd="sng">
                      <a:noFill/>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1 (33%)</a:t>
                      </a:r>
                    </a:p>
                  </a:txBody>
                  <a:tcPr anchor="ctr">
                    <a:lnL w="12700" cmpd="sng">
                      <a:noFill/>
                    </a:lnL>
                    <a:lnR w="12700" cmpd="sng">
                      <a:noFill/>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a:t>0 (0%)</a:t>
                      </a:r>
                    </a:p>
                  </a:txBody>
                  <a:tcPr anchor="ctr">
                    <a:lnL w="12700" cmpd="sng">
                      <a:noFill/>
                    </a:lnL>
                    <a:lnR w="12700" cmpd="sng">
                      <a:noFill/>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3 (23%)</a:t>
                      </a:r>
                    </a:p>
                  </a:txBody>
                  <a:tcPr anchor="ctr">
                    <a:lnL w="12700" cmpd="sng">
                      <a:noFill/>
                    </a:lnL>
                    <a:lnR w="12700" cmpd="sng">
                      <a:noFill/>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3 (50%)</a:t>
                      </a:r>
                    </a:p>
                  </a:txBody>
                  <a:tcPr anchor="ctr">
                    <a:lnL w="12700" cmpd="sng">
                      <a:noFill/>
                    </a:lnL>
                    <a:lnR w="12700" cmpd="sng">
                      <a:noFill/>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1" noProof="0"/>
                    </a:p>
                  </a:txBody>
                  <a:tcPr anchor="ctr">
                    <a:lnL w="12700" cmpd="sng">
                      <a:noFill/>
                    </a:lnL>
                    <a:lnR w="12700" cmpd="sng">
                      <a:noFill/>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02873899"/>
                  </a:ext>
                </a:extLst>
              </a:tr>
              <a:tr h="540000">
                <a:tc>
                  <a:txBody>
                    <a:bodyPr/>
                    <a:lstStyle/>
                    <a:p>
                      <a:pPr marL="0" marR="0" lvl="0" indent="0" algn="r" defTabSz="4844289" rtl="0" eaLnBrk="1" fontAlgn="auto" latinLnBrk="0" hangingPunct="1">
                        <a:lnSpc>
                          <a:spcPct val="100000"/>
                        </a:lnSpc>
                        <a:spcBef>
                          <a:spcPts val="0"/>
                        </a:spcBef>
                        <a:spcAft>
                          <a:spcPts val="0"/>
                        </a:spcAft>
                        <a:buClrTx/>
                        <a:buSzTx/>
                        <a:buFontTx/>
                        <a:buNone/>
                        <a:tabLst/>
                        <a:defRPr/>
                      </a:pPr>
                      <a:r>
                        <a:rPr lang="en-US" sz="1200" b="0" noProof="0"/>
                        <a:t>CR rate in ITT (Intent To Treat) (%) </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0%</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844289" rtl="0" eaLnBrk="1" fontAlgn="auto" latinLnBrk="0" hangingPunct="1">
                        <a:lnSpc>
                          <a:spcPct val="100000"/>
                        </a:lnSpc>
                        <a:spcBef>
                          <a:spcPts val="0"/>
                        </a:spcBef>
                        <a:spcAft>
                          <a:spcPts val="0"/>
                        </a:spcAft>
                        <a:buClrTx/>
                        <a:buSzTx/>
                        <a:buFontTx/>
                        <a:buNone/>
                        <a:tabLst/>
                        <a:defRPr/>
                      </a:pPr>
                      <a:r>
                        <a:rPr lang="en-US" sz="1200" noProof="0"/>
                        <a:t>14%</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844289" rtl="0" eaLnBrk="1" fontAlgn="auto" latinLnBrk="0" hangingPunct="1">
                        <a:lnSpc>
                          <a:spcPct val="100000"/>
                        </a:lnSpc>
                        <a:spcBef>
                          <a:spcPts val="0"/>
                        </a:spcBef>
                        <a:spcAft>
                          <a:spcPts val="0"/>
                        </a:spcAft>
                        <a:buClrTx/>
                        <a:buSzTx/>
                        <a:buFontTx/>
                        <a:buNone/>
                        <a:tabLst/>
                        <a:defRPr/>
                      </a:pPr>
                      <a:r>
                        <a:rPr lang="en-US" sz="1200" noProof="0"/>
                        <a:t>0%</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ts val="1552"/>
                        </a:lnSpc>
                        <a:spcBef>
                          <a:spcPts val="0"/>
                        </a:spcBef>
                        <a:spcAft>
                          <a:spcPts val="0"/>
                        </a:spcAft>
                        <a:buClrTx/>
                        <a:buSzTx/>
                        <a:buFontTx/>
                        <a:buNone/>
                        <a:tabLst/>
                        <a:defRPr/>
                      </a:pPr>
                      <a:r>
                        <a:rPr lang="en-US" sz="1200" noProof="0"/>
                        <a:t>16%</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844289" rtl="0" eaLnBrk="1" fontAlgn="auto" latinLnBrk="0" hangingPunct="1">
                        <a:lnSpc>
                          <a:spcPct val="100000"/>
                        </a:lnSpc>
                        <a:spcBef>
                          <a:spcPts val="0"/>
                        </a:spcBef>
                        <a:spcAft>
                          <a:spcPts val="0"/>
                        </a:spcAft>
                        <a:buClrTx/>
                        <a:buSzTx/>
                        <a:buFontTx/>
                        <a:buNone/>
                        <a:tabLst/>
                        <a:defRPr/>
                      </a:pPr>
                      <a:r>
                        <a:rPr lang="en-US" sz="1200" noProof="0"/>
                        <a:t>43%</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844289" rtl="0" eaLnBrk="1" fontAlgn="auto" latinLnBrk="0" hangingPunct="1">
                        <a:lnSpc>
                          <a:spcPct val="100000"/>
                        </a:lnSpc>
                        <a:spcBef>
                          <a:spcPts val="0"/>
                        </a:spcBef>
                        <a:spcAft>
                          <a:spcPts val="0"/>
                        </a:spcAft>
                        <a:buClrTx/>
                        <a:buSzTx/>
                        <a:buFontTx/>
                        <a:buNone/>
                        <a:tabLst/>
                        <a:defRPr/>
                      </a:pPr>
                      <a:endParaRPr lang="en-US" sz="1200" noProof="0"/>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7001614"/>
                  </a:ext>
                </a:extLst>
              </a:tr>
              <a:tr h="612000">
                <a:tc>
                  <a:txBody>
                    <a:bodyPr/>
                    <a:lstStyle/>
                    <a:p>
                      <a:pPr algn="r"/>
                      <a:r>
                        <a:rPr lang="en-US" sz="1200" b="0" noProof="0"/>
                        <a:t>Best response</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CR</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lnSpc>
                          <a:spcPts val="1552"/>
                        </a:lnSpc>
                      </a:pPr>
                      <a:r>
                        <a:rPr lang="en-US" sz="1200" noProof="0"/>
                        <a:t>CRi, CRi, </a:t>
                      </a:r>
                      <a:r>
                        <a:rPr lang="en-US" sz="1200" b="0" u="none" strike="noStrike" kern="1200" noProof="0">
                          <a:solidFill>
                            <a:srgbClr val="000000"/>
                          </a:solidFill>
                          <a:effectLst/>
                          <a:latin typeface="+mn-lt"/>
                          <a:ea typeface="+mn-ea"/>
                          <a:cs typeface="+mn-cs"/>
                        </a:rPr>
                        <a:t>CRh </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noProof="0"/>
                        <a:t>CR, CRi, CRi</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02005372"/>
                  </a:ext>
                </a:extLst>
              </a:tr>
              <a:tr h="612000">
                <a:tc>
                  <a:txBody>
                    <a:bodyPr/>
                    <a:lstStyle/>
                    <a:p>
                      <a:pPr algn="r"/>
                      <a:r>
                        <a:rPr lang="en-US" sz="1200" b="1" i="0" kern="1200">
                          <a:solidFill>
                            <a:schemeClr val="dk1"/>
                          </a:solidFill>
                          <a:effectLst/>
                          <a:latin typeface="+mn-lt"/>
                          <a:ea typeface="+mn-ea"/>
                          <a:cs typeface="+mn-cs"/>
                        </a:rPr>
                        <a:t>Duration of response (</a:t>
                      </a:r>
                      <a:r>
                        <a:rPr lang="en-US" sz="1200" b="1" noProof="0"/>
                        <a:t>DoR; days)</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45</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38, 38, 154**</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noProof="0"/>
                        <a:t>77**, 77**, 56**</a:t>
                      </a:r>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0327108"/>
                  </a:ext>
                </a:extLst>
              </a:tr>
              <a:tr h="612000">
                <a:tc gridSpan="7">
                  <a:txBody>
                    <a:bodyPr/>
                    <a:lstStyle/>
                    <a:p>
                      <a:pPr marL="0" indent="0" algn="l">
                        <a:buFont typeface="Arial" panose="020B0604020202020204" pitchFamily="34" charset="0"/>
                        <a:buNone/>
                      </a:pPr>
                      <a:r>
                        <a:rPr lang="en-US" sz="800" b="0" noProof="0"/>
                        <a:t>* </a:t>
                      </a:r>
                      <a:r>
                        <a:rPr lang="en-US" sz="800" b="0" i="0" u="none" strike="noStrike" cap="none" spc="0" baseline="0">
                          <a:solidFill>
                            <a:schemeClr val="dk1"/>
                          </a:solidFill>
                          <a:uFillTx/>
                          <a:latin typeface="+mn-lt"/>
                          <a:ea typeface="+mn-ea"/>
                          <a:cs typeface="+mn-cs"/>
                          <a:sym typeface="Arial"/>
                        </a:rPr>
                        <a:t>Participants evaluable for efficacy are the ones who have reached at least C2D1 disease assessment. Participants are evaluable for DLT if they have received ≥80% of their planned dose in Cycle 1 or cannot complete dosing due to a DLT event. </a:t>
                      </a:r>
                    </a:p>
                    <a:p>
                      <a:pPr marL="0" marR="0" lvl="0" indent="0" algn="just" defTabSz="4844289" rtl="0" eaLnBrk="1" fontAlgn="auto" latinLnBrk="0" hangingPunct="1">
                        <a:lnSpc>
                          <a:spcPct val="100000"/>
                        </a:lnSpc>
                        <a:spcBef>
                          <a:spcPts val="0"/>
                        </a:spcBef>
                        <a:spcAft>
                          <a:spcPts val="0"/>
                        </a:spcAft>
                        <a:buClrTx/>
                        <a:buSzTx/>
                        <a:buFontTx/>
                        <a:buNone/>
                        <a:tabLst/>
                        <a:defRPr/>
                      </a:pPr>
                      <a:r>
                        <a:rPr lang="en-US" sz="800" b="0" noProof="0"/>
                        <a:t>** DoR as of May 14, 2025; All patients were still on trial as of June 6, 2025, resulting in a longer DoR</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80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80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80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80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80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just" defTabSz="4844289" rtl="0" eaLnBrk="1" fontAlgn="auto" latinLnBrk="0" hangingPunct="1">
                        <a:lnSpc>
                          <a:spcPct val="100000"/>
                        </a:lnSpc>
                        <a:spcBef>
                          <a:spcPts val="0"/>
                        </a:spcBef>
                        <a:spcAft>
                          <a:spcPts val="0"/>
                        </a:spcAft>
                        <a:buClrTx/>
                        <a:buSzTx/>
                        <a:buFontTx/>
                        <a:buNone/>
                        <a:tabLst/>
                        <a:defRPr/>
                      </a:pPr>
                      <a:endParaRPr lang="pl-PL" sz="800" b="0" noProof="0"/>
                    </a:p>
                  </a:txBody>
                  <a:tcPr anchor="ctr">
                    <a:lnL w="12700" cmpd="sng">
                      <a:noFill/>
                    </a:lnL>
                    <a:lnR w="12700" cmpd="sng">
                      <a:noFill/>
                    </a:lnR>
                    <a:lnT w="28575"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1667660"/>
                  </a:ext>
                </a:extLst>
              </a:tr>
            </a:tbl>
          </a:graphicData>
        </a:graphic>
      </p:graphicFrame>
      <p:sp>
        <p:nvSpPr>
          <p:cNvPr id="16" name="Text Placeholder 6">
            <a:extLst>
              <a:ext uri="{FF2B5EF4-FFF2-40B4-BE49-F238E27FC236}">
                <a16:creationId xmlns:a16="http://schemas.microsoft.com/office/drawing/2014/main" id="{17E317CB-B056-073C-7E82-B82AEA5752E9}"/>
              </a:ext>
            </a:extLst>
          </p:cNvPr>
          <p:cNvSpPr txBox="1">
            <a:spLocks/>
          </p:cNvSpPr>
          <p:nvPr/>
        </p:nvSpPr>
        <p:spPr>
          <a:xfrm>
            <a:off x="434975" y="5410633"/>
            <a:ext cx="11322051" cy="859123"/>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rgbClr val="7C2B90"/>
            </a:bgClr>
          </a:pattFill>
        </p:spPr>
        <p:txBody>
          <a:bodyPr vert="horz" wrap="square" lIns="0" tIns="0" rIns="0" bIns="0" rtlCol="0" anchor="ctr">
            <a:noAutofit/>
          </a:bodyPr>
          <a:lstStyle>
            <a:lvl1pPr marL="0" indent="0" algn="ctr" defTabSz="914400" rtl="0" eaLnBrk="1" latinLnBrk="0" hangingPunct="1">
              <a:lnSpc>
                <a:spcPct val="100000"/>
              </a:lnSpc>
              <a:spcBef>
                <a:spcPts val="600"/>
              </a:spcBef>
              <a:buFont typeface="Arial" panose="020B0604020202020204" pitchFamily="34" charset="0"/>
              <a:buNone/>
              <a:defRPr sz="1400" b="1" kern="1200">
                <a:solidFill>
                  <a:schemeClr val="bg1"/>
                </a:solidFill>
                <a:latin typeface="+mn-lt"/>
                <a:ea typeface="+mn-ea"/>
                <a:cs typeface="+mn-cs"/>
              </a:defRPr>
            </a:lvl1pPr>
            <a:lvl2pPr marL="180975"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2pPr>
            <a:lvl3pPr marL="357188" indent="-176213" algn="l" defTabSz="9144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3pPr>
            <a:lvl4pPr marL="539750" indent="-176213"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4pPr>
            <a:lvl5pPr marL="717550" indent="-177800" algn="l" defTabSz="914400" rtl="0" eaLnBrk="1" latinLnBrk="0" hangingPunct="1">
              <a:lnSpc>
                <a:spcPct val="110000"/>
              </a:lnSpc>
              <a:spcBef>
                <a:spcPts val="600"/>
              </a:spcBef>
              <a:buFont typeface="Arial" panose="020B0604020202020204" pitchFamily="34" charset="0"/>
              <a:buChar char="•"/>
              <a:defRPr sz="1050" kern="1200">
                <a:solidFill>
                  <a:schemeClr val="tx1"/>
                </a:solidFill>
                <a:latin typeface="+mn-lt"/>
                <a:ea typeface="+mn-ea"/>
                <a:cs typeface="+mn-cs"/>
              </a:defRPr>
            </a:lvl5pPr>
            <a:lvl6pPr marL="719138"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pl-PL" sz="1600"/>
              <a:t>P</a:t>
            </a:r>
            <a:r>
              <a:rPr lang="en-US" sz="1600"/>
              <a:t>romising anti-leukemic activity in a subset of patients with a historically poor prognosis. </a:t>
            </a:r>
            <a:endParaRPr lang="pl-PL" sz="1600"/>
          </a:p>
          <a:p>
            <a:pPr>
              <a:spcBef>
                <a:spcPts val="0"/>
              </a:spcBef>
            </a:pPr>
            <a:r>
              <a:rPr lang="en-US" sz="1600"/>
              <a:t>The observed CR/CRi responses suggest that RVU120 may help overcome VEN resistance.</a:t>
            </a:r>
          </a:p>
          <a:p>
            <a:pPr>
              <a:spcBef>
                <a:spcPts val="0"/>
              </a:spcBef>
            </a:pPr>
            <a:r>
              <a:rPr lang="en-US" sz="1600"/>
              <a:t>All responding patients were progressing on their 1L VEN+HMA treatment. </a:t>
            </a:r>
            <a:endParaRPr lang="en-US" sz="1600" i="0" u="none" strike="noStrike" kern="0" cap="none" spc="0" normalizeH="0" baseline="0" noProof="0">
              <a:ln>
                <a:noFill/>
              </a:ln>
              <a:effectLst/>
              <a:uLnTx/>
              <a:uFillTx/>
              <a:latin typeface="Calibri"/>
              <a:ea typeface="Calibri"/>
              <a:cs typeface="Calibri"/>
            </a:endParaRPr>
          </a:p>
        </p:txBody>
      </p:sp>
      <p:sp>
        <p:nvSpPr>
          <p:cNvPr id="17" name="pole tekstowe 39">
            <a:extLst>
              <a:ext uri="{FF2B5EF4-FFF2-40B4-BE49-F238E27FC236}">
                <a16:creationId xmlns:a16="http://schemas.microsoft.com/office/drawing/2014/main" id="{2109596C-C5A8-BFB4-5548-6FA560480CA7}"/>
              </a:ext>
            </a:extLst>
          </p:cNvPr>
          <p:cNvSpPr txBox="1"/>
          <p:nvPr/>
        </p:nvSpPr>
        <p:spPr>
          <a:xfrm>
            <a:off x="9899706" y="304540"/>
            <a:ext cx="2146188" cy="340519"/>
          </a:xfrm>
          <a:prstGeom prst="roundRect">
            <a:avLst/>
          </a:prstGeom>
          <a:solidFill>
            <a:srgbClr val="7C2B9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Data Cut-off: </a:t>
            </a:r>
            <a:r>
              <a:rPr kumimoji="0" lang="pl-PL" sz="1000" b="1" i="0" u="none" strike="noStrike" kern="1200" cap="none" spc="0" normalizeH="0" baseline="0" noProof="0">
                <a:ln>
                  <a:noFill/>
                </a:ln>
                <a:solidFill>
                  <a:srgbClr val="FFFFFF"/>
                </a:solidFill>
                <a:effectLst/>
                <a:uLnTx/>
                <a:uFillTx/>
                <a:latin typeface="Calibri"/>
                <a:ea typeface="+mn-ea"/>
                <a:cs typeface="+mn-cs"/>
              </a:rPr>
              <a:t>May 14, 2025</a:t>
            </a:r>
            <a:endParaRPr lang="en-US" sz="1000" b="1">
              <a:solidFill>
                <a:srgbClr val="FFFFFF"/>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Preliminary data</a:t>
            </a:r>
            <a:endParaRPr kumimoji="0" lang="pl-PL" sz="10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62883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AEF96-F5D2-5483-0FE6-AA728871AA0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31E2D01-ECB0-68FD-1FE1-4807587FE21A}"/>
              </a:ext>
            </a:extLst>
          </p:cNvPr>
          <p:cNvGraphicFramePr>
            <a:graphicFrameLocks noChangeAspect="1"/>
          </p:cNvGraphicFramePr>
          <p:nvPr>
            <p:custDataLst>
              <p:tags r:id="rId1"/>
            </p:custDataLst>
            <p:extLst>
              <p:ext uri="{D42A27DB-BD31-4B8C-83A1-F6EECF244321}">
                <p14:modId xmlns:p14="http://schemas.microsoft.com/office/powerpoint/2010/main" val="1904117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A31E2D01-ECB0-68FD-1FE1-4807587FE2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D734979-6649-69B3-0F0F-A80CB350DB73}"/>
              </a:ext>
            </a:extLst>
          </p:cNvPr>
          <p:cNvSpPr>
            <a:spLocks noGrp="1"/>
          </p:cNvSpPr>
          <p:nvPr>
            <p:ph type="title"/>
          </p:nvPr>
        </p:nvSpPr>
        <p:spPr>
          <a:xfrm>
            <a:off x="2048256" y="294301"/>
            <a:ext cx="9710544" cy="441557"/>
          </a:xfrm>
        </p:spPr>
        <p:txBody>
          <a:bodyPr vert="horz"/>
          <a:lstStyle/>
          <a:p>
            <a:r>
              <a:rPr lang="en-US">
                <a:ea typeface="Calibri"/>
                <a:cs typeface="Calibri"/>
              </a:rPr>
              <a:t>No durable CRs were observed in the treated patients</a:t>
            </a:r>
            <a:br>
              <a:rPr lang="en-US">
                <a:ea typeface="Calibri"/>
                <a:cs typeface="Calibri"/>
              </a:rPr>
            </a:br>
            <a:r>
              <a:rPr lang="en-US">
                <a:ea typeface="Calibri"/>
                <a:cs typeface="Calibri"/>
              </a:rPr>
              <a:t>and the study was terminated</a:t>
            </a:r>
            <a:endParaRPr lang="en-US"/>
          </a:p>
        </p:txBody>
      </p:sp>
      <p:sp>
        <p:nvSpPr>
          <p:cNvPr id="5" name="pole tekstowe 39">
            <a:extLst>
              <a:ext uri="{FF2B5EF4-FFF2-40B4-BE49-F238E27FC236}">
                <a16:creationId xmlns:a16="http://schemas.microsoft.com/office/drawing/2014/main" id="{A9CFDCBA-E79A-53D8-FCB4-450E170AFD05}"/>
              </a:ext>
            </a:extLst>
          </p:cNvPr>
          <p:cNvSpPr txBox="1"/>
          <p:nvPr/>
        </p:nvSpPr>
        <p:spPr>
          <a:xfrm>
            <a:off x="432271" y="225746"/>
            <a:ext cx="1475187" cy="476726"/>
          </a:xfrm>
          <a:prstGeom prst="roundRect">
            <a:avLst/>
          </a:prstGeom>
          <a:solidFill>
            <a:schemeClr val="tx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RIVER-52</a:t>
            </a:r>
          </a:p>
        </p:txBody>
      </p:sp>
      <p:sp>
        <p:nvSpPr>
          <p:cNvPr id="19" name="pole tekstowe 39">
            <a:extLst>
              <a:ext uri="{FF2B5EF4-FFF2-40B4-BE49-F238E27FC236}">
                <a16:creationId xmlns:a16="http://schemas.microsoft.com/office/drawing/2014/main" id="{73B646BE-7160-7172-46B8-512983F03041}"/>
              </a:ext>
            </a:extLst>
          </p:cNvPr>
          <p:cNvSpPr txBox="1"/>
          <p:nvPr/>
        </p:nvSpPr>
        <p:spPr>
          <a:xfrm>
            <a:off x="10143744" y="304540"/>
            <a:ext cx="1902150" cy="340519"/>
          </a:xfrm>
          <a:prstGeom prst="roundRect">
            <a:avLst/>
          </a:prstGeom>
          <a:solidFill>
            <a:srgbClr val="36B4AA"/>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Data Cut-off: May 14, 2025</a:t>
            </a:r>
            <a:endParaRPr lang="en-US" sz="1000" b="1">
              <a:solidFill>
                <a:srgbClr val="FFFFFF"/>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Preliminary data</a:t>
            </a:r>
          </a:p>
        </p:txBody>
      </p:sp>
      <p:pic>
        <p:nvPicPr>
          <p:cNvPr id="9" name="Picture 8" descr="A screenshot of a computer&#10;&#10;AI-generated content may be incorrect.">
            <a:extLst>
              <a:ext uri="{FF2B5EF4-FFF2-40B4-BE49-F238E27FC236}">
                <a16:creationId xmlns:a16="http://schemas.microsoft.com/office/drawing/2014/main" id="{A60D9660-4CAC-EFD7-D485-225BAE54DA81}"/>
              </a:ext>
            </a:extLst>
          </p:cNvPr>
          <p:cNvPicPr>
            <a:picLocks noChangeAspect="1"/>
          </p:cNvPicPr>
          <p:nvPr/>
        </p:nvPicPr>
        <p:blipFill>
          <a:blip r:embed="rId6">
            <a:extLst>
              <a:ext uri="{28A0092B-C50C-407E-A947-70E740481C1C}">
                <a14:useLocalDpi xmlns:a14="http://schemas.microsoft.com/office/drawing/2010/main" val="0"/>
              </a:ext>
            </a:extLst>
          </a:blip>
          <a:srcRect l="4602" t="6530" r="35930" b="9932"/>
          <a:stretch>
            <a:fillRect/>
          </a:stretch>
        </p:blipFill>
        <p:spPr>
          <a:xfrm>
            <a:off x="967403" y="1167319"/>
            <a:ext cx="4206220" cy="5063960"/>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0A1FE2EE-DD33-2D50-5112-DD07D8DDAD92}"/>
              </a:ext>
            </a:extLst>
          </p:cNvPr>
          <p:cNvPicPr>
            <a:picLocks noChangeAspect="1"/>
          </p:cNvPicPr>
          <p:nvPr/>
        </p:nvPicPr>
        <p:blipFill>
          <a:blip r:embed="rId6">
            <a:extLst>
              <a:ext uri="{28A0092B-C50C-407E-A947-70E740481C1C}">
                <a14:useLocalDpi xmlns:a14="http://schemas.microsoft.com/office/drawing/2010/main" val="0"/>
              </a:ext>
            </a:extLst>
          </a:blip>
          <a:srcRect l="64583" t="11400" r="5203" b="66049"/>
          <a:stretch>
            <a:fillRect/>
          </a:stretch>
        </p:blipFill>
        <p:spPr>
          <a:xfrm>
            <a:off x="4114800" y="1352938"/>
            <a:ext cx="2304661" cy="1474237"/>
          </a:xfrm>
          <a:prstGeom prst="rect">
            <a:avLst/>
          </a:prstGeom>
        </p:spPr>
      </p:pic>
      <p:sp>
        <p:nvSpPr>
          <p:cNvPr id="7" name="Prostokąt: zaokrąglone rogi 15">
            <a:extLst>
              <a:ext uri="{FF2B5EF4-FFF2-40B4-BE49-F238E27FC236}">
                <a16:creationId xmlns:a16="http://schemas.microsoft.com/office/drawing/2014/main" id="{027C0357-06AF-8668-6C97-B0BFD7E04E84}"/>
              </a:ext>
            </a:extLst>
          </p:cNvPr>
          <p:cNvSpPr/>
          <p:nvPr/>
        </p:nvSpPr>
        <p:spPr>
          <a:xfrm>
            <a:off x="6675120" y="5615191"/>
            <a:ext cx="5120812" cy="424355"/>
          </a:xfrm>
          <a:prstGeom prst="roundRect">
            <a:avLst/>
          </a:prstGeom>
          <a:solidFill>
            <a:srgbClr val="17375F"/>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2740" hangingPunct="0">
              <a:defRPr sz="3200">
                <a:solidFill>
                  <a:srgbClr val="FFFFFF"/>
                </a:solidFill>
              </a:defRPr>
            </a:pPr>
            <a:r>
              <a:rPr lang="en-US" sz="1600" b="1" kern="0" noProof="0">
                <a:solidFill>
                  <a:srgbClr val="FFFFFF"/>
                </a:solidFill>
                <a:latin typeface="+mj-lt"/>
                <a:cs typeface="Calibri"/>
                <a:sym typeface="Helvetica Neue Medium"/>
              </a:rPr>
              <a:t>Enrollment suspended in February 2025</a:t>
            </a:r>
          </a:p>
        </p:txBody>
      </p:sp>
      <p:sp>
        <p:nvSpPr>
          <p:cNvPr id="3" name="Text Placeholder 105">
            <a:extLst>
              <a:ext uri="{FF2B5EF4-FFF2-40B4-BE49-F238E27FC236}">
                <a16:creationId xmlns:a16="http://schemas.microsoft.com/office/drawing/2014/main" id="{1A55D252-DFE1-6BE5-78F5-0068ECB86BCE}"/>
              </a:ext>
            </a:extLst>
          </p:cNvPr>
          <p:cNvSpPr txBox="1">
            <a:spLocks/>
          </p:cNvSpPr>
          <p:nvPr/>
        </p:nvSpPr>
        <p:spPr>
          <a:xfrm>
            <a:off x="6675120" y="3657600"/>
            <a:ext cx="5120812" cy="1802771"/>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chemeClr val="tx2"/>
            </a:bgClr>
          </a:pattFill>
        </p:spPr>
        <p:txBody>
          <a:bodyPr vert="horz" wrap="square" lIns="0" tIns="0" rIns="0" bIns="0" rtlCol="0" anchor="ctr">
            <a:noAutofit/>
          </a:bodyPr>
          <a:lstStyle>
            <a:lvl1pPr marL="0" indent="0" algn="ctr" defTabSz="914400" rtl="0" eaLnBrk="1" latinLnBrk="0" hangingPunct="1">
              <a:lnSpc>
                <a:spcPct val="100000"/>
              </a:lnSpc>
              <a:spcBef>
                <a:spcPts val="800"/>
              </a:spcBef>
              <a:buFont typeface="Arial" panose="020B0604020202020204" pitchFamily="34" charset="0"/>
              <a:buNone/>
              <a:defRPr sz="1400" b="1" kern="1200">
                <a:solidFill>
                  <a:schemeClr val="bg1"/>
                </a:solidFill>
                <a:latin typeface="+mn-lt"/>
                <a:ea typeface="+mn-ea"/>
                <a:cs typeface="+mn-cs"/>
              </a:defRPr>
            </a:lvl1pPr>
            <a:lvl2pPr marL="180975" indent="-180975" algn="l" defTabSz="914400" rtl="0" eaLnBrk="1" latinLnBrk="0" hangingPunct="1">
              <a:lnSpc>
                <a:spcPct val="110000"/>
              </a:lnSpc>
              <a:spcBef>
                <a:spcPts val="800"/>
              </a:spcBef>
              <a:buFont typeface="Arial" panose="020B0604020202020204" pitchFamily="34" charset="0"/>
              <a:buChar char="•"/>
              <a:defRPr sz="1400" kern="1200">
                <a:solidFill>
                  <a:schemeClr val="tx1"/>
                </a:solidFill>
                <a:latin typeface="+mn-lt"/>
                <a:ea typeface="+mn-ea"/>
                <a:cs typeface="+mn-cs"/>
              </a:defRPr>
            </a:lvl2pPr>
            <a:lvl3pPr marL="357188" indent="-176213" algn="l" defTabSz="914400" rtl="0" eaLnBrk="1" latinLnBrk="0" hangingPunct="1">
              <a:lnSpc>
                <a:spcPct val="110000"/>
              </a:lnSpc>
              <a:spcBef>
                <a:spcPts val="800"/>
              </a:spcBef>
              <a:buFont typeface="Arial" panose="020B0604020202020204" pitchFamily="34" charset="0"/>
              <a:buChar char="•"/>
              <a:defRPr sz="1200" kern="1200">
                <a:solidFill>
                  <a:schemeClr val="tx1"/>
                </a:solidFill>
                <a:latin typeface="+mn-lt"/>
                <a:ea typeface="+mn-ea"/>
                <a:cs typeface="+mn-cs"/>
              </a:defRPr>
            </a:lvl3pPr>
            <a:lvl4pPr marL="539750" indent="-176213" algn="l" defTabSz="914400" rtl="0" eaLnBrk="1" latinLnBrk="0" hangingPunct="1">
              <a:lnSpc>
                <a:spcPct val="110000"/>
              </a:lnSpc>
              <a:spcBef>
                <a:spcPts val="800"/>
              </a:spcBef>
              <a:buFont typeface="Arial" panose="020B0604020202020204" pitchFamily="34" charset="0"/>
              <a:buChar char="•"/>
              <a:defRPr sz="1050" kern="1200">
                <a:solidFill>
                  <a:schemeClr val="tx1"/>
                </a:solidFill>
                <a:latin typeface="+mn-lt"/>
                <a:ea typeface="+mn-ea"/>
                <a:cs typeface="+mn-cs"/>
              </a:defRPr>
            </a:lvl4pPr>
            <a:lvl5pPr marL="717550" indent="-177800" algn="l" defTabSz="914400" rtl="0" eaLnBrk="1" latinLnBrk="0" hangingPunct="1">
              <a:lnSpc>
                <a:spcPct val="110000"/>
              </a:lnSpc>
              <a:spcBef>
                <a:spcPts val="800"/>
              </a:spcBef>
              <a:buFont typeface="Arial" panose="020B0604020202020204" pitchFamily="34" charset="0"/>
              <a:buChar char="•"/>
              <a:defRPr sz="1050" kern="1200">
                <a:solidFill>
                  <a:schemeClr val="tx1"/>
                </a:solidFill>
                <a:latin typeface="+mn-lt"/>
                <a:ea typeface="+mn-ea"/>
                <a:cs typeface="+mn-cs"/>
              </a:defRPr>
            </a:lvl5pPr>
            <a:lvl6pPr marL="719138"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defRPr/>
            </a:pPr>
            <a:r>
              <a:rPr lang="en-US" sz="1600" b="1">
                <a:latin typeface="Calibri"/>
                <a:ea typeface="Calibri"/>
                <a:cs typeface="Calibri"/>
              </a:rPr>
              <a:t>Despite relevant blast reductions in some patients, </a:t>
            </a:r>
            <a:br>
              <a:rPr lang="en-US" sz="1600" b="1">
                <a:latin typeface="Calibri"/>
                <a:ea typeface="Calibri"/>
                <a:cs typeface="Calibri"/>
              </a:rPr>
            </a:br>
            <a:r>
              <a:rPr lang="en-US" sz="1600" b="1">
                <a:latin typeface="Calibri"/>
                <a:ea typeface="Calibri"/>
                <a:cs typeface="Calibri"/>
              </a:rPr>
              <a:t>no durable complete responses were observed </a:t>
            </a:r>
            <a:br>
              <a:rPr lang="en-US" sz="1600" b="1">
                <a:latin typeface="Calibri"/>
                <a:ea typeface="Calibri"/>
                <a:cs typeface="Calibri"/>
              </a:rPr>
            </a:br>
            <a:r>
              <a:rPr lang="en-US" sz="1600" b="1">
                <a:latin typeface="Calibri"/>
                <a:ea typeface="Calibri"/>
                <a:cs typeface="Calibri"/>
              </a:rPr>
              <a:t>in the investigated patient populations.</a:t>
            </a:r>
          </a:p>
          <a:p>
            <a:pPr>
              <a:spcBef>
                <a:spcPts val="0"/>
              </a:spcBef>
              <a:defRPr/>
            </a:pPr>
            <a:r>
              <a:rPr lang="en-US" sz="1600" b="1">
                <a:latin typeface="Calibri"/>
                <a:ea typeface="Calibri"/>
                <a:cs typeface="Calibri"/>
              </a:rPr>
              <a:t>Although clinical activity of RVU120 </a:t>
            </a:r>
            <a:r>
              <a:rPr lang="pl-PL" sz="1600" b="1">
                <a:latin typeface="Calibri"/>
                <a:ea typeface="Calibri"/>
                <a:cs typeface="Calibri"/>
              </a:rPr>
              <a:t>as a single agent </a:t>
            </a:r>
            <a:br>
              <a:rPr lang="pl-PL" sz="1600" b="1">
                <a:latin typeface="Calibri"/>
                <a:ea typeface="Calibri"/>
                <a:cs typeface="Calibri"/>
              </a:rPr>
            </a:br>
            <a:r>
              <a:rPr lang="en-US" sz="1600" b="1">
                <a:latin typeface="Calibri"/>
                <a:ea typeface="Calibri"/>
                <a:cs typeface="Calibri"/>
              </a:rPr>
              <a:t>in patients with AML cannot be excluded, </a:t>
            </a:r>
            <a:br>
              <a:rPr lang="pl-PL" sz="1600" b="1">
                <a:latin typeface="Calibri"/>
                <a:ea typeface="Calibri"/>
                <a:cs typeface="Calibri"/>
              </a:rPr>
            </a:br>
            <a:r>
              <a:rPr lang="en-US" sz="1600" b="1">
                <a:latin typeface="Calibri"/>
                <a:ea typeface="Calibri"/>
                <a:cs typeface="Calibri"/>
              </a:rPr>
              <a:t>the study was deprioritized.</a:t>
            </a:r>
          </a:p>
        </p:txBody>
      </p:sp>
      <p:sp>
        <p:nvSpPr>
          <p:cNvPr id="4" name="Text Placeholder 105">
            <a:extLst>
              <a:ext uri="{FF2B5EF4-FFF2-40B4-BE49-F238E27FC236}">
                <a16:creationId xmlns:a16="http://schemas.microsoft.com/office/drawing/2014/main" id="{AD7F7AAC-8DFC-C2A4-367F-BDC4026AF19E}"/>
              </a:ext>
            </a:extLst>
          </p:cNvPr>
          <p:cNvSpPr txBox="1">
            <a:spLocks/>
          </p:cNvSpPr>
          <p:nvPr/>
        </p:nvSpPr>
        <p:spPr>
          <a:xfrm>
            <a:off x="6675120" y="2514600"/>
            <a:ext cx="5120812" cy="986137"/>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chemeClr val="tx2"/>
            </a:bgClr>
          </a:pattFill>
        </p:spPr>
        <p:txBody>
          <a:bodyPr vert="horz" wrap="square" lIns="0" tIns="0" rIns="0" bIns="0" rtlCol="0" anchor="ctr">
            <a:noAutofit/>
          </a:bodyPr>
          <a:lstStyle>
            <a:lvl1pPr marL="0" indent="0" algn="ctr" defTabSz="914400" rtl="0" eaLnBrk="1" latinLnBrk="0" hangingPunct="1">
              <a:lnSpc>
                <a:spcPct val="100000"/>
              </a:lnSpc>
              <a:spcBef>
                <a:spcPts val="800"/>
              </a:spcBef>
              <a:buFont typeface="Arial" panose="020B0604020202020204" pitchFamily="34" charset="0"/>
              <a:buNone/>
              <a:defRPr sz="1400" b="1" kern="1200">
                <a:solidFill>
                  <a:schemeClr val="bg1"/>
                </a:solidFill>
                <a:latin typeface="+mn-lt"/>
                <a:ea typeface="+mn-ea"/>
                <a:cs typeface="+mn-cs"/>
              </a:defRPr>
            </a:lvl1pPr>
            <a:lvl2pPr marL="180975" indent="-180975" algn="l" defTabSz="914400" rtl="0" eaLnBrk="1" latinLnBrk="0" hangingPunct="1">
              <a:lnSpc>
                <a:spcPct val="110000"/>
              </a:lnSpc>
              <a:spcBef>
                <a:spcPts val="800"/>
              </a:spcBef>
              <a:buFont typeface="Arial" panose="020B0604020202020204" pitchFamily="34" charset="0"/>
              <a:buChar char="•"/>
              <a:defRPr sz="1400" kern="1200">
                <a:solidFill>
                  <a:schemeClr val="tx1"/>
                </a:solidFill>
                <a:latin typeface="+mn-lt"/>
                <a:ea typeface="+mn-ea"/>
                <a:cs typeface="+mn-cs"/>
              </a:defRPr>
            </a:lvl2pPr>
            <a:lvl3pPr marL="357188" indent="-176213" algn="l" defTabSz="914400" rtl="0" eaLnBrk="1" latinLnBrk="0" hangingPunct="1">
              <a:lnSpc>
                <a:spcPct val="110000"/>
              </a:lnSpc>
              <a:spcBef>
                <a:spcPts val="800"/>
              </a:spcBef>
              <a:buFont typeface="Arial" panose="020B0604020202020204" pitchFamily="34" charset="0"/>
              <a:buChar char="•"/>
              <a:defRPr sz="1200" kern="1200">
                <a:solidFill>
                  <a:schemeClr val="tx1"/>
                </a:solidFill>
                <a:latin typeface="+mn-lt"/>
                <a:ea typeface="+mn-ea"/>
                <a:cs typeface="+mn-cs"/>
              </a:defRPr>
            </a:lvl3pPr>
            <a:lvl4pPr marL="539750" indent="-176213" algn="l" defTabSz="914400" rtl="0" eaLnBrk="1" latinLnBrk="0" hangingPunct="1">
              <a:lnSpc>
                <a:spcPct val="110000"/>
              </a:lnSpc>
              <a:spcBef>
                <a:spcPts val="800"/>
              </a:spcBef>
              <a:buFont typeface="Arial" panose="020B0604020202020204" pitchFamily="34" charset="0"/>
              <a:buChar char="•"/>
              <a:defRPr sz="1050" kern="1200">
                <a:solidFill>
                  <a:schemeClr val="tx1"/>
                </a:solidFill>
                <a:latin typeface="+mn-lt"/>
                <a:ea typeface="+mn-ea"/>
                <a:cs typeface="+mn-cs"/>
              </a:defRPr>
            </a:lvl4pPr>
            <a:lvl5pPr marL="717550" indent="-177800" algn="l" defTabSz="914400" rtl="0" eaLnBrk="1" latinLnBrk="0" hangingPunct="1">
              <a:lnSpc>
                <a:spcPct val="110000"/>
              </a:lnSpc>
              <a:spcBef>
                <a:spcPts val="800"/>
              </a:spcBef>
              <a:buFont typeface="Arial" panose="020B0604020202020204" pitchFamily="34" charset="0"/>
              <a:buChar char="•"/>
              <a:defRPr sz="1050" kern="1200">
                <a:solidFill>
                  <a:schemeClr val="tx1"/>
                </a:solidFill>
                <a:latin typeface="+mn-lt"/>
                <a:ea typeface="+mn-ea"/>
                <a:cs typeface="+mn-cs"/>
              </a:defRPr>
            </a:lvl5pPr>
            <a:lvl6pPr marL="719138"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defRPr/>
            </a:pPr>
            <a:r>
              <a:rPr lang="en-US" sz="1600" b="1">
                <a:latin typeface="Calibri"/>
                <a:ea typeface="Calibri"/>
                <a:cs typeface="Calibri"/>
              </a:rPr>
              <a:t>Acceptable safety profile at </a:t>
            </a:r>
            <a:r>
              <a:rPr lang="en-US" sz="1600">
                <a:latin typeface="Calibri"/>
                <a:ea typeface="Calibri"/>
                <a:cs typeface="Calibri"/>
              </a:rPr>
              <a:t>a dose</a:t>
            </a:r>
            <a:r>
              <a:rPr lang="en-US" sz="1600" b="1">
                <a:latin typeface="Calibri"/>
                <a:ea typeface="Calibri"/>
                <a:cs typeface="Calibri"/>
              </a:rPr>
              <a:t> of 250mg QOD.</a:t>
            </a:r>
          </a:p>
          <a:p>
            <a:pPr>
              <a:spcBef>
                <a:spcPts val="0"/>
              </a:spcBef>
              <a:defRPr/>
            </a:pPr>
            <a:r>
              <a:rPr lang="en-US" sz="1600" b="1">
                <a:latin typeface="Calibri"/>
                <a:ea typeface="Calibri"/>
                <a:cs typeface="Calibri"/>
              </a:rPr>
              <a:t>The data collected will be used </a:t>
            </a:r>
            <a:br>
              <a:rPr lang="en-US" sz="1600" b="1">
                <a:latin typeface="Calibri"/>
                <a:ea typeface="Calibri"/>
                <a:cs typeface="Calibri"/>
              </a:rPr>
            </a:br>
            <a:r>
              <a:rPr lang="en-US" sz="1600" b="1">
                <a:latin typeface="Calibri"/>
                <a:ea typeface="Calibri"/>
                <a:cs typeface="Calibri"/>
              </a:rPr>
              <a:t>to support the safety </a:t>
            </a:r>
            <a:r>
              <a:rPr lang="pl-PL" sz="1600" b="1">
                <a:latin typeface="Calibri"/>
                <a:ea typeface="Calibri"/>
                <a:cs typeface="Calibri"/>
              </a:rPr>
              <a:t>and </a:t>
            </a:r>
            <a:r>
              <a:rPr lang="pl-PL" sz="1600" b="1" err="1">
                <a:latin typeface="Calibri"/>
                <a:ea typeface="Calibri"/>
                <a:cs typeface="Calibri"/>
              </a:rPr>
              <a:t>efficacy</a:t>
            </a:r>
            <a:r>
              <a:rPr lang="pl-PL" sz="1600" b="1">
                <a:latin typeface="Calibri"/>
                <a:ea typeface="Calibri"/>
                <a:cs typeface="Calibri"/>
              </a:rPr>
              <a:t> </a:t>
            </a:r>
            <a:r>
              <a:rPr lang="en-US" sz="1600" b="1">
                <a:latin typeface="Calibri"/>
                <a:ea typeface="Calibri"/>
                <a:cs typeface="Calibri"/>
              </a:rPr>
              <a:t>database.</a:t>
            </a:r>
          </a:p>
        </p:txBody>
      </p:sp>
    </p:spTree>
    <p:extLst>
      <p:ext uri="{BB962C8B-B14F-4D97-AF65-F5344CB8AC3E}">
        <p14:creationId xmlns:p14="http://schemas.microsoft.com/office/powerpoint/2010/main" val="295619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5B7D-311E-B5B0-7A00-49F11ACD90FC}"/>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2EBD603-7839-572C-D8B0-C65C19672601}"/>
              </a:ext>
            </a:extLst>
          </p:cNvPr>
          <p:cNvSpPr>
            <a:spLocks noGrp="1"/>
          </p:cNvSpPr>
          <p:nvPr>
            <p:ph type="title"/>
          </p:nvPr>
        </p:nvSpPr>
        <p:spPr>
          <a:xfrm>
            <a:off x="2423160" y="157928"/>
            <a:ext cx="9549956" cy="369838"/>
          </a:xfrm>
        </p:spPr>
        <p:txBody>
          <a:bodyPr/>
          <a:lstStyle/>
          <a:p>
            <a:r>
              <a:rPr lang="pl-PL" sz="2400">
                <a:solidFill>
                  <a:srgbClr val="F16022"/>
                </a:solidFill>
                <a:ea typeface="Calibri"/>
                <a:cs typeface="Calibri"/>
              </a:rPr>
              <a:t>RVU120 in MF is feasible and tolerated </a:t>
            </a:r>
            <a:br>
              <a:rPr lang="pl-PL" sz="2400">
                <a:solidFill>
                  <a:srgbClr val="F16022"/>
                </a:solidFill>
                <a:ea typeface="Calibri"/>
                <a:cs typeface="Calibri"/>
              </a:rPr>
            </a:br>
            <a:r>
              <a:rPr lang="pl-PL" sz="2400">
                <a:solidFill>
                  <a:srgbClr val="F16022"/>
                </a:solidFill>
                <a:ea typeface="Calibri"/>
                <a:cs typeface="Calibri"/>
              </a:rPr>
              <a:t>both as single agent and in combination with RUX</a:t>
            </a:r>
            <a:endParaRPr lang="en-US" sz="2400" noProof="0">
              <a:solidFill>
                <a:srgbClr val="F16022"/>
              </a:solidFill>
              <a:ea typeface="Calibri"/>
              <a:cs typeface="Calibri"/>
            </a:endParaRPr>
          </a:p>
        </p:txBody>
      </p:sp>
      <p:graphicFrame>
        <p:nvGraphicFramePr>
          <p:cNvPr id="6" name="Table 7">
            <a:extLst>
              <a:ext uri="{FF2B5EF4-FFF2-40B4-BE49-F238E27FC236}">
                <a16:creationId xmlns:a16="http://schemas.microsoft.com/office/drawing/2014/main" id="{E3305FF5-0974-A30C-53BF-6E43EC15466F}"/>
              </a:ext>
            </a:extLst>
          </p:cNvPr>
          <p:cNvGraphicFramePr>
            <a:graphicFrameLocks/>
          </p:cNvGraphicFramePr>
          <p:nvPr>
            <p:extLst>
              <p:ext uri="{D42A27DB-BD31-4B8C-83A1-F6EECF244321}">
                <p14:modId xmlns:p14="http://schemas.microsoft.com/office/powerpoint/2010/main" val="3315866042"/>
              </p:ext>
            </p:extLst>
          </p:nvPr>
        </p:nvGraphicFramePr>
        <p:xfrm>
          <a:off x="352004" y="1253324"/>
          <a:ext cx="5033811" cy="4800600"/>
        </p:xfrm>
        <a:graphic>
          <a:graphicData uri="http://schemas.openxmlformats.org/drawingml/2006/table">
            <a:tbl>
              <a:tblPr firstRow="1" bandRow="1"/>
              <a:tblGrid>
                <a:gridCol w="1559802">
                  <a:extLst>
                    <a:ext uri="{9D8B030D-6E8A-4147-A177-3AD203B41FA5}">
                      <a16:colId xmlns:a16="http://schemas.microsoft.com/office/drawing/2014/main" val="626679133"/>
                    </a:ext>
                  </a:extLst>
                </a:gridCol>
                <a:gridCol w="1158003">
                  <a:extLst>
                    <a:ext uri="{9D8B030D-6E8A-4147-A177-3AD203B41FA5}">
                      <a16:colId xmlns:a16="http://schemas.microsoft.com/office/drawing/2014/main" val="3179388370"/>
                    </a:ext>
                  </a:extLst>
                </a:gridCol>
                <a:gridCol w="1158003">
                  <a:extLst>
                    <a:ext uri="{9D8B030D-6E8A-4147-A177-3AD203B41FA5}">
                      <a16:colId xmlns:a16="http://schemas.microsoft.com/office/drawing/2014/main" val="2127614170"/>
                    </a:ext>
                  </a:extLst>
                </a:gridCol>
                <a:gridCol w="1158003">
                  <a:extLst>
                    <a:ext uri="{9D8B030D-6E8A-4147-A177-3AD203B41FA5}">
                      <a16:colId xmlns:a16="http://schemas.microsoft.com/office/drawing/2014/main" val="1627696169"/>
                    </a:ext>
                  </a:extLst>
                </a:gridCol>
              </a:tblGrid>
              <a:tr h="235987">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900" b="1" kern="1200">
                          <a:solidFill>
                            <a:schemeClr val="lt1"/>
                          </a:solidFill>
                          <a:latin typeface="+mj-lt"/>
                          <a:ea typeface="+mn-ea"/>
                          <a:cs typeface="+mn-cs"/>
                        </a:rPr>
                        <a:t>Treatment Emergent Adverse Events (TEAE)</a:t>
                      </a:r>
                    </a:p>
                  </a:txBody>
                  <a:tcPr anchor="ctr">
                    <a:lnL w="12700" cmpd="sng">
                      <a:noFill/>
                      <a:prstDash val="soli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algn="ctr"/>
                      <a:r>
                        <a:rPr lang="en-US" sz="1000">
                          <a:solidFill>
                            <a:schemeClr val="bg1">
                              <a:lumMod val="95000"/>
                            </a:schemeClr>
                          </a:solidFill>
                          <a:latin typeface="+mj-lt"/>
                        </a:rPr>
                        <a:t>Any grade n of pts </a:t>
                      </a:r>
                      <a:r>
                        <a:rPr lang="pl-PL" sz="1000">
                          <a:solidFill>
                            <a:schemeClr val="bg1">
                              <a:lumMod val="95000"/>
                            </a:schemeClr>
                          </a:solidFill>
                          <a:latin typeface="+mj-lt"/>
                        </a:rPr>
                        <a:t>n </a:t>
                      </a:r>
                      <a:r>
                        <a:rPr lang="en-US" sz="1000">
                          <a:solidFill>
                            <a:schemeClr val="bg1">
                              <a:lumMod val="95000"/>
                            </a:schemeClr>
                          </a:solidFill>
                          <a:latin typeface="+mj-lt"/>
                        </a:rPr>
                        <a:t>(%</a:t>
                      </a:r>
                      <a:r>
                        <a:rPr lang="pl-PL" sz="1000">
                          <a:solidFill>
                            <a:schemeClr val="bg1">
                              <a:lumMod val="95000"/>
                            </a:schemeClr>
                          </a:solidFill>
                          <a:latin typeface="+mj-lt"/>
                        </a:rPr>
                        <a:t>) of </a:t>
                      </a:r>
                      <a:r>
                        <a:rPr lang="pl-PL" sz="1000" err="1">
                          <a:solidFill>
                            <a:schemeClr val="bg1">
                              <a:lumMod val="95000"/>
                            </a:schemeClr>
                          </a:solidFill>
                          <a:latin typeface="+mj-lt"/>
                        </a:rPr>
                        <a:t>patients</a:t>
                      </a:r>
                      <a:endParaRPr lang="en-US" sz="1000">
                        <a:solidFill>
                          <a:schemeClr val="bg1">
                            <a:lumMod val="95000"/>
                          </a:schemeClr>
                        </a:solidFill>
                        <a:latin typeface="+mj-lt"/>
                      </a:endParaRPr>
                    </a:p>
                  </a:txBody>
                  <a:tcPr marL="68580" marR="68580" marT="34290" marB="3429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7375F"/>
                    </a:solidFill>
                  </a:tcPr>
                </a:tc>
                <a:tc>
                  <a:txBody>
                    <a:bodyPr/>
                    <a:lstStyle/>
                    <a:p>
                      <a:pPr marL="0" algn="ctr" defTabSz="342892" rtl="0" eaLnBrk="1" latinLnBrk="0" hangingPunct="1"/>
                      <a:r>
                        <a:rPr lang="en-GB" sz="1000" kern="1200" noProof="0">
                          <a:solidFill>
                            <a:schemeClr val="bg1">
                              <a:lumMod val="95000"/>
                            </a:schemeClr>
                          </a:solidFill>
                          <a:latin typeface="+mn-lt"/>
                          <a:ea typeface="+mn-ea"/>
                          <a:cs typeface="+mn-cs"/>
                        </a:rPr>
                        <a:t>Cohort 1</a:t>
                      </a:r>
                      <a:br>
                        <a:rPr lang="pl-PL" sz="1000" kern="1200" noProof="0">
                          <a:solidFill>
                            <a:schemeClr val="bg1">
                              <a:lumMod val="95000"/>
                            </a:schemeClr>
                          </a:solidFill>
                          <a:latin typeface="+mn-lt"/>
                          <a:ea typeface="+mn-ea"/>
                          <a:cs typeface="+mn-cs"/>
                        </a:rPr>
                      </a:br>
                      <a:r>
                        <a:rPr lang="pl-PL" sz="1000" kern="1200" noProof="0">
                          <a:solidFill>
                            <a:schemeClr val="bg1">
                              <a:lumMod val="95000"/>
                            </a:schemeClr>
                          </a:solidFill>
                          <a:latin typeface="+mj-lt"/>
                          <a:ea typeface="+mn-ea"/>
                          <a:cs typeface="+mn-cs"/>
                        </a:rPr>
                        <a:t>RVU120</a:t>
                      </a:r>
                      <a:br>
                        <a:rPr lang="pl-PL" sz="1000" kern="1200" noProof="0">
                          <a:solidFill>
                            <a:schemeClr val="bg1">
                              <a:lumMod val="95000"/>
                            </a:schemeClr>
                          </a:solidFill>
                          <a:latin typeface="+mj-lt"/>
                          <a:ea typeface="+mn-ea"/>
                          <a:cs typeface="+mn-cs"/>
                        </a:rPr>
                      </a:br>
                      <a:r>
                        <a:rPr lang="pl-PL" sz="1000" kern="1200" noProof="0">
                          <a:solidFill>
                            <a:schemeClr val="bg1">
                              <a:lumMod val="95000"/>
                            </a:schemeClr>
                          </a:solidFill>
                          <a:latin typeface="+mj-lt"/>
                          <a:ea typeface="+mn-ea"/>
                          <a:cs typeface="+mn-cs"/>
                        </a:rPr>
                        <a:t>n </a:t>
                      </a:r>
                      <a:r>
                        <a:rPr lang="en-GB" sz="1000" kern="1200" noProof="0">
                          <a:solidFill>
                            <a:schemeClr val="bg1">
                              <a:lumMod val="95000"/>
                            </a:schemeClr>
                          </a:solidFill>
                          <a:latin typeface="+mj-lt"/>
                          <a:ea typeface="+mn-ea"/>
                          <a:cs typeface="+mn-cs"/>
                        </a:rPr>
                        <a:t>(%) of patients</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7375F"/>
                    </a:solidFill>
                  </a:tcPr>
                </a:tc>
                <a:tc>
                  <a:txBody>
                    <a:bodyPr/>
                    <a:lstStyle/>
                    <a:p>
                      <a:pPr marL="0" algn="ctr" defTabSz="342892" rtl="0" eaLnBrk="1" latinLnBrk="0" hangingPunct="1"/>
                      <a:r>
                        <a:rPr lang="en-GB" sz="1000" kern="1200" noProof="0">
                          <a:solidFill>
                            <a:schemeClr val="bg1">
                              <a:lumMod val="95000"/>
                            </a:schemeClr>
                          </a:solidFill>
                          <a:latin typeface="+mj-lt"/>
                          <a:ea typeface="+mn-ea"/>
                          <a:cs typeface="+mn-cs"/>
                        </a:rPr>
                        <a:t>Cohort 2 </a:t>
                      </a:r>
                      <a:endParaRPr lang="pl-PL" sz="1000" kern="1200" noProof="0">
                        <a:solidFill>
                          <a:schemeClr val="bg1">
                            <a:lumMod val="95000"/>
                          </a:schemeClr>
                        </a:solidFill>
                        <a:latin typeface="+mj-lt"/>
                        <a:ea typeface="+mn-ea"/>
                        <a:cs typeface="+mn-cs"/>
                      </a:endParaRPr>
                    </a:p>
                    <a:p>
                      <a:pPr marL="0" algn="ctr" defTabSz="342892" rtl="0" eaLnBrk="1" latinLnBrk="0" hangingPunct="1"/>
                      <a:r>
                        <a:rPr lang="pl-PL" sz="1000" kern="1200" noProof="0">
                          <a:solidFill>
                            <a:schemeClr val="bg1">
                              <a:lumMod val="95000"/>
                            </a:schemeClr>
                          </a:solidFill>
                          <a:latin typeface="+mn-lt"/>
                          <a:ea typeface="+mn-ea"/>
                          <a:cs typeface="+mn-cs"/>
                        </a:rPr>
                        <a:t>RVU120+RUX</a:t>
                      </a:r>
                      <a:br>
                        <a:rPr lang="pl-PL" sz="1000" kern="1200" noProof="0">
                          <a:solidFill>
                            <a:schemeClr val="bg1">
                              <a:lumMod val="95000"/>
                            </a:schemeClr>
                          </a:solidFill>
                          <a:latin typeface="+mj-lt"/>
                          <a:ea typeface="+mn-ea"/>
                          <a:cs typeface="+mn-cs"/>
                        </a:rPr>
                      </a:br>
                      <a:r>
                        <a:rPr lang="pl-PL" sz="1000" kern="1200" noProof="0">
                          <a:solidFill>
                            <a:schemeClr val="bg1">
                              <a:lumMod val="95000"/>
                            </a:schemeClr>
                          </a:solidFill>
                          <a:latin typeface="+mj-lt"/>
                          <a:ea typeface="+mn-ea"/>
                          <a:cs typeface="+mn-cs"/>
                        </a:rPr>
                        <a:t>n </a:t>
                      </a:r>
                      <a:r>
                        <a:rPr lang="en-GB" sz="1000" kern="1200" noProof="0">
                          <a:solidFill>
                            <a:schemeClr val="bg1">
                              <a:lumMod val="95000"/>
                            </a:schemeClr>
                          </a:solidFill>
                          <a:latin typeface="+mj-lt"/>
                          <a:ea typeface="+mn-ea"/>
                          <a:cs typeface="+mn-cs"/>
                        </a:rPr>
                        <a:t>(%) of patients</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17375F"/>
                    </a:solidFill>
                  </a:tcPr>
                </a:tc>
                <a:extLst>
                  <a:ext uri="{0D108BD9-81ED-4DB2-BD59-A6C34878D82A}">
                    <a16:rowId xmlns:a16="http://schemas.microsoft.com/office/drawing/2014/main" val="53959423"/>
                  </a:ext>
                </a:extLst>
              </a:tr>
              <a:tr h="212061">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lvl="0">
                        <a:buNone/>
                      </a:pPr>
                      <a:r>
                        <a:rPr lang="en-US" sz="1100" b="1" kern="1200" noProof="0">
                          <a:solidFill>
                            <a:srgbClr val="183151"/>
                          </a:solidFill>
                          <a:latin typeface="+mj-lt"/>
                          <a:cs typeface="Tahoma" panose="020B0604030504040204" pitchFamily="34" charset="0"/>
                        </a:rPr>
                        <a:t>Nausea</a:t>
                      </a:r>
                      <a:endParaRPr lang="pl-PL" sz="1100" b="1" kern="1200">
                        <a:solidFill>
                          <a:srgbClr val="183151"/>
                        </a:solidFill>
                        <a:latin typeface="+mj-lt"/>
                        <a:cs typeface="Tahoma" panose="020B0604030504040204" pitchFamily="34" charset="0"/>
                      </a:endParaRP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1" kern="1200">
                          <a:solidFill>
                            <a:srgbClr val="183151"/>
                          </a:solidFill>
                          <a:latin typeface="+mj-lt"/>
                          <a:ea typeface="+mn-ea"/>
                          <a:cs typeface="Tahoma" panose="020B0604030504040204" pitchFamily="34" charset="0"/>
                        </a:rPr>
                        <a:t>8 </a:t>
                      </a:r>
                      <a:r>
                        <a:rPr lang="en-US" sz="1100" b="1" kern="1200">
                          <a:solidFill>
                            <a:srgbClr val="183151"/>
                          </a:solidFill>
                          <a:latin typeface="+mj-lt"/>
                          <a:ea typeface="+mn-ea"/>
                          <a:cs typeface="Tahoma" panose="020B0604030504040204" pitchFamily="34" charset="0"/>
                        </a:rPr>
                        <a:t>(</a:t>
                      </a:r>
                      <a:r>
                        <a:rPr lang="pl-PL" sz="1100" b="1" kern="1200">
                          <a:solidFill>
                            <a:srgbClr val="183151"/>
                          </a:solidFill>
                          <a:latin typeface="+mj-lt"/>
                          <a:ea typeface="+mn-ea"/>
                          <a:cs typeface="Tahoma" panose="020B0604030504040204" pitchFamily="34" charset="0"/>
                        </a:rPr>
                        <a:t>38</a:t>
                      </a:r>
                      <a:r>
                        <a:rPr lang="en-US" sz="1100" b="1" kern="1200">
                          <a:solidFill>
                            <a:srgbClr val="183151"/>
                          </a:solidFill>
                          <a:latin typeface="+mj-lt"/>
                          <a:ea typeface="+mn-ea"/>
                          <a:cs typeface="Tahoma" panose="020B0604030504040204" pitchFamily="34" charset="0"/>
                        </a:rPr>
                        <a:t>%)</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7 (33%)</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n-lt"/>
                          <a:ea typeface="+mn-ea"/>
                          <a:cs typeface="Tahoma" panose="020B0604030504040204" pitchFamily="34" charset="0"/>
                        </a:rPr>
                        <a:t>1 (</a:t>
                      </a:r>
                      <a:r>
                        <a:rPr lang="pl-PL" sz="1100" b="0" kern="1200" noProof="0">
                          <a:solidFill>
                            <a:srgbClr val="183151"/>
                          </a:solidFill>
                          <a:latin typeface="+mn-lt"/>
                          <a:ea typeface="+mn-ea"/>
                          <a:cs typeface="Tahoma" panose="020B0604030504040204" pitchFamily="34" charset="0"/>
                        </a:rPr>
                        <a:t>5</a:t>
                      </a:r>
                      <a:r>
                        <a:rPr lang="en-GB" sz="1100" b="0" kern="1200" noProof="0">
                          <a:solidFill>
                            <a:srgbClr val="183151"/>
                          </a:solidFill>
                          <a:latin typeface="+mn-lt"/>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43311491"/>
                  </a:ext>
                </a:extLst>
              </a:tr>
              <a:tr h="212061">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lvl="0">
                        <a:buNone/>
                      </a:pPr>
                      <a:r>
                        <a:rPr lang="pl-PL" sz="1100" b="1" kern="1200" noProof="0" err="1">
                          <a:solidFill>
                            <a:srgbClr val="183151"/>
                          </a:solidFill>
                          <a:latin typeface="+mj-lt"/>
                          <a:cs typeface="Tahoma" panose="020B0604030504040204" pitchFamily="34" charset="0"/>
                        </a:rPr>
                        <a:t>Vomiting</a:t>
                      </a:r>
                      <a:endParaRPr lang="pl-PL" sz="1100" b="1" kern="1200">
                        <a:solidFill>
                          <a:srgbClr val="183151"/>
                        </a:solidFill>
                        <a:latin typeface="+mj-lt"/>
                        <a:cs typeface="Tahoma" panose="020B0604030504040204" pitchFamily="34" charset="0"/>
                      </a:endParaRP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1" kern="1200">
                          <a:solidFill>
                            <a:srgbClr val="183151"/>
                          </a:solidFill>
                          <a:latin typeface="+mj-lt"/>
                          <a:ea typeface="+mn-ea"/>
                          <a:cs typeface="Tahoma" panose="020B0604030504040204" pitchFamily="34" charset="0"/>
                        </a:rPr>
                        <a:t>8</a:t>
                      </a:r>
                      <a:r>
                        <a:rPr lang="en-US" sz="1100" b="1" kern="1200">
                          <a:solidFill>
                            <a:srgbClr val="183151"/>
                          </a:solidFill>
                          <a:latin typeface="+mj-lt"/>
                          <a:ea typeface="+mn-ea"/>
                          <a:cs typeface="Tahoma" panose="020B0604030504040204" pitchFamily="34" charset="0"/>
                        </a:rPr>
                        <a:t> (</a:t>
                      </a:r>
                      <a:r>
                        <a:rPr lang="pl-PL" sz="1100" b="1" kern="1200">
                          <a:solidFill>
                            <a:srgbClr val="183151"/>
                          </a:solidFill>
                          <a:latin typeface="+mj-lt"/>
                          <a:ea typeface="+mn-ea"/>
                          <a:cs typeface="Tahoma" panose="020B0604030504040204" pitchFamily="34" charset="0"/>
                        </a:rPr>
                        <a:t>38</a:t>
                      </a:r>
                      <a:r>
                        <a:rPr lang="en-US" sz="1100" b="1" kern="1200">
                          <a:solidFill>
                            <a:srgbClr val="183151"/>
                          </a:solidFill>
                          <a:latin typeface="+mj-lt"/>
                          <a:ea typeface="+mn-ea"/>
                          <a:cs typeface="Tahoma" panose="020B0604030504040204" pitchFamily="34" charset="0"/>
                        </a:rPr>
                        <a:t>%)</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5 (2</a:t>
                      </a:r>
                      <a:r>
                        <a:rPr lang="pl-PL" sz="1100" b="0" kern="1200" noProof="0">
                          <a:solidFill>
                            <a:srgbClr val="183151"/>
                          </a:solidFill>
                          <a:latin typeface="+mj-lt"/>
                          <a:ea typeface="+mn-ea"/>
                          <a:cs typeface="Tahoma" panose="020B0604030504040204" pitchFamily="34" charset="0"/>
                        </a:rPr>
                        <a:t>4</a:t>
                      </a:r>
                      <a:r>
                        <a:rPr lang="en-GB" sz="1100" b="0" kern="1200" noProof="0">
                          <a:solidFill>
                            <a:srgbClr val="183151"/>
                          </a:solidFill>
                          <a:latin typeface="+mj-lt"/>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3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14</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66923189"/>
                  </a:ext>
                </a:extLst>
              </a:tr>
              <a:tr h="212061">
                <a:tc>
                  <a:txBody>
                    <a:bodyPr/>
                    <a:lstStyle/>
                    <a:p>
                      <a:pPr lvl="0">
                        <a:buNone/>
                      </a:pPr>
                      <a:r>
                        <a:rPr lang="pl-PL" sz="1100" b="1" kern="1200">
                          <a:solidFill>
                            <a:srgbClr val="183151"/>
                          </a:solidFill>
                          <a:latin typeface="+mj-lt"/>
                          <a:cs typeface="Tahoma" panose="020B0604030504040204" pitchFamily="34" charset="0"/>
                        </a:rPr>
                        <a:t>Thrombocytopenia</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lang="pl-PL" sz="1100" b="1" kern="1200">
                          <a:solidFill>
                            <a:srgbClr val="183151"/>
                          </a:solidFill>
                          <a:latin typeface="+mn-lt"/>
                          <a:ea typeface="+mn-ea"/>
                          <a:cs typeface="Tahoma" panose="020B0604030504040204" pitchFamily="34" charset="0"/>
                        </a:rPr>
                        <a:t>4</a:t>
                      </a:r>
                      <a:r>
                        <a:rPr lang="en-US" sz="1100" b="1" kern="1200">
                          <a:solidFill>
                            <a:srgbClr val="183151"/>
                          </a:solidFill>
                          <a:latin typeface="+mn-lt"/>
                          <a:ea typeface="+mn-ea"/>
                          <a:cs typeface="Tahoma" panose="020B0604030504040204" pitchFamily="34" charset="0"/>
                        </a:rPr>
                        <a:t> (</a:t>
                      </a:r>
                      <a:r>
                        <a:rPr lang="pl-PL" sz="1100" b="1" kern="1200">
                          <a:solidFill>
                            <a:srgbClr val="183151"/>
                          </a:solidFill>
                          <a:latin typeface="+mn-lt"/>
                          <a:ea typeface="+mn-ea"/>
                          <a:cs typeface="Tahoma" panose="020B0604030504040204" pitchFamily="34" charset="0"/>
                        </a:rPr>
                        <a:t>19</a:t>
                      </a:r>
                      <a:r>
                        <a:rPr lang="en-US" sz="1100" b="1" kern="1200">
                          <a:solidFill>
                            <a:srgbClr val="183151"/>
                          </a:solidFill>
                          <a:latin typeface="+mn-lt"/>
                          <a:ea typeface="+mn-ea"/>
                          <a:cs typeface="Tahoma" panose="020B0604030504040204" pitchFamily="34" charset="0"/>
                        </a:rPr>
                        <a:t>%)</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1 (</a:t>
                      </a:r>
                      <a:r>
                        <a:rPr lang="pl-PL" sz="1100" b="0" kern="1200" noProof="0">
                          <a:solidFill>
                            <a:srgbClr val="183151"/>
                          </a:solidFill>
                          <a:latin typeface="+mj-lt"/>
                          <a:ea typeface="+mn-ea"/>
                          <a:cs typeface="Tahoma" panose="020B0604030504040204" pitchFamily="34" charset="0"/>
                        </a:rPr>
                        <a:t>5</a:t>
                      </a:r>
                      <a:r>
                        <a:rPr lang="en-GB" sz="1100" b="0" kern="1200" noProof="0">
                          <a:solidFill>
                            <a:srgbClr val="183151"/>
                          </a:solidFill>
                          <a:latin typeface="+mj-lt"/>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3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14</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7018720"/>
                  </a:ext>
                </a:extLst>
              </a:tr>
              <a:tr h="212061">
                <a:tc>
                  <a:txBody>
                    <a:bodyPr/>
                    <a:lstStyle/>
                    <a:p>
                      <a:pPr lvl="0">
                        <a:buNone/>
                      </a:pPr>
                      <a:r>
                        <a:rPr lang="pl-PL" sz="1100" b="1" kern="1200">
                          <a:solidFill>
                            <a:srgbClr val="183151"/>
                          </a:solidFill>
                          <a:latin typeface="+mn-lt"/>
                          <a:ea typeface="+mn-ea"/>
                          <a:cs typeface="Tahoma" panose="020B0604030504040204" pitchFamily="34" charset="0"/>
                        </a:rPr>
                        <a:t>Anemia</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lang="pl-PL" sz="1100" b="1" kern="1200">
                          <a:solidFill>
                            <a:srgbClr val="183151"/>
                          </a:solidFill>
                          <a:latin typeface="+mn-lt"/>
                          <a:ea typeface="+mn-ea"/>
                          <a:cs typeface="Tahoma" panose="020B0604030504040204" pitchFamily="34" charset="0"/>
                        </a:rPr>
                        <a:t>4</a:t>
                      </a:r>
                      <a:r>
                        <a:rPr lang="en-US" sz="1100" b="1" kern="1200">
                          <a:solidFill>
                            <a:srgbClr val="183151"/>
                          </a:solidFill>
                          <a:latin typeface="+mn-lt"/>
                          <a:ea typeface="+mn-ea"/>
                          <a:cs typeface="Tahoma" panose="020B0604030504040204" pitchFamily="34" charset="0"/>
                        </a:rPr>
                        <a:t> (</a:t>
                      </a:r>
                      <a:r>
                        <a:rPr lang="pl-PL" sz="1100" b="1" kern="1200">
                          <a:solidFill>
                            <a:srgbClr val="183151"/>
                          </a:solidFill>
                          <a:latin typeface="+mn-lt"/>
                          <a:ea typeface="+mn-ea"/>
                          <a:cs typeface="Tahoma" panose="020B0604030504040204" pitchFamily="34" charset="0"/>
                        </a:rPr>
                        <a:t>19</a:t>
                      </a:r>
                      <a:r>
                        <a:rPr lang="en-US" sz="1100" b="1" kern="1200">
                          <a:solidFill>
                            <a:srgbClr val="183151"/>
                          </a:solidFill>
                          <a:latin typeface="+mn-lt"/>
                          <a:ea typeface="+mn-ea"/>
                          <a:cs typeface="Tahoma" panose="020B0604030504040204" pitchFamily="34" charset="0"/>
                        </a:rPr>
                        <a:t>%)</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n-lt"/>
                          <a:ea typeface="+mn-ea"/>
                          <a:cs typeface="Tahoma" panose="020B0604030504040204" pitchFamily="34" charset="0"/>
                        </a:rPr>
                        <a:t>1 (</a:t>
                      </a:r>
                      <a:r>
                        <a:rPr lang="pl-PL" sz="1100" b="0" kern="1200" noProof="0">
                          <a:solidFill>
                            <a:srgbClr val="183151"/>
                          </a:solidFill>
                          <a:latin typeface="+mn-lt"/>
                          <a:ea typeface="+mn-ea"/>
                          <a:cs typeface="Tahoma" panose="020B0604030504040204" pitchFamily="34" charset="0"/>
                        </a:rPr>
                        <a:t>5</a:t>
                      </a:r>
                      <a:r>
                        <a:rPr lang="en-GB" sz="1100" b="0" kern="1200" noProof="0">
                          <a:solidFill>
                            <a:srgbClr val="183151"/>
                          </a:solidFill>
                          <a:latin typeface="+mn-lt"/>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3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14</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78042102"/>
                  </a:ext>
                </a:extLst>
              </a:tr>
              <a:tr h="212061">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lvl="0">
                        <a:buNone/>
                      </a:pPr>
                      <a:r>
                        <a:rPr lang="pl-PL" sz="1100" b="1" kern="1200">
                          <a:solidFill>
                            <a:srgbClr val="183151"/>
                          </a:solidFill>
                          <a:latin typeface="Calibri"/>
                          <a:ea typeface="+mn-ea"/>
                          <a:cs typeface="Tahoma" panose="020B0604030504040204" pitchFamily="34" charset="0"/>
                        </a:rPr>
                        <a:t>Diarrhea</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1" kern="1200">
                          <a:solidFill>
                            <a:srgbClr val="183151"/>
                          </a:solidFill>
                          <a:latin typeface="+mj-lt"/>
                          <a:ea typeface="+mn-ea"/>
                          <a:cs typeface="Tahoma" panose="020B0604030504040204" pitchFamily="34" charset="0"/>
                        </a:rPr>
                        <a:t>3 (14%)</a:t>
                      </a:r>
                      <a:endParaRPr lang="en-US" sz="1100" b="1" kern="1200">
                        <a:solidFill>
                          <a:srgbClr val="183151"/>
                        </a:solidFill>
                        <a:latin typeface="+mj-lt"/>
                        <a:ea typeface="+mn-ea"/>
                        <a:cs typeface="Tahoma" panose="020B0604030504040204" pitchFamily="34" charset="0"/>
                      </a:endParaRP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83157450"/>
                  </a:ext>
                </a:extLst>
              </a:tr>
              <a:tr h="212061">
                <a:tc>
                  <a:txBody>
                    <a:bodyPr/>
                    <a:lstStyle/>
                    <a:p>
                      <a:pPr lvl="0">
                        <a:buNone/>
                      </a:pPr>
                      <a:r>
                        <a:rPr lang="pl-PL" sz="1100" b="1" kern="1200">
                          <a:solidFill>
                            <a:srgbClr val="183151"/>
                          </a:solidFill>
                          <a:latin typeface="+mj-lt"/>
                          <a:cs typeface="Tahoma" panose="020B0604030504040204" pitchFamily="34" charset="0"/>
                        </a:rPr>
                        <a:t>ALP increased</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1" kern="1200">
                          <a:solidFill>
                            <a:srgbClr val="183151"/>
                          </a:solidFill>
                          <a:latin typeface="+mn-lt"/>
                          <a:ea typeface="+mn-ea"/>
                          <a:cs typeface="Tahoma" panose="020B0604030504040204" pitchFamily="34" charset="0"/>
                        </a:rPr>
                        <a:t>3 (14%)</a:t>
                      </a:r>
                      <a:endParaRPr lang="en-US" sz="1100" b="1" kern="1200">
                        <a:solidFill>
                          <a:srgbClr val="183151"/>
                        </a:solidFill>
                        <a:latin typeface="+mn-lt"/>
                        <a:ea typeface="+mn-ea"/>
                        <a:cs typeface="Tahoma" panose="020B0604030504040204" pitchFamily="34" charset="0"/>
                      </a:endParaRP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87469107"/>
                  </a:ext>
                </a:extLst>
              </a:tr>
              <a:tr h="212061">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lvl="0">
                        <a:buNone/>
                      </a:pPr>
                      <a:r>
                        <a:rPr lang="en-US" sz="1100" b="1" kern="1200" noProof="0">
                          <a:solidFill>
                            <a:srgbClr val="183151"/>
                          </a:solidFill>
                          <a:latin typeface="+mj-lt"/>
                          <a:cs typeface="Tahoma" panose="020B0604030504040204" pitchFamily="34" charset="0"/>
                        </a:rPr>
                        <a:t>Insomnia</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1" kern="1200">
                          <a:solidFill>
                            <a:srgbClr val="183151"/>
                          </a:solidFill>
                          <a:latin typeface="+mn-lt"/>
                          <a:ea typeface="+mn-ea"/>
                          <a:cs typeface="Tahoma" panose="020B0604030504040204" pitchFamily="34" charset="0"/>
                        </a:rPr>
                        <a:t>3 (14%)</a:t>
                      </a:r>
                      <a:endParaRPr lang="en-US" sz="1100" b="1" kern="1200">
                        <a:solidFill>
                          <a:srgbClr val="183151"/>
                        </a:solidFill>
                        <a:latin typeface="+mn-lt"/>
                        <a:ea typeface="+mn-ea"/>
                        <a:cs typeface="Tahoma" panose="020B0604030504040204" pitchFamily="34" charset="0"/>
                      </a:endParaRP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3 (</a:t>
                      </a:r>
                      <a:r>
                        <a:rPr lang="pl-PL" sz="1100" b="0" kern="1200" noProof="0">
                          <a:solidFill>
                            <a:srgbClr val="183151"/>
                          </a:solidFill>
                          <a:latin typeface="+mj-lt"/>
                          <a:ea typeface="+mn-ea"/>
                          <a:cs typeface="Tahoma" panose="020B0604030504040204" pitchFamily="34" charset="0"/>
                        </a:rPr>
                        <a:t>14</a:t>
                      </a:r>
                      <a:r>
                        <a:rPr lang="en-GB" sz="1100" b="0" kern="1200" noProof="0">
                          <a:solidFill>
                            <a:srgbClr val="183151"/>
                          </a:solidFill>
                          <a:latin typeface="+mj-lt"/>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55237624"/>
                  </a:ext>
                </a:extLst>
              </a:tr>
              <a:tr h="212061">
                <a:tc>
                  <a:txBody>
                    <a:bodyPr/>
                    <a:lstStyle/>
                    <a:p>
                      <a:pPr lvl="0">
                        <a:buNone/>
                      </a:pPr>
                      <a:r>
                        <a:rPr lang="pl-PL" sz="1100" b="1" kern="1200">
                          <a:solidFill>
                            <a:srgbClr val="183151"/>
                          </a:solidFill>
                          <a:latin typeface="+mj-lt"/>
                          <a:cs typeface="Tahoma" panose="020B0604030504040204" pitchFamily="34" charset="0"/>
                        </a:rPr>
                        <a:t>Vertigo</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1" kern="1200">
                          <a:solidFill>
                            <a:srgbClr val="183151"/>
                          </a:solidFill>
                          <a:latin typeface="+mj-lt"/>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n-lt"/>
                          <a:ea typeface="+mn-ea"/>
                          <a:cs typeface="Tahoma" panose="020B0604030504040204" pitchFamily="34" charset="0"/>
                        </a:rPr>
                        <a:t>1 (</a:t>
                      </a:r>
                      <a:r>
                        <a:rPr lang="pl-PL" sz="1100" b="0" kern="1200" noProof="0">
                          <a:solidFill>
                            <a:srgbClr val="183151"/>
                          </a:solidFill>
                          <a:latin typeface="+mn-lt"/>
                          <a:ea typeface="+mn-ea"/>
                          <a:cs typeface="Tahoma" panose="020B0604030504040204" pitchFamily="34" charset="0"/>
                        </a:rPr>
                        <a:t>5</a:t>
                      </a:r>
                      <a:r>
                        <a:rPr lang="en-GB" sz="1100" b="0" kern="1200" noProof="0">
                          <a:solidFill>
                            <a:srgbClr val="183151"/>
                          </a:solidFill>
                          <a:latin typeface="+mn-lt"/>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n-lt"/>
                          <a:ea typeface="+mn-ea"/>
                          <a:cs typeface="Tahoma" panose="020B0604030504040204" pitchFamily="34" charset="0"/>
                        </a:rPr>
                        <a:t>1 (</a:t>
                      </a:r>
                      <a:r>
                        <a:rPr lang="pl-PL" sz="1100" b="0" kern="1200" noProof="0">
                          <a:solidFill>
                            <a:srgbClr val="183151"/>
                          </a:solidFill>
                          <a:latin typeface="+mn-lt"/>
                          <a:ea typeface="+mn-ea"/>
                          <a:cs typeface="Tahoma" panose="020B0604030504040204" pitchFamily="34" charset="0"/>
                        </a:rPr>
                        <a:t>5</a:t>
                      </a:r>
                      <a:r>
                        <a:rPr lang="en-GB" sz="1100" b="0" kern="1200" noProof="0">
                          <a:solidFill>
                            <a:srgbClr val="183151"/>
                          </a:solidFill>
                          <a:latin typeface="+mn-lt"/>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18174661"/>
                  </a:ext>
                </a:extLst>
              </a:tr>
              <a:tr h="212061">
                <a:tc>
                  <a:txBody>
                    <a:bodyPr/>
                    <a:lstStyle/>
                    <a:p>
                      <a:pPr lvl="0">
                        <a:buNone/>
                      </a:pPr>
                      <a:r>
                        <a:rPr lang="pl-PL" sz="1100" b="1" kern="1200">
                          <a:solidFill>
                            <a:srgbClr val="183151"/>
                          </a:solidFill>
                          <a:latin typeface="+mj-lt"/>
                          <a:cs typeface="Tahoma" panose="020B0604030504040204" pitchFamily="34" charset="0"/>
                        </a:rPr>
                        <a:t>Amylase increased</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0" kern="1200">
                          <a:solidFill>
                            <a:srgbClr val="183151"/>
                          </a:solidFill>
                          <a:latin typeface="+mn-lt"/>
                          <a:ea typeface="+mn-ea"/>
                          <a:cs typeface="Tahoma" panose="020B0604030504040204" pitchFamily="34" charset="0"/>
                        </a:rPr>
                        <a:t>2 (10%)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86227636"/>
                  </a:ext>
                </a:extLst>
              </a:tr>
              <a:tr h="212061">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lvl="0">
                        <a:buNone/>
                      </a:pPr>
                      <a:r>
                        <a:rPr lang="pl-PL" sz="1100" b="1" kern="1200">
                          <a:solidFill>
                            <a:srgbClr val="183151"/>
                          </a:solidFill>
                          <a:latin typeface="Calibri"/>
                          <a:ea typeface="+mn-ea"/>
                          <a:cs typeface="Tahoma" panose="020B0604030504040204" pitchFamily="34" charset="0"/>
                        </a:rPr>
                        <a:t>ALT increased</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29226305"/>
                  </a:ext>
                </a:extLst>
              </a:tr>
              <a:tr h="212061">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lvl="0">
                        <a:buNone/>
                      </a:pPr>
                      <a:r>
                        <a:rPr lang="en-US" sz="1100" b="1" kern="1200" noProof="0">
                          <a:solidFill>
                            <a:srgbClr val="183151"/>
                          </a:solidFill>
                          <a:latin typeface="+mj-lt"/>
                          <a:cs typeface="Tahoma" panose="020B0604030504040204" pitchFamily="34" charset="0"/>
                        </a:rPr>
                        <a:t>Asthenia</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42514431"/>
                  </a:ext>
                </a:extLst>
              </a:tr>
              <a:tr h="212061">
                <a:tc>
                  <a:txBody>
                    <a:bodyPr/>
                    <a:lstStyle>
                      <a:lvl1pPr marL="0" algn="l" defTabSz="342892" rtl="0" eaLnBrk="1" latinLnBrk="0" hangingPunct="1">
                        <a:defRPr sz="675" kern="1200">
                          <a:solidFill>
                            <a:schemeClr val="dk1"/>
                          </a:solidFill>
                          <a:latin typeface="Calibri"/>
                        </a:defRPr>
                      </a:lvl1pPr>
                      <a:lvl2pPr marL="171446" algn="l" defTabSz="342892" rtl="0" eaLnBrk="1" latinLnBrk="0" hangingPunct="1">
                        <a:defRPr sz="675" kern="1200">
                          <a:solidFill>
                            <a:schemeClr val="dk1"/>
                          </a:solidFill>
                          <a:latin typeface="Calibri"/>
                        </a:defRPr>
                      </a:lvl2pPr>
                      <a:lvl3pPr marL="342892" algn="l" defTabSz="342892" rtl="0" eaLnBrk="1" latinLnBrk="0" hangingPunct="1">
                        <a:defRPr sz="675" kern="1200">
                          <a:solidFill>
                            <a:schemeClr val="dk1"/>
                          </a:solidFill>
                          <a:latin typeface="Calibri"/>
                        </a:defRPr>
                      </a:lvl3pPr>
                      <a:lvl4pPr marL="514337" algn="l" defTabSz="342892" rtl="0" eaLnBrk="1" latinLnBrk="0" hangingPunct="1">
                        <a:defRPr sz="675" kern="1200">
                          <a:solidFill>
                            <a:schemeClr val="dk1"/>
                          </a:solidFill>
                          <a:latin typeface="Calibri"/>
                        </a:defRPr>
                      </a:lvl4pPr>
                      <a:lvl5pPr marL="685783" algn="l" defTabSz="342892" rtl="0" eaLnBrk="1" latinLnBrk="0" hangingPunct="1">
                        <a:defRPr sz="675" kern="1200">
                          <a:solidFill>
                            <a:schemeClr val="dk1"/>
                          </a:solidFill>
                          <a:latin typeface="Calibri"/>
                        </a:defRPr>
                      </a:lvl5pPr>
                      <a:lvl6pPr marL="857229" algn="l" defTabSz="342892" rtl="0" eaLnBrk="1" latinLnBrk="0" hangingPunct="1">
                        <a:defRPr sz="675" kern="1200">
                          <a:solidFill>
                            <a:schemeClr val="dk1"/>
                          </a:solidFill>
                          <a:latin typeface="Calibri"/>
                        </a:defRPr>
                      </a:lvl6pPr>
                      <a:lvl7pPr marL="1028675" algn="l" defTabSz="342892" rtl="0" eaLnBrk="1" latinLnBrk="0" hangingPunct="1">
                        <a:defRPr sz="675" kern="1200">
                          <a:solidFill>
                            <a:schemeClr val="dk1"/>
                          </a:solidFill>
                          <a:latin typeface="Calibri"/>
                        </a:defRPr>
                      </a:lvl7pPr>
                      <a:lvl8pPr marL="1200120" algn="l" defTabSz="342892" rtl="0" eaLnBrk="1" latinLnBrk="0" hangingPunct="1">
                        <a:defRPr sz="675" kern="1200">
                          <a:solidFill>
                            <a:schemeClr val="dk1"/>
                          </a:solidFill>
                          <a:latin typeface="Calibri"/>
                        </a:defRPr>
                      </a:lvl8pPr>
                      <a:lvl9pPr marL="1371566" algn="l" defTabSz="342892" rtl="0" eaLnBrk="1" latinLnBrk="0" hangingPunct="1">
                        <a:defRPr sz="675" kern="1200">
                          <a:solidFill>
                            <a:schemeClr val="dk1"/>
                          </a:solidFill>
                          <a:latin typeface="Calibri"/>
                        </a:defRPr>
                      </a:lvl9pPr>
                    </a:lstStyle>
                    <a:p>
                      <a:pPr lvl="0">
                        <a:buNone/>
                      </a:pPr>
                      <a:r>
                        <a:rPr lang="pl-PL" sz="1100" b="1" kern="1200" noProof="0">
                          <a:solidFill>
                            <a:srgbClr val="183151"/>
                          </a:solidFill>
                          <a:latin typeface="+mj-lt"/>
                          <a:cs typeface="Tahoma" panose="020B0604030504040204" pitchFamily="34" charset="0"/>
                        </a:rPr>
                        <a:t>UTI</a:t>
                      </a:r>
                      <a:endParaRPr lang="en-US" sz="1100" b="1" kern="1200" noProof="0">
                        <a:solidFill>
                          <a:srgbClr val="183151"/>
                        </a:solidFill>
                        <a:latin typeface="+mj-lt"/>
                        <a:cs typeface="Tahoma" panose="020B0604030504040204" pitchFamily="34" charset="0"/>
                      </a:endParaRP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51850678"/>
                  </a:ext>
                </a:extLst>
              </a:tr>
              <a:tr h="212061">
                <a:tc>
                  <a:txBody>
                    <a:bodyPr/>
                    <a:lstStyle/>
                    <a:p>
                      <a:pPr lvl="0">
                        <a:buNone/>
                      </a:pPr>
                      <a:r>
                        <a:rPr lang="en-US" sz="1100" b="1" kern="1200" noProof="0">
                          <a:solidFill>
                            <a:srgbClr val="183151"/>
                          </a:solidFill>
                          <a:latin typeface="+mj-lt"/>
                          <a:cs typeface="Tahoma" panose="020B0604030504040204" pitchFamily="34" charset="0"/>
                        </a:rPr>
                        <a:t>Constipation</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81625517"/>
                  </a:ext>
                </a:extLst>
              </a:tr>
              <a:tr h="212061">
                <a:tc>
                  <a:txBody>
                    <a:bodyPr/>
                    <a:lstStyle/>
                    <a:p>
                      <a:pPr lvl="0">
                        <a:buNone/>
                      </a:pPr>
                      <a:r>
                        <a:rPr lang="en-US" sz="1100" b="1" kern="1200" noProof="0">
                          <a:solidFill>
                            <a:srgbClr val="183151"/>
                          </a:solidFill>
                          <a:latin typeface="+mj-lt"/>
                          <a:cs typeface="Tahoma" panose="020B0604030504040204" pitchFamily="34" charset="0"/>
                        </a:rPr>
                        <a:t>Lipase increased</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21656333"/>
                  </a:ext>
                </a:extLst>
              </a:tr>
              <a:tr h="212061">
                <a:tc>
                  <a:txBody>
                    <a:bodyPr/>
                    <a:lstStyle/>
                    <a:p>
                      <a:pPr lvl="0">
                        <a:buNone/>
                      </a:pPr>
                      <a:r>
                        <a:rPr lang="en-US" sz="1100" b="1" kern="1200" noProof="0">
                          <a:solidFill>
                            <a:srgbClr val="183151"/>
                          </a:solidFill>
                          <a:latin typeface="+mj-lt"/>
                          <a:cs typeface="Tahoma" panose="020B0604030504040204" pitchFamily="34" charset="0"/>
                        </a:rPr>
                        <a:t>Fatigue</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00196236"/>
                  </a:ext>
                </a:extLst>
              </a:tr>
              <a:tr h="212061">
                <a:tc>
                  <a:txBody>
                    <a:bodyPr/>
                    <a:lstStyle/>
                    <a:p>
                      <a:pPr lvl="0">
                        <a:buNone/>
                      </a:pPr>
                      <a:r>
                        <a:rPr lang="en-US" sz="1100" b="1" kern="1200" noProof="0">
                          <a:solidFill>
                            <a:srgbClr val="183151"/>
                          </a:solidFill>
                          <a:latin typeface="+mj-lt"/>
                          <a:cs typeface="Tahoma" panose="020B0604030504040204" pitchFamily="34" charset="0"/>
                        </a:rPr>
                        <a:t>Pneumonia</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5724054"/>
                  </a:ext>
                </a:extLst>
              </a:tr>
              <a:tr h="212061">
                <a:tc>
                  <a:txBody>
                    <a:bodyPr/>
                    <a:lstStyle/>
                    <a:p>
                      <a:pPr lvl="0">
                        <a:buNone/>
                      </a:pPr>
                      <a:r>
                        <a:rPr lang="en-US" sz="1100" b="1" kern="1200" noProof="0">
                          <a:solidFill>
                            <a:srgbClr val="183151"/>
                          </a:solidFill>
                          <a:latin typeface="+mj-lt"/>
                          <a:cs typeface="Tahoma" panose="020B0604030504040204" pitchFamily="34" charset="0"/>
                        </a:rPr>
                        <a:t>Headache</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pl-PL" sz="1100" b="0" kern="1200">
                          <a:solidFill>
                            <a:srgbClr val="183151"/>
                          </a:solidFill>
                          <a:latin typeface="+mn-lt"/>
                          <a:ea typeface="+mn-ea"/>
                          <a:cs typeface="Tahoma" panose="020B0604030504040204" pitchFamily="34" charset="0"/>
                        </a:rPr>
                        <a:t>2 (10%)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0" algn="ctr" defTabSz="342892" rtl="0" eaLnBrk="1" fontAlgn="base" latinLnBrk="0" hangingPunct="1">
                        <a:buNone/>
                      </a:pPr>
                      <a:r>
                        <a:rPr lang="en-GB" sz="1100" b="0" kern="1200" noProof="0">
                          <a:solidFill>
                            <a:srgbClr val="183151"/>
                          </a:solidFill>
                          <a:latin typeface="+mj-lt"/>
                          <a:ea typeface="+mn-ea"/>
                          <a:cs typeface="Tahoma" panose="020B0604030504040204" pitchFamily="34" charset="0"/>
                        </a:rPr>
                        <a:t>0</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93850807"/>
                  </a:ext>
                </a:extLst>
              </a:tr>
              <a:tr h="212061">
                <a:tc>
                  <a:txBody>
                    <a:bodyPr/>
                    <a:lstStyle/>
                    <a:p>
                      <a:pPr lvl="0">
                        <a:buNone/>
                      </a:pPr>
                      <a:r>
                        <a:rPr lang="en-US" sz="1100" b="1" kern="1200" noProof="0">
                          <a:solidFill>
                            <a:srgbClr val="183151"/>
                          </a:solidFill>
                          <a:latin typeface="+mj-lt"/>
                          <a:cs typeface="Tahoma" panose="020B0604030504040204" pitchFamily="34" charset="0"/>
                        </a:rPr>
                        <a:t>Hypertension</a:t>
                      </a:r>
                    </a:p>
                  </a:txBody>
                  <a:tcPr marL="68580" marR="68580" marT="34290" marB="34290">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83151"/>
                          </a:solidFill>
                          <a:effectLst/>
                          <a:uLnTx/>
                          <a:uFillTx/>
                          <a:latin typeface="Calibri"/>
                          <a:ea typeface="+mn-ea"/>
                          <a:cs typeface="Tahoma" panose="020B0604030504040204" pitchFamily="34" charset="0"/>
                        </a:rPr>
                        <a:t>2 (10%)</a:t>
                      </a:r>
                    </a:p>
                  </a:txBody>
                  <a:tcPr marL="49186" marR="49186" marT="24593" marB="2459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342892"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1 (</a:t>
                      </a:r>
                      <a:r>
                        <a:rPr kumimoji="0" lang="pl-PL"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5</a:t>
                      </a:r>
                      <a:r>
                        <a:rPr kumimoji="0" lang="en-GB" sz="1100" b="0" i="0" u="none" strike="noStrike" kern="1200" cap="none" spc="0" normalizeH="0" baseline="0" noProof="0">
                          <a:ln>
                            <a:noFill/>
                          </a:ln>
                          <a:solidFill>
                            <a:srgbClr val="183151"/>
                          </a:solidFill>
                          <a:effectLst/>
                          <a:uLnTx/>
                          <a:uFillTx/>
                          <a:latin typeface="Calibri"/>
                          <a:ea typeface="+mn-ea"/>
                          <a:cs typeface="Tahoma" panose="020B0604030504040204" pitchFamily="34" charset="0"/>
                        </a:rPr>
                        <a:t>%)</a:t>
                      </a:r>
                    </a:p>
                  </a:txBody>
                  <a:tcPr marL="7620" marR="7620" marT="7620" marB="0"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69375015"/>
                  </a:ext>
                </a:extLst>
              </a:tr>
            </a:tbl>
          </a:graphicData>
        </a:graphic>
      </p:graphicFrame>
      <p:sp>
        <p:nvSpPr>
          <p:cNvPr id="3" name="pole tekstowe 39">
            <a:extLst>
              <a:ext uri="{FF2B5EF4-FFF2-40B4-BE49-F238E27FC236}">
                <a16:creationId xmlns:a16="http://schemas.microsoft.com/office/drawing/2014/main" id="{B6479226-BF4B-B32F-82E8-CC062C33999F}"/>
              </a:ext>
            </a:extLst>
          </p:cNvPr>
          <p:cNvSpPr txBox="1"/>
          <p:nvPr/>
        </p:nvSpPr>
        <p:spPr>
          <a:xfrm>
            <a:off x="9899706" y="304540"/>
            <a:ext cx="2146188" cy="340519"/>
          </a:xfrm>
          <a:prstGeom prst="roundRect">
            <a:avLst/>
          </a:prstGeom>
          <a:solidFill>
            <a:srgbClr val="F1602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Data Cut-off: </a:t>
            </a:r>
            <a:r>
              <a:rPr kumimoji="0" lang="pl-PL" sz="1000" b="1" i="0" u="none" strike="noStrike" kern="1200" cap="none" spc="0" normalizeH="0" baseline="0" noProof="0">
                <a:ln>
                  <a:noFill/>
                </a:ln>
                <a:solidFill>
                  <a:srgbClr val="FFFFFF"/>
                </a:solidFill>
                <a:effectLst/>
                <a:uLnTx/>
                <a:uFillTx/>
                <a:latin typeface="Calibri"/>
                <a:ea typeface="+mn-ea"/>
                <a:cs typeface="+mn-cs"/>
              </a:rPr>
              <a:t>May 14, 2025</a:t>
            </a:r>
            <a:endParaRPr lang="en-US" sz="1000" b="1">
              <a:solidFill>
                <a:srgbClr val="FFFFFF"/>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a:ln>
                  <a:noFill/>
                </a:ln>
                <a:solidFill>
                  <a:srgbClr val="FFFFFF"/>
                </a:solidFill>
                <a:effectLst/>
                <a:uLnTx/>
                <a:uFillTx/>
                <a:latin typeface="Calibri"/>
                <a:ea typeface="+mn-ea"/>
                <a:cs typeface="+mn-cs"/>
              </a:rPr>
              <a:t>First</a:t>
            </a:r>
            <a:r>
              <a:rPr kumimoji="0" lang="en-US" sz="1000" b="1" i="0" u="none" strike="noStrike" kern="1200" cap="none" spc="0" normalizeH="0" baseline="0" noProof="0">
                <a:ln>
                  <a:noFill/>
                </a:ln>
                <a:solidFill>
                  <a:srgbClr val="FFFFFF"/>
                </a:solidFill>
                <a:effectLst/>
                <a:uLnTx/>
                <a:uFillTx/>
                <a:latin typeface="Calibri"/>
                <a:ea typeface="+mn-ea"/>
                <a:cs typeface="+mn-cs"/>
              </a:rPr>
              <a:t> data</a:t>
            </a:r>
            <a:endParaRPr kumimoji="0" lang="pl-PL" sz="1000" b="1" i="0" u="none" strike="noStrike" kern="1200" cap="none" spc="0" normalizeH="0" baseline="0" noProof="0">
              <a:ln>
                <a:noFill/>
              </a:ln>
              <a:solidFill>
                <a:srgbClr val="FFFFFF"/>
              </a:solidFill>
              <a:effectLst/>
              <a:uLnTx/>
              <a:uFillTx/>
              <a:latin typeface="Calibri"/>
              <a:ea typeface="+mn-ea"/>
              <a:cs typeface="+mn-cs"/>
            </a:endParaRPr>
          </a:p>
        </p:txBody>
      </p:sp>
      <p:sp>
        <p:nvSpPr>
          <p:cNvPr id="4" name="pole tekstowe 39">
            <a:extLst>
              <a:ext uri="{FF2B5EF4-FFF2-40B4-BE49-F238E27FC236}">
                <a16:creationId xmlns:a16="http://schemas.microsoft.com/office/drawing/2014/main" id="{21D96A85-DC34-B44A-B859-7DBAC80D4CC7}"/>
              </a:ext>
            </a:extLst>
          </p:cNvPr>
          <p:cNvSpPr txBox="1"/>
          <p:nvPr/>
        </p:nvSpPr>
        <p:spPr>
          <a:xfrm>
            <a:off x="432270" y="225746"/>
            <a:ext cx="1853730" cy="476726"/>
          </a:xfrm>
          <a:prstGeom prst="roundRect">
            <a:avLst/>
          </a:prstGeom>
          <a:solidFill>
            <a:srgbClr val="F1602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POTAMI-61</a:t>
            </a:r>
          </a:p>
        </p:txBody>
      </p:sp>
      <p:graphicFrame>
        <p:nvGraphicFramePr>
          <p:cNvPr id="2" name="Table 79">
            <a:extLst>
              <a:ext uri="{FF2B5EF4-FFF2-40B4-BE49-F238E27FC236}">
                <a16:creationId xmlns:a16="http://schemas.microsoft.com/office/drawing/2014/main" id="{3CFEF2E5-5A17-1299-6AEC-FF8A72C487F9}"/>
              </a:ext>
            </a:extLst>
          </p:cNvPr>
          <p:cNvGraphicFramePr>
            <a:graphicFrameLocks noGrp="1"/>
          </p:cNvGraphicFramePr>
          <p:nvPr>
            <p:extLst>
              <p:ext uri="{D42A27DB-BD31-4B8C-83A1-F6EECF244321}">
                <p14:modId xmlns:p14="http://schemas.microsoft.com/office/powerpoint/2010/main" val="2829285601"/>
              </p:ext>
            </p:extLst>
          </p:nvPr>
        </p:nvGraphicFramePr>
        <p:xfrm>
          <a:off x="5725877" y="1253324"/>
          <a:ext cx="2160620" cy="2023275"/>
        </p:xfrm>
        <a:graphic>
          <a:graphicData uri="http://schemas.openxmlformats.org/drawingml/2006/table">
            <a:tbl>
              <a:tblPr firstRow="1" bandRow="1">
                <a:tableStyleId>{5C22544A-7EE6-4342-B048-85BDC9FD1C3A}</a:tableStyleId>
              </a:tblPr>
              <a:tblGrid>
                <a:gridCol w="846428">
                  <a:extLst>
                    <a:ext uri="{9D8B030D-6E8A-4147-A177-3AD203B41FA5}">
                      <a16:colId xmlns:a16="http://schemas.microsoft.com/office/drawing/2014/main" val="3724978829"/>
                    </a:ext>
                  </a:extLst>
                </a:gridCol>
                <a:gridCol w="1314192">
                  <a:extLst>
                    <a:ext uri="{9D8B030D-6E8A-4147-A177-3AD203B41FA5}">
                      <a16:colId xmlns:a16="http://schemas.microsoft.com/office/drawing/2014/main" val="22048298"/>
                    </a:ext>
                  </a:extLst>
                </a:gridCol>
              </a:tblGrid>
              <a:tr h="427745">
                <a:tc>
                  <a:txBody>
                    <a:bodyPr/>
                    <a:lstStyle/>
                    <a:p>
                      <a:pPr algn="ctr" fontAlgn="ctr"/>
                      <a:r>
                        <a:rPr lang="en-GB" sz="1100" b="1" i="0" u="none" strike="noStrike" noProof="0">
                          <a:solidFill>
                            <a:schemeClr val="bg1"/>
                          </a:solidFill>
                          <a:effectLst/>
                          <a:latin typeface="+mj-lt"/>
                        </a:rPr>
                        <a:t>Grade</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17375F"/>
                    </a:solidFill>
                  </a:tcPr>
                </a:tc>
                <a:tc>
                  <a:txBody>
                    <a:bodyPr/>
                    <a:lstStyle/>
                    <a:p>
                      <a:pPr algn="ctr" fontAlgn="b"/>
                      <a:r>
                        <a:rPr lang="en-GB" sz="1100" b="1" i="0" u="none" strike="noStrike" noProof="0">
                          <a:solidFill>
                            <a:schemeClr val="bg1"/>
                          </a:solidFill>
                          <a:effectLst/>
                          <a:latin typeface="+mj-lt"/>
                        </a:rPr>
                        <a:t>Number of all TEAEs (%) </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17375F"/>
                    </a:solidFill>
                  </a:tcPr>
                </a:tc>
                <a:extLst>
                  <a:ext uri="{0D108BD9-81ED-4DB2-BD59-A6C34878D82A}">
                    <a16:rowId xmlns:a16="http://schemas.microsoft.com/office/drawing/2014/main" val="589932068"/>
                  </a:ext>
                </a:extLst>
              </a:tr>
              <a:tr h="319983">
                <a:tc>
                  <a:txBody>
                    <a:bodyPr/>
                    <a:lstStyle/>
                    <a:p>
                      <a:pPr algn="ctr" fontAlgn="ctr"/>
                      <a:r>
                        <a:rPr lang="en-GB" sz="1100" b="1" kern="1200" noProof="0">
                          <a:solidFill>
                            <a:srgbClr val="183151"/>
                          </a:solidFill>
                          <a:latin typeface="+mj-lt"/>
                          <a:ea typeface="+mn-ea"/>
                          <a:cs typeface="Tahoma"/>
                        </a:rPr>
                        <a:t>1</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kern="1200" noProof="0">
                          <a:solidFill>
                            <a:srgbClr val="183151"/>
                          </a:solidFill>
                          <a:latin typeface="+mj-lt"/>
                          <a:ea typeface="+mn-ea"/>
                          <a:cs typeface="Tahoma"/>
                        </a:rPr>
                        <a:t>40 (29%)</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9941865"/>
                  </a:ext>
                </a:extLst>
              </a:tr>
              <a:tr h="319983">
                <a:tc>
                  <a:txBody>
                    <a:bodyPr/>
                    <a:lstStyle/>
                    <a:p>
                      <a:pPr algn="ctr" fontAlgn="ctr"/>
                      <a:r>
                        <a:rPr lang="en-GB" sz="1100" b="1" kern="1200" noProof="0">
                          <a:solidFill>
                            <a:srgbClr val="183151"/>
                          </a:solidFill>
                          <a:latin typeface="+mj-lt"/>
                          <a:ea typeface="+mn-ea"/>
                          <a:cs typeface="Tahoma"/>
                        </a:rPr>
                        <a:t>2</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kern="1200" noProof="0">
                          <a:solidFill>
                            <a:srgbClr val="183151"/>
                          </a:solidFill>
                          <a:latin typeface="+mj-lt"/>
                          <a:ea typeface="+mn-ea"/>
                          <a:cs typeface="Tahoma"/>
                        </a:rPr>
                        <a:t>72 (5</a:t>
                      </a:r>
                      <a:r>
                        <a:rPr lang="pl-PL" sz="1100" b="1" kern="1200" noProof="0">
                          <a:solidFill>
                            <a:srgbClr val="183151"/>
                          </a:solidFill>
                          <a:latin typeface="+mj-lt"/>
                          <a:ea typeface="+mn-ea"/>
                          <a:cs typeface="Tahoma"/>
                        </a:rPr>
                        <a:t>3</a:t>
                      </a:r>
                      <a:r>
                        <a:rPr lang="en-GB" sz="1100" b="1" kern="1200" noProof="0">
                          <a:solidFill>
                            <a:srgbClr val="183151"/>
                          </a:solidFill>
                          <a:latin typeface="+mj-lt"/>
                          <a:ea typeface="+mn-ea"/>
                          <a:cs typeface="Tahoma"/>
                        </a:rPr>
                        <a:t>%)</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406559"/>
                  </a:ext>
                </a:extLst>
              </a:tr>
              <a:tr h="319983">
                <a:tc>
                  <a:txBody>
                    <a:bodyPr/>
                    <a:lstStyle/>
                    <a:p>
                      <a:pPr algn="ctr" fontAlgn="ctr"/>
                      <a:r>
                        <a:rPr lang="en-GB" sz="1100" b="1" kern="1200" noProof="0">
                          <a:solidFill>
                            <a:srgbClr val="183151"/>
                          </a:solidFill>
                          <a:latin typeface="+mj-lt"/>
                          <a:ea typeface="+mn-ea"/>
                          <a:cs typeface="Tahoma"/>
                        </a:rPr>
                        <a:t>3</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kern="1200" noProof="0">
                          <a:solidFill>
                            <a:srgbClr val="183151"/>
                          </a:solidFill>
                          <a:latin typeface="+mj-lt"/>
                          <a:ea typeface="+mn-ea"/>
                          <a:cs typeface="Tahoma"/>
                        </a:rPr>
                        <a:t>23 (17%)</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0073671"/>
                  </a:ext>
                </a:extLst>
              </a:tr>
              <a:tr h="319983">
                <a:tc>
                  <a:txBody>
                    <a:bodyPr/>
                    <a:lstStyle/>
                    <a:p>
                      <a:pPr algn="ctr" fontAlgn="ctr"/>
                      <a:r>
                        <a:rPr lang="en-GB" sz="1100" b="1" kern="1200" noProof="0">
                          <a:solidFill>
                            <a:srgbClr val="183151"/>
                          </a:solidFill>
                          <a:latin typeface="+mj-lt"/>
                          <a:ea typeface="+mn-ea"/>
                          <a:cs typeface="Tahoma"/>
                        </a:rPr>
                        <a:t>4</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kern="1200" noProof="0">
                          <a:solidFill>
                            <a:srgbClr val="183151"/>
                          </a:solidFill>
                          <a:latin typeface="+mj-lt"/>
                          <a:ea typeface="+mn-ea"/>
                          <a:cs typeface="Tahoma"/>
                        </a:rPr>
                        <a:t>2 (1%)</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3498867"/>
                  </a:ext>
                </a:extLst>
              </a:tr>
              <a:tr h="315598">
                <a:tc>
                  <a:txBody>
                    <a:bodyPr/>
                    <a:lstStyle/>
                    <a:p>
                      <a:pPr algn="ctr" fontAlgn="ctr"/>
                      <a:r>
                        <a:rPr lang="en-GB" sz="1100" b="1" kern="1200" noProof="0">
                          <a:solidFill>
                            <a:srgbClr val="183151"/>
                          </a:solidFill>
                          <a:latin typeface="+mj-lt"/>
                          <a:ea typeface="+mn-ea"/>
                          <a:cs typeface="Tahoma"/>
                        </a:rPr>
                        <a:t>5</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kern="1200" noProof="0">
                          <a:solidFill>
                            <a:srgbClr val="183151"/>
                          </a:solidFill>
                          <a:latin typeface="+mj-lt"/>
                          <a:ea typeface="+mn-ea"/>
                          <a:cs typeface="Tahoma"/>
                        </a:rPr>
                        <a:t>0</a:t>
                      </a:r>
                    </a:p>
                  </a:txBody>
                  <a:tcPr marL="7620" marR="7620" marT="762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0242772"/>
                  </a:ext>
                </a:extLst>
              </a:tr>
            </a:tbl>
          </a:graphicData>
        </a:graphic>
      </p:graphicFrame>
      <p:sp>
        <p:nvSpPr>
          <p:cNvPr id="5" name="TextBox 3">
            <a:extLst>
              <a:ext uri="{FF2B5EF4-FFF2-40B4-BE49-F238E27FC236}">
                <a16:creationId xmlns:a16="http://schemas.microsoft.com/office/drawing/2014/main" id="{648AEC7B-AB6A-ABC4-0F3A-61143E0110EE}"/>
              </a:ext>
            </a:extLst>
          </p:cNvPr>
          <p:cNvSpPr txBox="1"/>
          <p:nvPr/>
        </p:nvSpPr>
        <p:spPr>
          <a:xfrm>
            <a:off x="5725877" y="4355488"/>
            <a:ext cx="5293323" cy="1200329"/>
          </a:xfrm>
          <a:prstGeom prst="rect">
            <a:avLst/>
          </a:prstGeom>
          <a:noFill/>
        </p:spPr>
        <p:txBody>
          <a:bodyPr wrap="square" lIns="91440" tIns="45720" rIns="91440" bIns="45720" anchor="t">
            <a:spAutoFit/>
          </a:bodyPr>
          <a:lstStyle/>
          <a:p>
            <a:pPr marL="143510" indent="-143510" eaLnBrk="0" hangingPunct="0">
              <a:spcBef>
                <a:spcPts val="0"/>
              </a:spcBef>
              <a:spcAft>
                <a:spcPts val="1200"/>
              </a:spcAft>
              <a:buClr>
                <a:srgbClr val="F16022"/>
              </a:buClr>
              <a:buFont typeface="Arial" charset="0"/>
              <a:buChar char="•"/>
              <a:defRPr/>
            </a:pPr>
            <a:r>
              <a:rPr lang="en-US" sz="1300">
                <a:solidFill>
                  <a:schemeClr val="tx1">
                    <a:lumMod val="85000"/>
                    <a:lumOff val="15000"/>
                  </a:schemeClr>
                </a:solidFill>
                <a:latin typeface="+mj-lt"/>
                <a:ea typeface="+mn-ea"/>
                <a:cs typeface="Arial" panose="020B0604020202020204" pitchFamily="34" charset="0"/>
              </a:rPr>
              <a:t>Majority of TEAEs were G1/2 (8</a:t>
            </a:r>
            <a:r>
              <a:rPr lang="pl-PL" sz="1300">
                <a:solidFill>
                  <a:schemeClr val="tx1">
                    <a:lumMod val="85000"/>
                    <a:lumOff val="15000"/>
                  </a:schemeClr>
                </a:solidFill>
                <a:latin typeface="+mj-lt"/>
                <a:ea typeface="+mn-ea"/>
                <a:cs typeface="Arial" panose="020B0604020202020204" pitchFamily="34" charset="0"/>
              </a:rPr>
              <a:t>2</a:t>
            </a:r>
            <a:r>
              <a:rPr lang="en-US" sz="1300">
                <a:solidFill>
                  <a:schemeClr val="tx1">
                    <a:lumMod val="85000"/>
                    <a:lumOff val="15000"/>
                  </a:schemeClr>
                </a:solidFill>
                <a:latin typeface="+mj-lt"/>
                <a:ea typeface="+mn-ea"/>
                <a:cs typeface="Arial" panose="020B0604020202020204" pitchFamily="34" charset="0"/>
              </a:rPr>
              <a:t>%)</a:t>
            </a:r>
            <a:endParaRPr lang="pl-PL" sz="1300">
              <a:solidFill>
                <a:schemeClr val="tx1">
                  <a:lumMod val="85000"/>
                  <a:lumOff val="15000"/>
                </a:schemeClr>
              </a:solidFill>
              <a:latin typeface="+mj-lt"/>
              <a:ea typeface="+mn-ea"/>
              <a:cs typeface="Arial" panose="020B0604020202020204" pitchFamily="34" charset="0"/>
            </a:endParaRPr>
          </a:p>
          <a:p>
            <a:pPr marL="143510" indent="-143510" eaLnBrk="0" hangingPunct="0">
              <a:spcBef>
                <a:spcPts val="0"/>
              </a:spcBef>
              <a:spcAft>
                <a:spcPts val="1200"/>
              </a:spcAft>
              <a:buClr>
                <a:srgbClr val="F16022"/>
              </a:buClr>
              <a:buFont typeface="Arial" charset="0"/>
              <a:buChar char="•"/>
              <a:defRPr/>
            </a:pPr>
            <a:r>
              <a:rPr lang="pl-PL" sz="1300">
                <a:solidFill>
                  <a:schemeClr val="tx1">
                    <a:lumMod val="85000"/>
                    <a:lumOff val="15000"/>
                  </a:schemeClr>
                </a:solidFill>
                <a:latin typeface="+mj-lt"/>
                <a:cs typeface="Arial" panose="020B0604020202020204" pitchFamily="34" charset="0"/>
              </a:rPr>
              <a:t>O</a:t>
            </a:r>
            <a:r>
              <a:rPr lang="en-US" sz="1300" err="1">
                <a:solidFill>
                  <a:schemeClr val="tx1">
                    <a:lumMod val="85000"/>
                    <a:lumOff val="15000"/>
                  </a:schemeClr>
                </a:solidFill>
                <a:latin typeface="+mj-lt"/>
                <a:ea typeface="+mn-ea"/>
                <a:cs typeface="Arial" panose="020B0604020202020204" pitchFamily="34" charset="0"/>
              </a:rPr>
              <a:t>nly</a:t>
            </a:r>
            <a:r>
              <a:rPr lang="en-US" sz="1300">
                <a:solidFill>
                  <a:schemeClr val="tx1">
                    <a:lumMod val="85000"/>
                    <a:lumOff val="15000"/>
                  </a:schemeClr>
                </a:solidFill>
                <a:latin typeface="+mj-lt"/>
                <a:ea typeface="+mn-ea"/>
                <a:cs typeface="Arial" panose="020B0604020202020204" pitchFamily="34" charset="0"/>
              </a:rPr>
              <a:t> two G4 TEAEs (anemia, thrombocytopenia) </a:t>
            </a:r>
            <a:br>
              <a:rPr lang="pl-PL" sz="1300">
                <a:solidFill>
                  <a:schemeClr val="tx1">
                    <a:lumMod val="85000"/>
                    <a:lumOff val="15000"/>
                  </a:schemeClr>
                </a:solidFill>
                <a:latin typeface="+mj-lt"/>
                <a:ea typeface="+mn-ea"/>
                <a:cs typeface="Arial" panose="020B0604020202020204" pitchFamily="34" charset="0"/>
              </a:rPr>
            </a:br>
            <a:r>
              <a:rPr lang="en-US" sz="1300">
                <a:solidFill>
                  <a:schemeClr val="tx1">
                    <a:lumMod val="85000"/>
                    <a:lumOff val="15000"/>
                  </a:schemeClr>
                </a:solidFill>
                <a:latin typeface="+mj-lt"/>
                <a:ea typeface="+mn-ea"/>
                <a:cs typeface="Arial" panose="020B0604020202020204" pitchFamily="34" charset="0"/>
              </a:rPr>
              <a:t>and only two SAEs assessed as study drug related (acute pancreatitis, UTI)</a:t>
            </a:r>
            <a:endParaRPr lang="pl-PL" sz="1300">
              <a:solidFill>
                <a:schemeClr val="tx1">
                  <a:lumMod val="85000"/>
                  <a:lumOff val="15000"/>
                </a:schemeClr>
              </a:solidFill>
              <a:latin typeface="+mj-lt"/>
              <a:ea typeface="+mn-ea"/>
              <a:cs typeface="Arial" panose="020B0604020202020204" pitchFamily="34" charset="0"/>
            </a:endParaRPr>
          </a:p>
          <a:p>
            <a:pPr marL="143510" indent="-143510" eaLnBrk="0" hangingPunct="0">
              <a:spcBef>
                <a:spcPts val="0"/>
              </a:spcBef>
              <a:spcAft>
                <a:spcPts val="1200"/>
              </a:spcAft>
              <a:buClr>
                <a:srgbClr val="F16022"/>
              </a:buClr>
              <a:buFont typeface="Arial" charset="0"/>
              <a:buChar char="•"/>
              <a:defRPr/>
            </a:pPr>
            <a:r>
              <a:rPr lang="pl-PL" sz="1300">
                <a:solidFill>
                  <a:schemeClr val="tx1">
                    <a:lumMod val="85000"/>
                    <a:lumOff val="15000"/>
                  </a:schemeClr>
                </a:solidFill>
                <a:latin typeface="+mj-lt"/>
                <a:cs typeface="Arial" panose="020B0604020202020204" pitchFamily="34" charset="0"/>
              </a:rPr>
              <a:t>N</a:t>
            </a:r>
            <a:r>
              <a:rPr lang="en-US" sz="1300">
                <a:solidFill>
                  <a:schemeClr val="tx1">
                    <a:lumMod val="85000"/>
                    <a:lumOff val="15000"/>
                  </a:schemeClr>
                </a:solidFill>
                <a:latin typeface="+mj-lt"/>
                <a:ea typeface="+mn-ea"/>
                <a:cs typeface="Arial" panose="020B0604020202020204" pitchFamily="34" charset="0"/>
              </a:rPr>
              <a:t>o G5 AEs</a:t>
            </a:r>
          </a:p>
        </p:txBody>
      </p:sp>
      <p:sp>
        <p:nvSpPr>
          <p:cNvPr id="11" name="Text Placeholder 6">
            <a:extLst>
              <a:ext uri="{FF2B5EF4-FFF2-40B4-BE49-F238E27FC236}">
                <a16:creationId xmlns:a16="http://schemas.microsoft.com/office/drawing/2014/main" id="{A5C39F40-7C85-2525-89B4-E640ED24E9B5}"/>
              </a:ext>
            </a:extLst>
          </p:cNvPr>
          <p:cNvSpPr txBox="1">
            <a:spLocks/>
          </p:cNvSpPr>
          <p:nvPr/>
        </p:nvSpPr>
        <p:spPr>
          <a:xfrm>
            <a:off x="5725877" y="3717486"/>
            <a:ext cx="6114119" cy="520709"/>
          </a:xfrm>
          <a:custGeom>
            <a:avLst/>
            <a:gdLst>
              <a:gd name="connsiteX0" fmla="*/ 177049 w 11322051"/>
              <a:gd name="connsiteY0" fmla="*/ 0 h 520709"/>
              <a:gd name="connsiteX1" fmla="*/ 392354 w 11322051"/>
              <a:gd name="connsiteY1" fmla="*/ 0 h 520709"/>
              <a:gd name="connsiteX2" fmla="*/ 392356 w 11322051"/>
              <a:gd name="connsiteY2" fmla="*/ 1 h 520709"/>
              <a:gd name="connsiteX3" fmla="*/ 10933245 w 11322051"/>
              <a:gd name="connsiteY3" fmla="*/ 1 h 520709"/>
              <a:gd name="connsiteX4" fmla="*/ 10933247 w 11322051"/>
              <a:gd name="connsiteY4" fmla="*/ 0 h 520709"/>
              <a:gd name="connsiteX5" fmla="*/ 11148553 w 11322051"/>
              <a:gd name="connsiteY5" fmla="*/ 0 h 520709"/>
              <a:gd name="connsiteX6" fmla="*/ 11208637 w 11322051"/>
              <a:gd name="connsiteY6" fmla="*/ 35308 h 520709"/>
              <a:gd name="connsiteX7" fmla="*/ 11316290 w 11322051"/>
              <a:gd name="connsiteY7" fmla="*/ 225047 h 520709"/>
              <a:gd name="connsiteX8" fmla="*/ 11322051 w 11322051"/>
              <a:gd name="connsiteY8" fmla="*/ 246896 h 520709"/>
              <a:gd name="connsiteX9" fmla="*/ 11322051 w 11322051"/>
              <a:gd name="connsiteY9" fmla="*/ 273813 h 520709"/>
              <a:gd name="connsiteX10" fmla="*/ 11316290 w 11322051"/>
              <a:gd name="connsiteY10" fmla="*/ 295662 h 520709"/>
              <a:gd name="connsiteX11" fmla="*/ 11208637 w 11322051"/>
              <a:gd name="connsiteY11" fmla="*/ 485401 h 520709"/>
              <a:gd name="connsiteX12" fmla="*/ 11148553 w 11322051"/>
              <a:gd name="connsiteY12" fmla="*/ 520708 h 520709"/>
              <a:gd name="connsiteX13" fmla="*/ 11128920 w 11322051"/>
              <a:gd name="connsiteY13" fmla="*/ 520708 h 520709"/>
              <a:gd name="connsiteX14" fmla="*/ 11128920 w 11322051"/>
              <a:gd name="connsiteY14" fmla="*/ 520709 h 520709"/>
              <a:gd name="connsiteX15" fmla="*/ 284700 w 11322051"/>
              <a:gd name="connsiteY15" fmla="*/ 520709 h 520709"/>
              <a:gd name="connsiteX16" fmla="*/ 284700 w 11322051"/>
              <a:gd name="connsiteY16" fmla="*/ 520708 h 520709"/>
              <a:gd name="connsiteX17" fmla="*/ 177049 w 11322051"/>
              <a:gd name="connsiteY17" fmla="*/ 520708 h 520709"/>
              <a:gd name="connsiteX18" fmla="*/ 116964 w 11322051"/>
              <a:gd name="connsiteY18" fmla="*/ 485401 h 520709"/>
              <a:gd name="connsiteX19" fmla="*/ 9310 w 11322051"/>
              <a:gd name="connsiteY19" fmla="*/ 295610 h 520709"/>
              <a:gd name="connsiteX20" fmla="*/ 9310 w 11322051"/>
              <a:gd name="connsiteY20" fmla="*/ 224995 h 520709"/>
              <a:gd name="connsiteX21" fmla="*/ 116964 w 11322051"/>
              <a:gd name="connsiteY21" fmla="*/ 35308 h 520709"/>
              <a:gd name="connsiteX22" fmla="*/ 177049 w 11322051"/>
              <a:gd name="connsiteY22" fmla="*/ 0 h 52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22051" h="520709">
                <a:moveTo>
                  <a:pt x="177049" y="0"/>
                </a:moveTo>
                <a:lnTo>
                  <a:pt x="392354" y="0"/>
                </a:lnTo>
                <a:lnTo>
                  <a:pt x="392356" y="1"/>
                </a:lnTo>
                <a:lnTo>
                  <a:pt x="10933245" y="1"/>
                </a:lnTo>
                <a:lnTo>
                  <a:pt x="10933247" y="0"/>
                </a:lnTo>
                <a:lnTo>
                  <a:pt x="11148553" y="0"/>
                </a:lnTo>
                <a:cubicBezTo>
                  <a:pt x="11173329" y="0"/>
                  <a:pt x="11196223" y="13461"/>
                  <a:pt x="11208637" y="35308"/>
                </a:cubicBezTo>
                <a:lnTo>
                  <a:pt x="11316290" y="225047"/>
                </a:lnTo>
                <a:lnTo>
                  <a:pt x="11322051" y="246896"/>
                </a:lnTo>
                <a:lnTo>
                  <a:pt x="11322051" y="273813"/>
                </a:lnTo>
                <a:lnTo>
                  <a:pt x="11316290" y="295662"/>
                </a:lnTo>
                <a:lnTo>
                  <a:pt x="11208637" y="485401"/>
                </a:lnTo>
                <a:cubicBezTo>
                  <a:pt x="11196274" y="507248"/>
                  <a:pt x="11173329" y="520708"/>
                  <a:pt x="11148553" y="520708"/>
                </a:cubicBezTo>
                <a:lnTo>
                  <a:pt x="11128920" y="520708"/>
                </a:lnTo>
                <a:lnTo>
                  <a:pt x="11128920" y="520709"/>
                </a:lnTo>
                <a:lnTo>
                  <a:pt x="284700" y="520709"/>
                </a:lnTo>
                <a:lnTo>
                  <a:pt x="284700" y="520708"/>
                </a:lnTo>
                <a:lnTo>
                  <a:pt x="177049" y="520708"/>
                </a:lnTo>
                <a:cubicBezTo>
                  <a:pt x="152271" y="520708"/>
                  <a:pt x="129378" y="507248"/>
                  <a:pt x="116964" y="485401"/>
                </a:cubicBezTo>
                <a:lnTo>
                  <a:pt x="9310" y="295610"/>
                </a:lnTo>
                <a:cubicBezTo>
                  <a:pt x="-3103" y="273763"/>
                  <a:pt x="-3103" y="246842"/>
                  <a:pt x="9310" y="224995"/>
                </a:cubicBezTo>
                <a:lnTo>
                  <a:pt x="116964" y="35308"/>
                </a:lnTo>
                <a:cubicBezTo>
                  <a:pt x="129327" y="13461"/>
                  <a:pt x="152271" y="0"/>
                  <a:pt x="177049" y="0"/>
                </a:cubicBezTo>
                <a:close/>
              </a:path>
            </a:pathLst>
          </a:custGeom>
          <a:pattFill prst="ltUpDiag">
            <a:fgClr>
              <a:schemeClr val="accent2"/>
            </a:fgClr>
            <a:bgClr>
              <a:srgbClr val="F16022"/>
            </a:bgClr>
          </a:pattFill>
        </p:spPr>
        <p:txBody>
          <a:bodyPr vert="horz" wrap="square"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600" b="1">
                <a:solidFill>
                  <a:schemeClr val="bg1"/>
                </a:solidFill>
                <a:latin typeface="Calibri"/>
                <a:ea typeface="Calibri"/>
                <a:cs typeface="Calibri"/>
              </a:defRPr>
            </a:lvl1pPr>
            <a:lvl2pPr marL="180975" indent="-180975">
              <a:lnSpc>
                <a:spcPct val="110000"/>
              </a:lnSpc>
              <a:spcBef>
                <a:spcPts val="800"/>
              </a:spcBef>
              <a:buFont typeface="Arial" panose="020B0604020202020204" pitchFamily="34" charset="0"/>
              <a:buChar char="•"/>
              <a:defRPr sz="1400"/>
            </a:lvl2pPr>
            <a:lvl3pPr marL="357188" indent="-176213">
              <a:lnSpc>
                <a:spcPct val="110000"/>
              </a:lnSpc>
              <a:spcBef>
                <a:spcPts val="800"/>
              </a:spcBef>
              <a:buFont typeface="Arial" panose="020B0604020202020204" pitchFamily="34" charset="0"/>
              <a:buChar char="•"/>
              <a:defRPr sz="1200"/>
            </a:lvl3pPr>
            <a:lvl4pPr marL="539750" indent="-176213">
              <a:lnSpc>
                <a:spcPct val="110000"/>
              </a:lnSpc>
              <a:spcBef>
                <a:spcPts val="800"/>
              </a:spcBef>
              <a:buFont typeface="Arial" panose="020B0604020202020204" pitchFamily="34" charset="0"/>
              <a:buChar char="•"/>
              <a:defRPr sz="1050"/>
            </a:lvl4pPr>
            <a:lvl5pPr marL="717550" indent="-177800">
              <a:lnSpc>
                <a:spcPct val="110000"/>
              </a:lnSpc>
              <a:spcBef>
                <a:spcPts val="800"/>
              </a:spcBef>
              <a:buFont typeface="Arial" panose="020B0604020202020204" pitchFamily="34" charset="0"/>
              <a:buChar char="•"/>
              <a:defRPr sz="1050"/>
            </a:lvl5pPr>
            <a:lvl6pPr marL="719138" indent="-180975">
              <a:lnSpc>
                <a:spcPct val="90000"/>
              </a:lnSpc>
              <a:spcBef>
                <a:spcPts val="5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a:t>RVU120 long-term treatment either as a single agent </a:t>
            </a:r>
            <a:br>
              <a:rPr lang="pl-PL" sz="1400"/>
            </a:br>
            <a:r>
              <a:rPr lang="en-US" sz="1400"/>
              <a:t>or in combination with RUX is feasible and tolerated</a:t>
            </a:r>
          </a:p>
        </p:txBody>
      </p:sp>
    </p:spTree>
    <p:extLst>
      <p:ext uri="{BB962C8B-B14F-4D97-AF65-F5344CB8AC3E}">
        <p14:creationId xmlns:p14="http://schemas.microsoft.com/office/powerpoint/2010/main" val="159577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E846E-5E30-A394-35AE-F6EF0EF5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3EFB8-C1E3-5834-5674-266DA4CC7754}"/>
              </a:ext>
            </a:extLst>
          </p:cNvPr>
          <p:cNvSpPr>
            <a:spLocks noGrp="1"/>
          </p:cNvSpPr>
          <p:nvPr>
            <p:ph type="title"/>
          </p:nvPr>
        </p:nvSpPr>
        <p:spPr>
          <a:xfrm>
            <a:off x="2389688" y="185594"/>
            <a:ext cx="9369111" cy="347723"/>
          </a:xfrm>
        </p:spPr>
        <p:txBody>
          <a:bodyPr/>
          <a:lstStyle/>
          <a:p>
            <a:r>
              <a:rPr lang="en-US" sz="2400">
                <a:solidFill>
                  <a:srgbClr val="F16022"/>
                </a:solidFill>
              </a:rPr>
              <a:t>Phase II study of RVU120 in myelofibrosis (MF) </a:t>
            </a:r>
            <a:br>
              <a:rPr lang="en-US" sz="2400">
                <a:solidFill>
                  <a:srgbClr val="F16022"/>
                </a:solidFill>
              </a:rPr>
            </a:br>
            <a:r>
              <a:rPr lang="en-US" sz="2400">
                <a:solidFill>
                  <a:srgbClr val="F16022"/>
                </a:solidFill>
              </a:rPr>
              <a:t>shows early signs of clinical activity at 12 weeks</a:t>
            </a:r>
          </a:p>
        </p:txBody>
      </p:sp>
      <p:sp>
        <p:nvSpPr>
          <p:cNvPr id="4" name="pole tekstowe 39">
            <a:extLst>
              <a:ext uri="{FF2B5EF4-FFF2-40B4-BE49-F238E27FC236}">
                <a16:creationId xmlns:a16="http://schemas.microsoft.com/office/drawing/2014/main" id="{85A27CD2-2DB7-BFB9-0B0D-3E44DCFAAA5C}"/>
              </a:ext>
            </a:extLst>
          </p:cNvPr>
          <p:cNvSpPr txBox="1"/>
          <p:nvPr/>
        </p:nvSpPr>
        <p:spPr>
          <a:xfrm>
            <a:off x="432270" y="225746"/>
            <a:ext cx="1853730" cy="476726"/>
          </a:xfrm>
          <a:prstGeom prst="roundRect">
            <a:avLst/>
          </a:prstGeom>
          <a:solidFill>
            <a:srgbClr val="F1602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POTAMI-61</a:t>
            </a:r>
          </a:p>
        </p:txBody>
      </p:sp>
      <p:sp>
        <p:nvSpPr>
          <p:cNvPr id="3" name="pole tekstowe 39">
            <a:extLst>
              <a:ext uri="{FF2B5EF4-FFF2-40B4-BE49-F238E27FC236}">
                <a16:creationId xmlns:a16="http://schemas.microsoft.com/office/drawing/2014/main" id="{9A98C06A-D059-F33E-35FD-C8E71C2380BC}"/>
              </a:ext>
            </a:extLst>
          </p:cNvPr>
          <p:cNvSpPr txBox="1"/>
          <p:nvPr/>
        </p:nvSpPr>
        <p:spPr>
          <a:xfrm>
            <a:off x="9899706" y="304540"/>
            <a:ext cx="2146188" cy="340519"/>
          </a:xfrm>
          <a:prstGeom prst="roundRect">
            <a:avLst/>
          </a:prstGeom>
          <a:solidFill>
            <a:srgbClr val="F1602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Data Cut-off: May 14, 2025</a:t>
            </a:r>
            <a:endParaRPr lang="en-US" sz="1000" b="1">
              <a:solidFill>
                <a:srgbClr val="FFFFFF"/>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a:ea typeface="+mn-ea"/>
                <a:cs typeface="+mn-cs"/>
              </a:rPr>
              <a:t>First data</a:t>
            </a:r>
          </a:p>
        </p:txBody>
      </p:sp>
      <p:pic>
        <p:nvPicPr>
          <p:cNvPr id="8" name="Picture 75">
            <a:extLst>
              <a:ext uri="{FF2B5EF4-FFF2-40B4-BE49-F238E27FC236}">
                <a16:creationId xmlns:a16="http://schemas.microsoft.com/office/drawing/2014/main" id="{E344A1C6-E5B8-6A73-7FF1-480B7B854D4A}"/>
              </a:ext>
            </a:extLst>
          </p:cNvPr>
          <p:cNvPicPr>
            <a:picLocks noChangeAspect="1"/>
          </p:cNvPicPr>
          <p:nvPr/>
        </p:nvPicPr>
        <p:blipFill>
          <a:blip r:embed="rId2">
            <a:extLst>
              <a:ext uri="{28A0092B-C50C-407E-A947-70E740481C1C}">
                <a14:useLocalDpi xmlns:a14="http://schemas.microsoft.com/office/drawing/2010/main" val="0"/>
              </a:ext>
            </a:extLst>
          </a:blip>
          <a:srcRect l="5007" t="4452" r="42861" b="48919"/>
          <a:stretch>
            <a:fillRect/>
          </a:stretch>
        </p:blipFill>
        <p:spPr>
          <a:xfrm>
            <a:off x="432270" y="1924916"/>
            <a:ext cx="4066031" cy="3116560"/>
          </a:xfrm>
          <a:prstGeom prst="rect">
            <a:avLst/>
          </a:prstGeom>
        </p:spPr>
      </p:pic>
      <p:pic>
        <p:nvPicPr>
          <p:cNvPr id="11" name="Picture 118" descr="A screenshot of a computer&#10;&#10;AI-generated content may be incorrect.">
            <a:extLst>
              <a:ext uri="{FF2B5EF4-FFF2-40B4-BE49-F238E27FC236}">
                <a16:creationId xmlns:a16="http://schemas.microsoft.com/office/drawing/2014/main" id="{5E878C12-D383-3AD7-C4E2-AB16306C4422}"/>
              </a:ext>
            </a:extLst>
          </p:cNvPr>
          <p:cNvPicPr>
            <a:picLocks noChangeAspect="1"/>
          </p:cNvPicPr>
          <p:nvPr/>
        </p:nvPicPr>
        <p:blipFill>
          <a:blip r:embed="rId3">
            <a:extLst>
              <a:ext uri="{28A0092B-C50C-407E-A947-70E740481C1C}">
                <a14:useLocalDpi xmlns:a14="http://schemas.microsoft.com/office/drawing/2010/main" val="0"/>
              </a:ext>
            </a:extLst>
          </a:blip>
          <a:srcRect l="57190" t="8622" r="15246" b="77216"/>
          <a:stretch>
            <a:fillRect/>
          </a:stretch>
        </p:blipFill>
        <p:spPr>
          <a:xfrm>
            <a:off x="395694" y="5133121"/>
            <a:ext cx="2291353" cy="1008852"/>
          </a:xfrm>
          <a:prstGeom prst="rect">
            <a:avLst/>
          </a:prstGeom>
        </p:spPr>
      </p:pic>
      <p:sp>
        <p:nvSpPr>
          <p:cNvPr id="13" name="TextBox 3">
            <a:extLst>
              <a:ext uri="{FF2B5EF4-FFF2-40B4-BE49-F238E27FC236}">
                <a16:creationId xmlns:a16="http://schemas.microsoft.com/office/drawing/2014/main" id="{BF5821F0-DFA3-4E15-E2C2-623FC23877EF}"/>
              </a:ext>
            </a:extLst>
          </p:cNvPr>
          <p:cNvSpPr txBox="1"/>
          <p:nvPr/>
        </p:nvSpPr>
        <p:spPr>
          <a:xfrm>
            <a:off x="5257847" y="1873726"/>
            <a:ext cx="6254449" cy="492443"/>
          </a:xfrm>
          <a:prstGeom prst="rect">
            <a:avLst/>
          </a:prstGeom>
          <a:noFill/>
        </p:spPr>
        <p:txBody>
          <a:bodyPr wrap="square" lIns="91440" tIns="45720" rIns="91440" bIns="45720" anchor="t">
            <a:spAutoFit/>
          </a:bodyPr>
          <a:lstStyle/>
          <a:p>
            <a:pPr eaLnBrk="0" hangingPunct="0">
              <a:spcBef>
                <a:spcPts val="0"/>
              </a:spcBef>
              <a:spcAft>
                <a:spcPts val="1200"/>
              </a:spcAft>
              <a:buClr>
                <a:srgbClr val="F16022"/>
              </a:buClr>
              <a:defRPr/>
            </a:pPr>
            <a:r>
              <a:rPr lang="en-US" sz="1300">
                <a:solidFill>
                  <a:schemeClr val="tx1">
                    <a:lumMod val="85000"/>
                    <a:lumOff val="15000"/>
                  </a:schemeClr>
                </a:solidFill>
                <a:latin typeface="+mj-lt"/>
                <a:cs typeface="Arial" panose="020B0604020202020204" pitchFamily="34" charset="0"/>
              </a:rPr>
              <a:t>S</a:t>
            </a:r>
            <a:r>
              <a:rPr lang="en-US" sz="1300">
                <a:solidFill>
                  <a:schemeClr val="tx1">
                    <a:lumMod val="85000"/>
                    <a:lumOff val="15000"/>
                  </a:schemeClr>
                </a:solidFill>
                <a:latin typeface="+mj-lt"/>
                <a:ea typeface="+mn-ea"/>
                <a:cs typeface="Arial" panose="020B0604020202020204" pitchFamily="34" charset="0"/>
              </a:rPr>
              <a:t>ome patients showed signs of RVU120 clinical activity </a:t>
            </a:r>
            <a:br>
              <a:rPr lang="en-US" sz="1300">
                <a:solidFill>
                  <a:schemeClr val="tx1">
                    <a:lumMod val="85000"/>
                    <a:lumOff val="15000"/>
                  </a:schemeClr>
                </a:solidFill>
                <a:latin typeface="+mj-lt"/>
                <a:ea typeface="+mn-ea"/>
                <a:cs typeface="Arial" panose="020B0604020202020204" pitchFamily="34" charset="0"/>
              </a:rPr>
            </a:br>
            <a:r>
              <a:rPr lang="en-US" sz="1300">
                <a:solidFill>
                  <a:schemeClr val="tx1">
                    <a:lumMod val="85000"/>
                    <a:lumOff val="15000"/>
                  </a:schemeClr>
                </a:solidFill>
                <a:latin typeface="+mj-lt"/>
                <a:ea typeface="+mn-ea"/>
                <a:cs typeface="Arial" panose="020B0604020202020204" pitchFamily="34" charset="0"/>
              </a:rPr>
              <a:t>such as SVR, TSS improvement consistent with preclinical observations</a:t>
            </a:r>
          </a:p>
        </p:txBody>
      </p:sp>
      <p:sp>
        <p:nvSpPr>
          <p:cNvPr id="18" name="Prostokąt 17">
            <a:extLst>
              <a:ext uri="{FF2B5EF4-FFF2-40B4-BE49-F238E27FC236}">
                <a16:creationId xmlns:a16="http://schemas.microsoft.com/office/drawing/2014/main" id="{5C1C75C0-D91A-A6B2-93F5-B235AD11F45C}"/>
              </a:ext>
            </a:extLst>
          </p:cNvPr>
          <p:cNvSpPr/>
          <p:nvPr/>
        </p:nvSpPr>
        <p:spPr>
          <a:xfrm>
            <a:off x="5257847" y="1303406"/>
            <a:ext cx="6254449" cy="524539"/>
          </a:xfrm>
          <a:prstGeom prst="rect">
            <a:avLst/>
          </a:prstGeom>
          <a:solidFill>
            <a:srgbClr val="17375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mj-lt"/>
                <a:cs typeface="Arial"/>
              </a:rPr>
              <a:t>Early readout at 12 weeks</a:t>
            </a:r>
            <a:endParaRPr lang="en-US" b="1">
              <a:solidFill>
                <a:schemeClr val="bg1"/>
              </a:solidFill>
              <a:ea typeface="Calibri"/>
              <a:cs typeface="Arial"/>
            </a:endParaRPr>
          </a:p>
        </p:txBody>
      </p:sp>
      <p:sp>
        <p:nvSpPr>
          <p:cNvPr id="19" name="Prostokąt 18">
            <a:extLst>
              <a:ext uri="{FF2B5EF4-FFF2-40B4-BE49-F238E27FC236}">
                <a16:creationId xmlns:a16="http://schemas.microsoft.com/office/drawing/2014/main" id="{6F5AC8CE-BFE9-90C4-A24A-D23C36842F28}"/>
              </a:ext>
            </a:extLst>
          </p:cNvPr>
          <p:cNvSpPr/>
          <p:nvPr/>
        </p:nvSpPr>
        <p:spPr>
          <a:xfrm>
            <a:off x="436571" y="1303406"/>
            <a:ext cx="3698858" cy="524539"/>
          </a:xfrm>
          <a:prstGeom prst="rect">
            <a:avLst/>
          </a:prstGeom>
          <a:solidFill>
            <a:srgbClr val="17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mj-lt"/>
                <a:cs typeface="Arial" panose="020B0604020202020204" pitchFamily="34" charset="0"/>
              </a:rPr>
              <a:t>Evaluation time for primary endpoint: 24 weeks</a:t>
            </a:r>
          </a:p>
          <a:p>
            <a:pPr algn="ctr"/>
            <a:r>
              <a:rPr lang="en-US" sz="1400" b="1">
                <a:solidFill>
                  <a:schemeClr val="bg1"/>
                </a:solidFill>
                <a:latin typeface="+mj-lt"/>
                <a:cs typeface="Arial" panose="020B0604020202020204" pitchFamily="34" charset="0"/>
              </a:rPr>
              <a:t>Median time on treatment: 10 weeks</a:t>
            </a:r>
          </a:p>
        </p:txBody>
      </p:sp>
      <p:graphicFrame>
        <p:nvGraphicFramePr>
          <p:cNvPr id="21" name="Object 115">
            <a:extLst>
              <a:ext uri="{FF2B5EF4-FFF2-40B4-BE49-F238E27FC236}">
                <a16:creationId xmlns:a16="http://schemas.microsoft.com/office/drawing/2014/main" id="{77470E1C-42CD-C25B-B91D-A87044982BAA}"/>
              </a:ext>
            </a:extLst>
          </p:cNvPr>
          <p:cNvGraphicFramePr>
            <a:graphicFrameLocks noChangeAspect="1"/>
          </p:cNvGraphicFramePr>
          <p:nvPr>
            <p:extLst>
              <p:ext uri="{D42A27DB-BD31-4B8C-83A1-F6EECF244321}">
                <p14:modId xmlns:p14="http://schemas.microsoft.com/office/powerpoint/2010/main" val="1044494682"/>
              </p:ext>
            </p:extLst>
          </p:nvPr>
        </p:nvGraphicFramePr>
        <p:xfrm>
          <a:off x="8786315" y="2499106"/>
          <a:ext cx="2617796" cy="2233792"/>
        </p:xfrm>
        <a:graphic>
          <a:graphicData uri="http://schemas.openxmlformats.org/presentationml/2006/ole">
            <mc:AlternateContent xmlns:mc="http://schemas.openxmlformats.org/markup-compatibility/2006">
              <mc:Choice xmlns:v="urn:schemas-microsoft-com:vml" Requires="v">
                <p:oleObj name="Prism 10" r:id="rId4" imgW="6023475" imgH="5139892" progId="Prism10.Document">
                  <p:embed/>
                </p:oleObj>
              </mc:Choice>
              <mc:Fallback>
                <p:oleObj name="Prism 10" r:id="rId4" imgW="6023475" imgH="5139892" progId="Prism10.Document">
                  <p:embed/>
                  <p:pic>
                    <p:nvPicPr>
                      <p:cNvPr id="21" name="Object 115">
                        <a:extLst>
                          <a:ext uri="{FF2B5EF4-FFF2-40B4-BE49-F238E27FC236}">
                            <a16:creationId xmlns:a16="http://schemas.microsoft.com/office/drawing/2014/main" id="{77470E1C-42CD-C25B-B91D-A87044982BAA}"/>
                          </a:ext>
                        </a:extLst>
                      </p:cNvPr>
                      <p:cNvPicPr/>
                      <p:nvPr/>
                    </p:nvPicPr>
                    <p:blipFill>
                      <a:blip r:embed="rId5"/>
                      <a:stretch>
                        <a:fillRect/>
                      </a:stretch>
                    </p:blipFill>
                    <p:spPr>
                      <a:xfrm>
                        <a:off x="8786315" y="2499106"/>
                        <a:ext cx="2617796" cy="2233792"/>
                      </a:xfrm>
                      <a:prstGeom prst="rect">
                        <a:avLst/>
                      </a:prstGeom>
                    </p:spPr>
                  </p:pic>
                </p:oleObj>
              </mc:Fallback>
            </mc:AlternateContent>
          </a:graphicData>
        </a:graphic>
      </p:graphicFrame>
      <p:sp>
        <p:nvSpPr>
          <p:cNvPr id="27" name="pole tekstowe 26">
            <a:extLst>
              <a:ext uri="{FF2B5EF4-FFF2-40B4-BE49-F238E27FC236}">
                <a16:creationId xmlns:a16="http://schemas.microsoft.com/office/drawing/2014/main" id="{69DC74F2-AA66-71A7-8124-2E72C3B3CEAD}"/>
              </a:ext>
            </a:extLst>
          </p:cNvPr>
          <p:cNvSpPr txBox="1"/>
          <p:nvPr/>
        </p:nvSpPr>
        <p:spPr>
          <a:xfrm>
            <a:off x="8763047" y="4846785"/>
            <a:ext cx="2919258" cy="646331"/>
          </a:xfrm>
          <a:prstGeom prst="rect">
            <a:avLst/>
          </a:prstGeom>
          <a:noFill/>
        </p:spPr>
        <p:txBody>
          <a:bodyPr wrap="square">
            <a:spAutoFit/>
          </a:bodyPr>
          <a:lstStyle/>
          <a:p>
            <a:r>
              <a:rPr lang="en-US" sz="1200" noProof="0">
                <a:effectLst/>
                <a:latin typeface="Cera Pro" panose="00000400000000000000"/>
              </a:rPr>
              <a:t>Change of TSS from C1 to week 12 </a:t>
            </a:r>
            <a:br>
              <a:rPr lang="en-US" sz="1200" noProof="0">
                <a:effectLst/>
                <a:latin typeface="Cera Pro" panose="00000400000000000000"/>
              </a:rPr>
            </a:br>
            <a:r>
              <a:rPr lang="en-US" sz="1200" noProof="0">
                <a:effectLst/>
                <a:latin typeface="Cera Pro" panose="00000400000000000000"/>
              </a:rPr>
              <a:t>(average of D1-D7 was </a:t>
            </a:r>
            <a:r>
              <a:rPr lang="en-US" sz="1200" noProof="0">
                <a:latin typeface="Cera Pro" panose="00000400000000000000"/>
              </a:rPr>
              <a:t>taken into account)</a:t>
            </a:r>
            <a:endParaRPr lang="en-US" sz="1200"/>
          </a:p>
        </p:txBody>
      </p:sp>
      <p:sp>
        <p:nvSpPr>
          <p:cNvPr id="6" name="pole tekstowe 5">
            <a:extLst>
              <a:ext uri="{FF2B5EF4-FFF2-40B4-BE49-F238E27FC236}">
                <a16:creationId xmlns:a16="http://schemas.microsoft.com/office/drawing/2014/main" id="{A4942996-F555-202B-724C-528988A51527}"/>
              </a:ext>
            </a:extLst>
          </p:cNvPr>
          <p:cNvSpPr txBox="1"/>
          <p:nvPr/>
        </p:nvSpPr>
        <p:spPr>
          <a:xfrm>
            <a:off x="5405093" y="5637547"/>
            <a:ext cx="6094562" cy="340519"/>
          </a:xfrm>
          <a:prstGeom prst="rect">
            <a:avLst/>
          </a:prstGeom>
          <a:solidFill>
            <a:srgbClr val="F160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sz="1400" b="1">
                <a:solidFill>
                  <a:schemeClr val="bg1"/>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cs typeface="Arial"/>
              </a:rPr>
              <a:t>No patient has yet reached the 24-week evaluation timepoint</a:t>
            </a:r>
            <a:endParaRPr lang="en-US"/>
          </a:p>
        </p:txBody>
      </p:sp>
      <p:sp>
        <p:nvSpPr>
          <p:cNvPr id="5" name="TextBox 116">
            <a:extLst>
              <a:ext uri="{FF2B5EF4-FFF2-40B4-BE49-F238E27FC236}">
                <a16:creationId xmlns:a16="http://schemas.microsoft.com/office/drawing/2014/main" id="{9EED4D3A-E213-FCD7-8FB3-8709D11CC71F}"/>
              </a:ext>
            </a:extLst>
          </p:cNvPr>
          <p:cNvSpPr txBox="1"/>
          <p:nvPr/>
        </p:nvSpPr>
        <p:spPr>
          <a:xfrm>
            <a:off x="5288367" y="4846785"/>
            <a:ext cx="186263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latin typeface="Cera Pro" panose="00000400000000000000"/>
              </a:rPr>
              <a:t>Change of spleen volume</a:t>
            </a:r>
          </a:p>
          <a:p>
            <a:r>
              <a:rPr lang="en-US" sz="1200">
                <a:latin typeface="Cera Pro" panose="00000400000000000000"/>
              </a:rPr>
              <a:t>(MRI, SCR vs week 12)</a:t>
            </a:r>
          </a:p>
        </p:txBody>
      </p:sp>
      <p:graphicFrame>
        <p:nvGraphicFramePr>
          <p:cNvPr id="7" name="Object 29">
            <a:extLst>
              <a:ext uri="{FF2B5EF4-FFF2-40B4-BE49-F238E27FC236}">
                <a16:creationId xmlns:a16="http://schemas.microsoft.com/office/drawing/2014/main" id="{412AE8D1-08F7-D44D-DA2E-1D7541D6FA03}"/>
              </a:ext>
            </a:extLst>
          </p:cNvPr>
          <p:cNvGraphicFramePr>
            <a:graphicFrameLocks noChangeAspect="1"/>
          </p:cNvGraphicFramePr>
          <p:nvPr>
            <p:extLst>
              <p:ext uri="{D42A27DB-BD31-4B8C-83A1-F6EECF244321}">
                <p14:modId xmlns:p14="http://schemas.microsoft.com/office/powerpoint/2010/main" val="3523515667"/>
              </p:ext>
            </p:extLst>
          </p:nvPr>
        </p:nvGraphicFramePr>
        <p:xfrm>
          <a:off x="5295387" y="2503657"/>
          <a:ext cx="3156268" cy="2233792"/>
        </p:xfrm>
        <a:graphic>
          <a:graphicData uri="http://schemas.openxmlformats.org/presentationml/2006/ole">
            <mc:AlternateContent xmlns:mc="http://schemas.openxmlformats.org/markup-compatibility/2006">
              <mc:Choice xmlns:v="urn:schemas-microsoft-com:vml" Requires="v">
                <p:oleObj name="Prism 10" r:id="rId6" imgW="7210604" imgH="5103176" progId="Prism10.Document">
                  <p:embed/>
                </p:oleObj>
              </mc:Choice>
              <mc:Fallback>
                <p:oleObj name="Prism 10" r:id="rId6" imgW="7210604" imgH="5103176" progId="Prism10.Document">
                  <p:embed/>
                  <p:pic>
                    <p:nvPicPr>
                      <p:cNvPr id="7" name="Object 29">
                        <a:extLst>
                          <a:ext uri="{FF2B5EF4-FFF2-40B4-BE49-F238E27FC236}">
                            <a16:creationId xmlns:a16="http://schemas.microsoft.com/office/drawing/2014/main" id="{412AE8D1-08F7-D44D-DA2E-1D7541D6FA03}"/>
                          </a:ext>
                        </a:extLst>
                      </p:cNvPr>
                      <p:cNvPicPr/>
                      <p:nvPr/>
                    </p:nvPicPr>
                    <p:blipFill>
                      <a:blip r:embed="rId7"/>
                      <a:stretch>
                        <a:fillRect/>
                      </a:stretch>
                    </p:blipFill>
                    <p:spPr>
                      <a:xfrm>
                        <a:off x="5295387" y="2503657"/>
                        <a:ext cx="3156268" cy="2233792"/>
                      </a:xfrm>
                      <a:prstGeom prst="rect">
                        <a:avLst/>
                      </a:prstGeom>
                    </p:spPr>
                  </p:pic>
                </p:oleObj>
              </mc:Fallback>
            </mc:AlternateContent>
          </a:graphicData>
        </a:graphic>
      </p:graphicFrame>
    </p:spTree>
    <p:extLst>
      <p:ext uri="{BB962C8B-B14F-4D97-AF65-F5344CB8AC3E}">
        <p14:creationId xmlns:p14="http://schemas.microsoft.com/office/powerpoint/2010/main" val="19917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1CB2-36C2-7666-9E78-77CB3F2412FF}"/>
            </a:ext>
          </a:extLst>
        </p:cNvPr>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52AE92E1-48DE-1655-EDF6-0EBD56101EF6}"/>
              </a:ext>
            </a:extLst>
          </p:cNvPr>
          <p:cNvGraphicFramePr>
            <a:graphicFrameLocks noGrp="1"/>
          </p:cNvGraphicFramePr>
          <p:nvPr/>
        </p:nvGraphicFramePr>
        <p:xfrm>
          <a:off x="436932" y="1051835"/>
          <a:ext cx="8560556" cy="3990210"/>
        </p:xfrm>
        <a:graphic>
          <a:graphicData uri="http://schemas.openxmlformats.org/drawingml/2006/table">
            <a:tbl>
              <a:tblPr firstRow="1" bandRow="1"/>
              <a:tblGrid>
                <a:gridCol w="3403711">
                  <a:extLst>
                    <a:ext uri="{9D8B030D-6E8A-4147-A177-3AD203B41FA5}">
                      <a16:colId xmlns:a16="http://schemas.microsoft.com/office/drawing/2014/main" val="2129009945"/>
                    </a:ext>
                  </a:extLst>
                </a:gridCol>
                <a:gridCol w="293117">
                  <a:extLst>
                    <a:ext uri="{9D8B030D-6E8A-4147-A177-3AD203B41FA5}">
                      <a16:colId xmlns:a16="http://schemas.microsoft.com/office/drawing/2014/main" val="266146328"/>
                    </a:ext>
                  </a:extLst>
                </a:gridCol>
                <a:gridCol w="303983">
                  <a:extLst>
                    <a:ext uri="{9D8B030D-6E8A-4147-A177-3AD203B41FA5}">
                      <a16:colId xmlns:a16="http://schemas.microsoft.com/office/drawing/2014/main" val="977843486"/>
                    </a:ext>
                  </a:extLst>
                </a:gridCol>
                <a:gridCol w="303983">
                  <a:extLst>
                    <a:ext uri="{9D8B030D-6E8A-4147-A177-3AD203B41FA5}">
                      <a16:colId xmlns:a16="http://schemas.microsoft.com/office/drawing/2014/main" val="955352628"/>
                    </a:ext>
                  </a:extLst>
                </a:gridCol>
                <a:gridCol w="303983">
                  <a:extLst>
                    <a:ext uri="{9D8B030D-6E8A-4147-A177-3AD203B41FA5}">
                      <a16:colId xmlns:a16="http://schemas.microsoft.com/office/drawing/2014/main" val="464534965"/>
                    </a:ext>
                  </a:extLst>
                </a:gridCol>
                <a:gridCol w="303983">
                  <a:extLst>
                    <a:ext uri="{9D8B030D-6E8A-4147-A177-3AD203B41FA5}">
                      <a16:colId xmlns:a16="http://schemas.microsoft.com/office/drawing/2014/main" val="2356837125"/>
                    </a:ext>
                  </a:extLst>
                </a:gridCol>
                <a:gridCol w="303983">
                  <a:extLst>
                    <a:ext uri="{9D8B030D-6E8A-4147-A177-3AD203B41FA5}">
                      <a16:colId xmlns:a16="http://schemas.microsoft.com/office/drawing/2014/main" val="1948168280"/>
                    </a:ext>
                  </a:extLst>
                </a:gridCol>
                <a:gridCol w="303983">
                  <a:extLst>
                    <a:ext uri="{9D8B030D-6E8A-4147-A177-3AD203B41FA5}">
                      <a16:colId xmlns:a16="http://schemas.microsoft.com/office/drawing/2014/main" val="1950673285"/>
                    </a:ext>
                  </a:extLst>
                </a:gridCol>
                <a:gridCol w="303983">
                  <a:extLst>
                    <a:ext uri="{9D8B030D-6E8A-4147-A177-3AD203B41FA5}">
                      <a16:colId xmlns:a16="http://schemas.microsoft.com/office/drawing/2014/main" val="3260610582"/>
                    </a:ext>
                  </a:extLst>
                </a:gridCol>
                <a:gridCol w="303983">
                  <a:extLst>
                    <a:ext uri="{9D8B030D-6E8A-4147-A177-3AD203B41FA5}">
                      <a16:colId xmlns:a16="http://schemas.microsoft.com/office/drawing/2014/main" val="509868789"/>
                    </a:ext>
                  </a:extLst>
                </a:gridCol>
                <a:gridCol w="303983">
                  <a:extLst>
                    <a:ext uri="{9D8B030D-6E8A-4147-A177-3AD203B41FA5}">
                      <a16:colId xmlns:a16="http://schemas.microsoft.com/office/drawing/2014/main" val="2360115895"/>
                    </a:ext>
                  </a:extLst>
                </a:gridCol>
                <a:gridCol w="303983">
                  <a:extLst>
                    <a:ext uri="{9D8B030D-6E8A-4147-A177-3AD203B41FA5}">
                      <a16:colId xmlns:a16="http://schemas.microsoft.com/office/drawing/2014/main" val="93493262"/>
                    </a:ext>
                  </a:extLst>
                </a:gridCol>
                <a:gridCol w="303983">
                  <a:extLst>
                    <a:ext uri="{9D8B030D-6E8A-4147-A177-3AD203B41FA5}">
                      <a16:colId xmlns:a16="http://schemas.microsoft.com/office/drawing/2014/main" val="471123493"/>
                    </a:ext>
                  </a:extLst>
                </a:gridCol>
                <a:gridCol w="303983">
                  <a:extLst>
                    <a:ext uri="{9D8B030D-6E8A-4147-A177-3AD203B41FA5}">
                      <a16:colId xmlns:a16="http://schemas.microsoft.com/office/drawing/2014/main" val="869980285"/>
                    </a:ext>
                  </a:extLst>
                </a:gridCol>
                <a:gridCol w="303983">
                  <a:extLst>
                    <a:ext uri="{9D8B030D-6E8A-4147-A177-3AD203B41FA5}">
                      <a16:colId xmlns:a16="http://schemas.microsoft.com/office/drawing/2014/main" val="2150961594"/>
                    </a:ext>
                  </a:extLst>
                </a:gridCol>
                <a:gridCol w="303983">
                  <a:extLst>
                    <a:ext uri="{9D8B030D-6E8A-4147-A177-3AD203B41FA5}">
                      <a16:colId xmlns:a16="http://schemas.microsoft.com/office/drawing/2014/main" val="529659683"/>
                    </a:ext>
                  </a:extLst>
                </a:gridCol>
                <a:gridCol w="303983">
                  <a:extLst>
                    <a:ext uri="{9D8B030D-6E8A-4147-A177-3AD203B41FA5}">
                      <a16:colId xmlns:a16="http://schemas.microsoft.com/office/drawing/2014/main" val="347246178"/>
                    </a:ext>
                  </a:extLst>
                </a:gridCol>
                <a:gridCol w="303983">
                  <a:extLst>
                    <a:ext uri="{9D8B030D-6E8A-4147-A177-3AD203B41FA5}">
                      <a16:colId xmlns:a16="http://schemas.microsoft.com/office/drawing/2014/main" val="1531075521"/>
                    </a:ext>
                  </a:extLst>
                </a:gridCol>
              </a:tblGrid>
              <a:tr h="322390">
                <a:tc gridSpan="1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600" b="1" noProof="0">
                        <a:solidFill>
                          <a:schemeClr val="accent2"/>
                        </a:solidFill>
                        <a:latin typeface="+mj-lt"/>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l"/>
                      <a:endParaRPr lang="en-US" sz="1600" b="1">
                        <a:solidFill>
                          <a:schemeClr val="accent2"/>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600" b="1">
                        <a:solidFill>
                          <a:schemeClr val="accent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600" b="1">
                        <a:solidFill>
                          <a:schemeClr val="accent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600" b="1">
                        <a:solidFill>
                          <a:schemeClr val="accent2"/>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hMerge="1">
                  <a:txBody>
                    <a:bodyPr/>
                    <a:lstStyle/>
                    <a:p>
                      <a:endParaRPr lang="en-US"/>
                    </a:p>
                  </a:txBody>
                  <a:tcPr>
                    <a:lnL w="28575"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186774"/>
                  </a:ext>
                </a:extLst>
              </a:tr>
              <a:tr h="387518">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p>
                  </a:txBody>
                  <a:tcPr anchor="ctr">
                    <a:lnL w="12700" cmpd="sng">
                      <a:noFill/>
                    </a:lnL>
                    <a:lnR w="6350" cap="flat" cmpd="sng" algn="ctr">
                      <a:solidFill>
                        <a:sysClr val="window" lastClr="FFFFFF"/>
                      </a:solidFill>
                      <a:prstDash val="sysDot"/>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30577E"/>
                      </a:solidFill>
                      <a:prstDash val="sysDot"/>
                      <a:round/>
                      <a:headEnd type="none" w="med" len="med"/>
                      <a:tailEnd type="none" w="med" len="med"/>
                    </a:lnB>
                    <a:lnTlToBr w="12700" cmpd="sng">
                      <a:noFill/>
                      <a:prstDash val="solid"/>
                    </a:lnTlToBr>
                    <a:lnBlToTr w="12700" cmpd="sng">
                      <a:noFill/>
                      <a:prstDash val="solid"/>
                    </a:lnBlToTr>
                    <a:noFill/>
                  </a:tcPr>
                </a:tc>
                <a:tc rowSpan="2" hMerge="1">
                  <a:txBody>
                    <a:bodyPr/>
                    <a:lstStyle/>
                    <a:p>
                      <a:pPr algn="ctr"/>
                      <a:endParaRPr lang="en-US" sz="900" b="1"/>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9525"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300" b="1" noProof="0">
                          <a:solidFill>
                            <a:schemeClr val="bg1"/>
                          </a:solidFill>
                        </a:rPr>
                        <a:t>2025</a:t>
                      </a:r>
                    </a:p>
                  </a:txBody>
                  <a:tcPr anchor="ctr">
                    <a:lnL w="6350" cap="flat" cmpd="sng" algn="ctr">
                      <a:solidFill>
                        <a:sysClr val="window" lastClr="FFFFFF"/>
                      </a:solidFill>
                      <a:prstDash val="sysDot"/>
                      <a:round/>
                      <a:headEnd type="none" w="med" len="med"/>
                      <a:tailEnd type="none" w="med" len="med"/>
                    </a:lnL>
                    <a:lnR w="12700" cap="flat" cmpd="sng" algn="ctr">
                      <a:solidFill>
                        <a:srgbClr val="8497B0"/>
                      </a:solidFill>
                      <a:prstDash val="solid"/>
                      <a:round/>
                      <a:headEnd type="none" w="med" len="med"/>
                      <a:tailEnd type="none" w="med" len="med"/>
                    </a:lnR>
                    <a:lnT w="28575" cap="flat" cmpd="sng" algn="ctr">
                      <a:noFill/>
                      <a:prstDash val="solid"/>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300" b="1" noProof="0">
                          <a:solidFill>
                            <a:schemeClr val="bg1"/>
                          </a:solidFill>
                        </a:rPr>
                        <a:t>2026</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300" b="1" noProof="0">
                          <a:solidFill>
                            <a:schemeClr val="bg1"/>
                          </a:solidFill>
                        </a:rPr>
                        <a:t>2027</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300" b="1" noProof="0">
                          <a:solidFill>
                            <a:schemeClr val="bg1"/>
                          </a:solidFill>
                        </a:rPr>
                        <a:t>2028</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hMerge="1">
                  <a:txBody>
                    <a:bodyPr/>
                    <a:lstStyle/>
                    <a:p>
                      <a:endParaRPr lang="en-US"/>
                    </a:p>
                  </a:txBody>
                  <a:tcPr>
                    <a:lnL w="12700" cap="flat" cmpd="sng" algn="ctr">
                      <a:solidFill>
                        <a:schemeClr val="accent6"/>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0975165"/>
                  </a:ext>
                </a:extLst>
              </a:tr>
              <a:tr h="387518">
                <a:tc gridSpan="2" vMerge="1">
                  <a:txBody>
                    <a:bodyPr/>
                    <a:lstStyle/>
                    <a:p>
                      <a:endParaRPr lang="en-US"/>
                    </a:p>
                  </a:txBody>
                  <a:tcPr/>
                </a:tc>
                <a:tc hMerge="1" vMerge="1">
                  <a:txBody>
                    <a:bodyPr/>
                    <a:lstStyle/>
                    <a:p>
                      <a:endParaRPr lang="en-US"/>
                    </a:p>
                  </a:txBody>
                  <a:tcPr>
                    <a:lnT w="9525" cap="flat" cmpd="sng" algn="ctr">
                      <a:solidFill>
                        <a:schemeClr val="accent6"/>
                      </a:solidFill>
                      <a:prstDash val="sysDot"/>
                      <a:round/>
                      <a:headEnd type="none" w="med" len="med"/>
                      <a:tailEnd type="none" w="med" len="med"/>
                    </a:lnT>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IV</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IV</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IV</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6350" cap="flat" cmpd="sng" algn="ctr">
                      <a:solidFill>
                        <a:sysClr val="window" lastClr="FFFFFF"/>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6350" cap="flat" cmpd="sng" algn="ctr">
                      <a:solidFill>
                        <a:sysClr val="window" lastClr="FFFFFF"/>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III</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6350" cap="flat" cmpd="sng" algn="ctr">
                      <a:solidFill>
                        <a:sysClr val="window" lastClr="FFFFFF"/>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800" b="1" noProof="0">
                          <a:solidFill>
                            <a:schemeClr val="bg1"/>
                          </a:solidFill>
                          <a:latin typeface="+mj-lt"/>
                        </a:rPr>
                        <a:t>IV</a:t>
                      </a:r>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6350" cap="flat" cmpd="sng" algn="ctr">
                      <a:solidFill>
                        <a:sysClr val="window" lastClr="FFFFFF"/>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solidFill>
                      <a:srgbClr val="17375F"/>
                    </a:solidFill>
                  </a:tcPr>
                </a:tc>
                <a:extLst>
                  <a:ext uri="{0D108BD9-81ED-4DB2-BD59-A6C34878D82A}">
                    <a16:rowId xmlns:a16="http://schemas.microsoft.com/office/drawing/2014/main" val="1380937945"/>
                  </a:ext>
                </a:extLst>
              </a:tr>
              <a:tr h="2588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b="1" kern="1200" noProof="0">
                          <a:solidFill>
                            <a:schemeClr val="accent1"/>
                          </a:solidFill>
                          <a:latin typeface="+mn-lt"/>
                          <a:ea typeface="+mn-ea"/>
                          <a:cs typeface="+mn-cs"/>
                        </a:rPr>
                        <a:t>Phase II studies in hematologic malignancies</a:t>
                      </a:r>
                    </a:p>
                  </a:txBody>
                  <a:tcPr anchor="ctr">
                    <a:lnL w="12700" cmpd="sng">
                      <a:noFill/>
                    </a:lnL>
                    <a:lnR w="12700" cap="flat" cmpd="sng" algn="ctr">
                      <a:solidFill>
                        <a:sysClr val="window" lastClr="FFFFFF"/>
                      </a:solidFill>
                      <a:prstDash val="solid"/>
                      <a:round/>
                      <a:headEnd type="none" w="med" len="med"/>
                      <a:tailEnd type="none" w="med" len="med"/>
                    </a:lnR>
                    <a:lnT w="6350" cap="flat" cmpd="sng" algn="ctr">
                      <a:solidFill>
                        <a:srgbClr val="30577E"/>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sz="1200" b="1" kern="1200" noProof="0">
                        <a:solidFill>
                          <a:schemeClr val="accent2"/>
                        </a:solidFill>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30577E"/>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noProof="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059196"/>
                  </a:ext>
                </a:extLst>
              </a:tr>
              <a:tr h="26055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buFont typeface="Arial" panose="020B0604020202020204" pitchFamily="34" charset="0"/>
                        <a:buNone/>
                      </a:pPr>
                      <a:endParaRPr lang="en-US" sz="1100" b="1" noProof="0">
                        <a:solidFill>
                          <a:schemeClr val="tx1"/>
                        </a:solidFill>
                      </a:endParaRPr>
                    </a:p>
                    <a:p>
                      <a:pPr marL="171450" marR="0" lvl="0" indent="-171450" algn="l" defTabSz="914400" rtl="0" eaLnBrk="1" fontAlgn="auto" latinLnBrk="0" hangingPunct="1">
                        <a:lnSpc>
                          <a:spcPct val="100000"/>
                        </a:lnSpc>
                        <a:spcBef>
                          <a:spcPts val="1200"/>
                        </a:spcBef>
                        <a:spcAft>
                          <a:spcPts val="0"/>
                        </a:spcAft>
                        <a:buClr>
                          <a:srgbClr val="36B4AA"/>
                        </a:buClr>
                        <a:buSzTx/>
                        <a:buFont typeface="Arial" panose="020B0604020202020204" pitchFamily="34" charset="0"/>
                        <a:buChar char="•"/>
                        <a:tabLst/>
                        <a:defRPr/>
                      </a:pPr>
                      <a:r>
                        <a:rPr lang="en-US" sz="1200" b="1" noProof="0">
                          <a:solidFill>
                            <a:srgbClr val="7C2B90"/>
                          </a:solidFill>
                        </a:rPr>
                        <a:t>RIVER-81</a:t>
                      </a:r>
                      <a:r>
                        <a:rPr lang="en-US" sz="1200" noProof="0">
                          <a:solidFill>
                            <a:srgbClr val="7C2B90"/>
                          </a:solidFill>
                        </a:rPr>
                        <a:t>: </a:t>
                      </a:r>
                      <a:r>
                        <a:rPr lang="en-US" sz="1200" noProof="0">
                          <a:solidFill>
                            <a:schemeClr val="tx1"/>
                          </a:solidFill>
                        </a:rPr>
                        <a:t>AML, combination with venetoclax</a:t>
                      </a:r>
                    </a:p>
                    <a:p>
                      <a:pPr marL="171450" indent="-171450" algn="l">
                        <a:spcBef>
                          <a:spcPts val="300"/>
                        </a:spcBef>
                        <a:buClr>
                          <a:srgbClr val="36B4AA"/>
                        </a:buClr>
                        <a:buFont typeface="Arial" panose="020B0604020202020204" pitchFamily="34" charset="0"/>
                        <a:buChar char="•"/>
                      </a:pPr>
                      <a:endParaRPr lang="en-US" sz="1200" b="1" noProof="0">
                        <a:solidFill>
                          <a:srgbClr val="36B4AA"/>
                        </a:solidFill>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pl-PL" sz="1600" b="1" noProof="0">
                        <a:solidFill>
                          <a:srgbClr val="F16022"/>
                        </a:solidFill>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1" noProof="0">
                          <a:solidFill>
                            <a:srgbClr val="F16022"/>
                          </a:solidFill>
                        </a:rPr>
                        <a:t>POTAMI-61</a:t>
                      </a:r>
                      <a:r>
                        <a:rPr lang="en-US" sz="1200" noProof="0">
                          <a:solidFill>
                            <a:srgbClr val="F16022"/>
                          </a:solidFill>
                        </a:rPr>
                        <a:t>: </a:t>
                      </a:r>
                      <a:r>
                        <a:rPr lang="en-US" sz="1200" noProof="0">
                          <a:solidFill>
                            <a:schemeClr val="tx1"/>
                          </a:solidFill>
                        </a:rPr>
                        <a:t>myelofibrosis (MF),                    monotherapy and combination with ruxolitinib</a:t>
                      </a:r>
                    </a:p>
                    <a:p>
                      <a:pPr marL="171450" indent="-171450" algn="l">
                        <a:buFont typeface="Arial" panose="020B0604020202020204" pitchFamily="34" charset="0"/>
                        <a:buChar char="•"/>
                      </a:pPr>
                      <a:endParaRPr lang="en-US" sz="1200" b="1" noProof="0">
                        <a:solidFill>
                          <a:schemeClr val="tx1"/>
                        </a:solidFill>
                      </a:endParaRPr>
                    </a:p>
                    <a:p>
                      <a:pPr marL="171450" indent="-171450" algn="l">
                        <a:buFont typeface="Arial" panose="020B0604020202020204" pitchFamily="34" charset="0"/>
                        <a:buChar char="•"/>
                      </a:pPr>
                      <a:endParaRPr lang="en-US" sz="1600" b="1" noProof="0">
                        <a:solidFill>
                          <a:schemeClr val="tx1"/>
                        </a:solidFill>
                      </a:endParaRPr>
                    </a:p>
                    <a:p>
                      <a:pPr marL="171450" indent="-171450" algn="l">
                        <a:buFont typeface="Arial" panose="020B0604020202020204" pitchFamily="34" charset="0"/>
                        <a:buChar char="•"/>
                      </a:pPr>
                      <a:r>
                        <a:rPr lang="en-US" sz="1200" b="1" noProof="0">
                          <a:solidFill>
                            <a:srgbClr val="9A005E"/>
                          </a:solidFill>
                        </a:rPr>
                        <a:t>REMARK</a:t>
                      </a:r>
                      <a:r>
                        <a:rPr lang="en-US" sz="1200" noProof="0">
                          <a:solidFill>
                            <a:srgbClr val="9A005E"/>
                          </a:solidFill>
                        </a:rPr>
                        <a:t>: </a:t>
                      </a:r>
                      <a:r>
                        <a:rPr lang="en-US" sz="1200" noProof="0">
                          <a:solidFill>
                            <a:schemeClr val="tx1"/>
                          </a:solidFill>
                        </a:rPr>
                        <a:t>LR-MDS,                                     monotherapy, investigator-initiated trial (IIT)</a:t>
                      </a:r>
                    </a:p>
                  </a:txBody>
                  <a:tcPr>
                    <a:lnL w="12700" cmpd="sng">
                      <a:noFill/>
                    </a:lnL>
                    <a:lnR w="12700" cap="flat" cmpd="sng" algn="ctr">
                      <a:solidFill>
                        <a:sysClr val="window" lastClr="FFFFFF"/>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600"/>
                        </a:spcAft>
                      </a:pPr>
                      <a:endParaRPr lang="en-US" sz="1200" b="1" noProof="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US" sz="1200" noProof="0"/>
                    </a:p>
                  </a:txBody>
                  <a:tcPr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9525" cap="flat" cmpd="sng" algn="ctr">
                      <a:solidFill>
                        <a:srgbClr val="8497B0"/>
                      </a:solidFill>
                      <a:prstDash val="sysDot"/>
                      <a:round/>
                      <a:headEnd type="none" w="med" len="med"/>
                      <a:tailEnd type="none" w="med" len="med"/>
                    </a:lnT>
                    <a:lnB w="9525" cap="flat" cmpd="sng" algn="ctr">
                      <a:solidFill>
                        <a:srgbClr val="8497B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6099664"/>
                  </a:ext>
                </a:extLst>
              </a:tr>
            </a:tbl>
          </a:graphicData>
        </a:graphic>
      </p:graphicFrame>
      <p:sp>
        <p:nvSpPr>
          <p:cNvPr id="9" name="pole tekstowe 14">
            <a:extLst>
              <a:ext uri="{FF2B5EF4-FFF2-40B4-BE49-F238E27FC236}">
                <a16:creationId xmlns:a16="http://schemas.microsoft.com/office/drawing/2014/main" id="{89239377-3F42-1FE8-87CA-F55A5F97CFA7}"/>
              </a:ext>
            </a:extLst>
          </p:cNvPr>
          <p:cNvSpPr txBox="1"/>
          <p:nvPr/>
        </p:nvSpPr>
        <p:spPr>
          <a:xfrm>
            <a:off x="5777941" y="3538928"/>
            <a:ext cx="1072299" cy="246221"/>
          </a:xfrm>
          <a:prstGeom prst="rect">
            <a:avLst/>
          </a:prstGeom>
          <a:noFill/>
        </p:spPr>
        <p:txBody>
          <a:bodyPr wrap="square">
            <a:spAutoFit/>
          </a:bodyPr>
          <a:lstStyle/>
          <a:p>
            <a:pPr algn="ctr" defTabSz="914354">
              <a:defRPr/>
            </a:pPr>
            <a:r>
              <a:rPr lang="en-US" sz="1000" b="1" noProof="0">
                <a:solidFill>
                  <a:schemeClr val="bg1"/>
                </a:solidFill>
                <a:latin typeface="+mj-lt"/>
              </a:rPr>
              <a:t>Ph II Part 2</a:t>
            </a:r>
          </a:p>
        </p:txBody>
      </p:sp>
      <p:sp>
        <p:nvSpPr>
          <p:cNvPr id="14" name="Graphic 29">
            <a:extLst>
              <a:ext uri="{FF2B5EF4-FFF2-40B4-BE49-F238E27FC236}">
                <a16:creationId xmlns:a16="http://schemas.microsoft.com/office/drawing/2014/main" id="{874F4757-78B6-BFB8-80C6-E83DBDC7A6BF}"/>
              </a:ext>
            </a:extLst>
          </p:cNvPr>
          <p:cNvSpPr/>
          <p:nvPr/>
        </p:nvSpPr>
        <p:spPr>
          <a:xfrm>
            <a:off x="4127156" y="4326853"/>
            <a:ext cx="1212239"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US" sz="900" b="1">
                <a:solidFill>
                  <a:schemeClr val="bg1"/>
                </a:solidFill>
                <a:latin typeface="Calibri" panose="020F0502020204030204"/>
              </a:rPr>
              <a:t>REMARK </a:t>
            </a:r>
            <a:br>
              <a:rPr lang="pl-PL" sz="900" b="1">
                <a:solidFill>
                  <a:schemeClr val="bg1"/>
                </a:solidFill>
                <a:latin typeface="Calibri" panose="020F0502020204030204"/>
              </a:rPr>
            </a:br>
            <a:r>
              <a:rPr lang="en-US" sz="900" b="1">
                <a:solidFill>
                  <a:schemeClr val="bg1"/>
                </a:solidFill>
                <a:latin typeface="Calibri" panose="020F0502020204030204"/>
              </a:rPr>
              <a:t>(</a:t>
            </a:r>
            <a:r>
              <a:rPr lang="pl-PL" sz="900" b="1">
                <a:solidFill>
                  <a:schemeClr val="bg1"/>
                </a:solidFill>
                <a:latin typeface="Calibri" panose="020F0502020204030204"/>
              </a:rPr>
              <a:t>exploratory;</a:t>
            </a:r>
            <a:r>
              <a:rPr lang="en-US" sz="900" b="1" noProof="0">
                <a:solidFill>
                  <a:schemeClr val="bg1"/>
                </a:solidFill>
                <a:latin typeface="Calibri" panose="020F0502020204030204"/>
              </a:rPr>
              <a:t> IIT)</a:t>
            </a:r>
          </a:p>
        </p:txBody>
      </p:sp>
      <p:sp>
        <p:nvSpPr>
          <p:cNvPr id="20" name="Rectangle 67">
            <a:extLst>
              <a:ext uri="{FF2B5EF4-FFF2-40B4-BE49-F238E27FC236}">
                <a16:creationId xmlns:a16="http://schemas.microsoft.com/office/drawing/2014/main" id="{9F29DB71-32AC-D63A-FCF0-98BF981D1CC8}"/>
              </a:ext>
            </a:extLst>
          </p:cNvPr>
          <p:cNvSpPr/>
          <p:nvPr/>
        </p:nvSpPr>
        <p:spPr>
          <a:xfrm>
            <a:off x="7180590" y="4699530"/>
            <a:ext cx="2998347" cy="276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54"/>
            <a:r>
              <a:rPr lang="en-US" sz="1100" b="1" noProof="0">
                <a:solidFill>
                  <a:prstClr val="white">
                    <a:lumMod val="50000"/>
                  </a:prstClr>
                </a:solidFill>
                <a:latin typeface="Calibri" panose="020F0502020204030204"/>
              </a:rPr>
              <a:t>Phase III (potential for 1L)</a:t>
            </a:r>
          </a:p>
        </p:txBody>
      </p:sp>
      <p:sp>
        <p:nvSpPr>
          <p:cNvPr id="4" name="Graphic 29">
            <a:extLst>
              <a:ext uri="{FF2B5EF4-FFF2-40B4-BE49-F238E27FC236}">
                <a16:creationId xmlns:a16="http://schemas.microsoft.com/office/drawing/2014/main" id="{AAEFB53C-341D-BEC2-1D92-A3D2A7A96043}"/>
              </a:ext>
            </a:extLst>
          </p:cNvPr>
          <p:cNvSpPr/>
          <p:nvPr/>
        </p:nvSpPr>
        <p:spPr>
          <a:xfrm rot="5400000">
            <a:off x="6114000" y="2808560"/>
            <a:ext cx="288000" cy="17458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000" b="1" noProof="0">
              <a:solidFill>
                <a:schemeClr val="bg1"/>
              </a:solidFill>
              <a:latin typeface="Calibri" panose="020F0502020204030204"/>
            </a:endParaRPr>
          </a:p>
        </p:txBody>
      </p:sp>
      <p:sp>
        <p:nvSpPr>
          <p:cNvPr id="25" name="Rectangle 3">
            <a:extLst>
              <a:ext uri="{FF2B5EF4-FFF2-40B4-BE49-F238E27FC236}">
                <a16:creationId xmlns:a16="http://schemas.microsoft.com/office/drawing/2014/main" id="{77AE3618-321D-F92A-E0AC-294185FEE8B9}"/>
              </a:ext>
            </a:extLst>
          </p:cNvPr>
          <p:cNvSpPr/>
          <p:nvPr/>
        </p:nvSpPr>
        <p:spPr>
          <a:xfrm>
            <a:off x="4127156" y="3527979"/>
            <a:ext cx="1213337"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US" sz="900" b="1" noProof="0">
                <a:solidFill>
                  <a:schemeClr val="bg1"/>
                </a:solidFill>
                <a:latin typeface="Calibri" panose="020F0502020204030204"/>
              </a:rPr>
              <a:t>Exploratory part</a:t>
            </a:r>
          </a:p>
        </p:txBody>
      </p:sp>
      <p:sp>
        <p:nvSpPr>
          <p:cNvPr id="26" name="pole tekstowe 24">
            <a:extLst>
              <a:ext uri="{FF2B5EF4-FFF2-40B4-BE49-F238E27FC236}">
                <a16:creationId xmlns:a16="http://schemas.microsoft.com/office/drawing/2014/main" id="{DDDAE40C-CDA4-3522-D801-A70A8CDAF5B2}"/>
              </a:ext>
            </a:extLst>
          </p:cNvPr>
          <p:cNvSpPr txBox="1"/>
          <p:nvPr/>
        </p:nvSpPr>
        <p:spPr>
          <a:xfrm>
            <a:off x="5391631" y="3553205"/>
            <a:ext cx="1739316" cy="230832"/>
          </a:xfrm>
          <a:prstGeom prst="rect">
            <a:avLst/>
          </a:prstGeom>
          <a:noFill/>
        </p:spPr>
        <p:txBody>
          <a:bodyPr wrap="square">
            <a:spAutoFit/>
          </a:bodyPr>
          <a:lstStyle/>
          <a:p>
            <a:pPr algn="ctr" defTabSz="914354">
              <a:defRPr/>
            </a:pPr>
            <a:r>
              <a:rPr lang="en-US" sz="900" b="1" noProof="0">
                <a:solidFill>
                  <a:schemeClr val="bg1"/>
                </a:solidFill>
                <a:latin typeface="+mj-lt"/>
              </a:rPr>
              <a:t>Confirmatory part</a:t>
            </a:r>
          </a:p>
        </p:txBody>
      </p:sp>
      <p:sp>
        <p:nvSpPr>
          <p:cNvPr id="28" name="Rectangle 72">
            <a:extLst>
              <a:ext uri="{FF2B5EF4-FFF2-40B4-BE49-F238E27FC236}">
                <a16:creationId xmlns:a16="http://schemas.microsoft.com/office/drawing/2014/main" id="{DD7DDD91-641D-BE2A-5425-9D44B1B1798E}"/>
              </a:ext>
            </a:extLst>
          </p:cNvPr>
          <p:cNvSpPr/>
          <p:nvPr/>
        </p:nvSpPr>
        <p:spPr>
          <a:xfrm>
            <a:off x="6355404" y="3868480"/>
            <a:ext cx="3822121" cy="2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54"/>
            <a:r>
              <a:rPr lang="en-US" sz="1100" b="1" noProof="0">
                <a:solidFill>
                  <a:prstClr val="white">
                    <a:lumMod val="50000"/>
                  </a:prstClr>
                </a:solidFill>
                <a:latin typeface="Calibri" panose="020F0502020204030204"/>
              </a:rPr>
              <a:t>    Phase III (potential for 1L)</a:t>
            </a:r>
          </a:p>
        </p:txBody>
      </p:sp>
      <p:sp>
        <p:nvSpPr>
          <p:cNvPr id="29" name="Star: 5 Points 66">
            <a:extLst>
              <a:ext uri="{FF2B5EF4-FFF2-40B4-BE49-F238E27FC236}">
                <a16:creationId xmlns:a16="http://schemas.microsoft.com/office/drawing/2014/main" id="{2C2248E3-4417-8C2A-EE9B-E1E994174937}"/>
              </a:ext>
            </a:extLst>
          </p:cNvPr>
          <p:cNvSpPr/>
          <p:nvPr/>
        </p:nvSpPr>
        <p:spPr>
          <a:xfrm>
            <a:off x="7616835" y="3517695"/>
            <a:ext cx="324000" cy="288000"/>
          </a:xfrm>
          <a:prstGeom prst="star5">
            <a:avLst/>
          </a:prstGeom>
          <a:solidFill>
            <a:schemeClr val="accent5"/>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377">
              <a:defRPr/>
            </a:pPr>
            <a:endParaRPr lang="en-US" noProof="0">
              <a:solidFill>
                <a:prstClr val="white"/>
              </a:solidFill>
              <a:latin typeface="Calibri" panose="020F0502020204030204"/>
            </a:endParaRPr>
          </a:p>
        </p:txBody>
      </p:sp>
      <p:sp>
        <p:nvSpPr>
          <p:cNvPr id="31" name="Star: 5 Points 66">
            <a:extLst>
              <a:ext uri="{FF2B5EF4-FFF2-40B4-BE49-F238E27FC236}">
                <a16:creationId xmlns:a16="http://schemas.microsoft.com/office/drawing/2014/main" id="{65B1887B-1AD7-2347-6785-0618F54C11C4}"/>
              </a:ext>
            </a:extLst>
          </p:cNvPr>
          <p:cNvSpPr/>
          <p:nvPr/>
        </p:nvSpPr>
        <p:spPr>
          <a:xfrm>
            <a:off x="10596621" y="3848624"/>
            <a:ext cx="324000" cy="288000"/>
          </a:xfrm>
          <a:prstGeom prst="star5">
            <a:avLst/>
          </a:prstGeom>
          <a:solidFill>
            <a:schemeClr val="accent5"/>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377">
              <a:defRPr/>
            </a:pPr>
            <a:endParaRPr lang="en-US" noProof="0">
              <a:solidFill>
                <a:prstClr val="white"/>
              </a:solidFill>
              <a:latin typeface="Calibri" panose="020F0502020204030204"/>
            </a:endParaRPr>
          </a:p>
        </p:txBody>
      </p:sp>
      <p:sp>
        <p:nvSpPr>
          <p:cNvPr id="33" name="Star: 5 Points 66">
            <a:extLst>
              <a:ext uri="{FF2B5EF4-FFF2-40B4-BE49-F238E27FC236}">
                <a16:creationId xmlns:a16="http://schemas.microsoft.com/office/drawing/2014/main" id="{7317B011-3017-7BA7-9A0A-8245740D4003}"/>
              </a:ext>
            </a:extLst>
          </p:cNvPr>
          <p:cNvSpPr/>
          <p:nvPr/>
        </p:nvSpPr>
        <p:spPr>
          <a:xfrm>
            <a:off x="10596621" y="4649235"/>
            <a:ext cx="324000" cy="288000"/>
          </a:xfrm>
          <a:prstGeom prst="star5">
            <a:avLst/>
          </a:prstGeom>
          <a:solidFill>
            <a:schemeClr val="accent5"/>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377">
              <a:defRPr/>
            </a:pPr>
            <a:endParaRPr lang="en-US" noProof="0">
              <a:solidFill>
                <a:prstClr val="white"/>
              </a:solidFill>
              <a:latin typeface="Calibri" panose="020F0502020204030204"/>
            </a:endParaRPr>
          </a:p>
        </p:txBody>
      </p:sp>
      <p:sp>
        <p:nvSpPr>
          <p:cNvPr id="12" name="pole tekstowe 11">
            <a:extLst>
              <a:ext uri="{FF2B5EF4-FFF2-40B4-BE49-F238E27FC236}">
                <a16:creationId xmlns:a16="http://schemas.microsoft.com/office/drawing/2014/main" id="{8CD81C34-5FA0-7677-BC5E-C11AA97DDA92}"/>
              </a:ext>
            </a:extLst>
          </p:cNvPr>
          <p:cNvSpPr txBox="1"/>
          <p:nvPr/>
        </p:nvSpPr>
        <p:spPr>
          <a:xfrm>
            <a:off x="9157608" y="1499061"/>
            <a:ext cx="992115" cy="200055"/>
          </a:xfrm>
          <a:prstGeom prst="rect">
            <a:avLst/>
          </a:prstGeom>
          <a:noFill/>
        </p:spPr>
        <p:txBody>
          <a:bodyPr wrap="square" lIns="0" tIns="0" rIns="0" bIns="0" rtlCol="0">
            <a:spAutoFit/>
          </a:bodyPr>
          <a:lstStyle/>
          <a:p>
            <a:pPr algn="l"/>
            <a:r>
              <a:rPr lang="en-US" sz="1300" b="1" noProof="0">
                <a:solidFill>
                  <a:srgbClr val="17375F"/>
                </a:solidFill>
              </a:rPr>
              <a:t>Beyond 2028</a:t>
            </a:r>
          </a:p>
        </p:txBody>
      </p:sp>
      <p:sp>
        <p:nvSpPr>
          <p:cNvPr id="6" name="Graphic 29">
            <a:extLst>
              <a:ext uri="{FF2B5EF4-FFF2-40B4-BE49-F238E27FC236}">
                <a16:creationId xmlns:a16="http://schemas.microsoft.com/office/drawing/2014/main" id="{FAB2FE07-51EA-D815-F407-BBEAD3AD566D}"/>
              </a:ext>
            </a:extLst>
          </p:cNvPr>
          <p:cNvSpPr>
            <a:spLocks/>
          </p:cNvSpPr>
          <p:nvPr/>
        </p:nvSpPr>
        <p:spPr>
          <a:xfrm rot="5400000">
            <a:off x="4589275" y="2258843"/>
            <a:ext cx="288001" cy="1212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000" b="1" noProof="0">
              <a:solidFill>
                <a:schemeClr val="bg1"/>
              </a:solidFill>
              <a:latin typeface="Calibri" panose="020F0502020204030204"/>
            </a:endParaRPr>
          </a:p>
        </p:txBody>
      </p:sp>
      <p:sp>
        <p:nvSpPr>
          <p:cNvPr id="13" name="pole tekstowe 17">
            <a:extLst>
              <a:ext uri="{FF2B5EF4-FFF2-40B4-BE49-F238E27FC236}">
                <a16:creationId xmlns:a16="http://schemas.microsoft.com/office/drawing/2014/main" id="{D8B6FD14-B4FC-D70D-9AC6-3A7685DAF988}"/>
              </a:ext>
            </a:extLst>
          </p:cNvPr>
          <p:cNvSpPr txBox="1"/>
          <p:nvPr/>
        </p:nvSpPr>
        <p:spPr>
          <a:xfrm>
            <a:off x="4127158" y="2743448"/>
            <a:ext cx="1212237" cy="230832"/>
          </a:xfrm>
          <a:prstGeom prst="rect">
            <a:avLst/>
          </a:prstGeom>
          <a:noFill/>
        </p:spPr>
        <p:txBody>
          <a:bodyPr wrap="square">
            <a:spAutoFit/>
          </a:bodyPr>
          <a:lstStyle/>
          <a:p>
            <a:pPr algn="ctr" defTabSz="914354">
              <a:defRPr/>
            </a:pPr>
            <a:r>
              <a:rPr lang="en-US" sz="900" b="1" noProof="0">
                <a:solidFill>
                  <a:schemeClr val="bg1"/>
                </a:solidFill>
                <a:latin typeface="+mj-lt"/>
              </a:rPr>
              <a:t>Exploratory part</a:t>
            </a:r>
          </a:p>
        </p:txBody>
      </p:sp>
      <p:sp>
        <p:nvSpPr>
          <p:cNvPr id="16" name="Rectangle 67">
            <a:extLst>
              <a:ext uri="{FF2B5EF4-FFF2-40B4-BE49-F238E27FC236}">
                <a16:creationId xmlns:a16="http://schemas.microsoft.com/office/drawing/2014/main" id="{B7CED52E-F37D-53D2-15B1-A4A9EBE37FAF}"/>
              </a:ext>
            </a:extLst>
          </p:cNvPr>
          <p:cNvSpPr/>
          <p:nvPr/>
        </p:nvSpPr>
        <p:spPr>
          <a:xfrm>
            <a:off x="6044119" y="3054534"/>
            <a:ext cx="4133407" cy="285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54"/>
            <a:r>
              <a:rPr lang="en-US" sz="1100" b="1" noProof="0">
                <a:solidFill>
                  <a:prstClr val="white">
                    <a:lumMod val="50000"/>
                  </a:prstClr>
                </a:solidFill>
                <a:latin typeface="Calibri" panose="020F0502020204030204"/>
              </a:rPr>
              <a:t>Phase III (potential for 1L)</a:t>
            </a:r>
          </a:p>
        </p:txBody>
      </p:sp>
      <p:sp>
        <p:nvSpPr>
          <p:cNvPr id="18" name="Star: 5 Points 66">
            <a:extLst>
              <a:ext uri="{FF2B5EF4-FFF2-40B4-BE49-F238E27FC236}">
                <a16:creationId xmlns:a16="http://schemas.microsoft.com/office/drawing/2014/main" id="{90A310E7-A136-9067-1F2C-04D694A79D46}"/>
              </a:ext>
            </a:extLst>
          </p:cNvPr>
          <p:cNvSpPr/>
          <p:nvPr/>
        </p:nvSpPr>
        <p:spPr>
          <a:xfrm>
            <a:off x="10596621" y="3047253"/>
            <a:ext cx="324000" cy="288000"/>
          </a:xfrm>
          <a:prstGeom prst="star5">
            <a:avLst/>
          </a:prstGeom>
          <a:solidFill>
            <a:schemeClr val="accent5"/>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377">
              <a:defRPr/>
            </a:pPr>
            <a:endParaRPr lang="en-US" noProof="0">
              <a:solidFill>
                <a:prstClr val="white"/>
              </a:solidFill>
              <a:latin typeface="Calibri" panose="020F0502020204030204"/>
            </a:endParaRPr>
          </a:p>
        </p:txBody>
      </p:sp>
      <p:sp>
        <p:nvSpPr>
          <p:cNvPr id="2" name="Graphic 29">
            <a:extLst>
              <a:ext uri="{FF2B5EF4-FFF2-40B4-BE49-F238E27FC236}">
                <a16:creationId xmlns:a16="http://schemas.microsoft.com/office/drawing/2014/main" id="{D7B1553F-7121-96F4-7115-22239AD4E905}"/>
              </a:ext>
            </a:extLst>
          </p:cNvPr>
          <p:cNvSpPr>
            <a:spLocks/>
          </p:cNvSpPr>
          <p:nvPr/>
        </p:nvSpPr>
        <p:spPr>
          <a:xfrm>
            <a:off x="5391631" y="2720960"/>
            <a:ext cx="1127803" cy="2852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US" sz="900" b="1" noProof="0">
                <a:solidFill>
                  <a:schemeClr val="bg1"/>
                </a:solidFill>
                <a:latin typeface="Calibri" panose="020F0502020204030204"/>
              </a:rPr>
              <a:t>Confirmatory part</a:t>
            </a:r>
          </a:p>
        </p:txBody>
      </p:sp>
      <p:sp>
        <p:nvSpPr>
          <p:cNvPr id="17" name="Star: 5 Points 66">
            <a:extLst>
              <a:ext uri="{FF2B5EF4-FFF2-40B4-BE49-F238E27FC236}">
                <a16:creationId xmlns:a16="http://schemas.microsoft.com/office/drawing/2014/main" id="{D85F68B6-8CC1-99DB-BFCA-D99327DADC8C}"/>
              </a:ext>
            </a:extLst>
          </p:cNvPr>
          <p:cNvSpPr/>
          <p:nvPr/>
        </p:nvSpPr>
        <p:spPr>
          <a:xfrm>
            <a:off x="6856590" y="2687557"/>
            <a:ext cx="324000" cy="288000"/>
          </a:xfrm>
          <a:prstGeom prst="star5">
            <a:avLst/>
          </a:prstGeom>
          <a:solidFill>
            <a:schemeClr val="accent5"/>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377">
              <a:defRPr/>
            </a:pPr>
            <a:endParaRPr lang="en-US" noProof="0">
              <a:solidFill>
                <a:prstClr val="white"/>
              </a:solidFill>
              <a:latin typeface="Calibri" panose="020F0502020204030204"/>
            </a:endParaRPr>
          </a:p>
        </p:txBody>
      </p:sp>
      <p:sp>
        <p:nvSpPr>
          <p:cNvPr id="19" name="TextBox 104">
            <a:extLst>
              <a:ext uri="{FF2B5EF4-FFF2-40B4-BE49-F238E27FC236}">
                <a16:creationId xmlns:a16="http://schemas.microsoft.com/office/drawing/2014/main" id="{DD4259BA-9664-862C-72E9-637762AEB5B4}"/>
              </a:ext>
            </a:extLst>
          </p:cNvPr>
          <p:cNvSpPr txBox="1"/>
          <p:nvPr/>
        </p:nvSpPr>
        <p:spPr>
          <a:xfrm>
            <a:off x="9076577" y="5474566"/>
            <a:ext cx="1736122" cy="400110"/>
          </a:xfrm>
          <a:prstGeom prst="rect">
            <a:avLst/>
          </a:prstGeom>
          <a:solidFill>
            <a:sysClr val="window" lastClr="FFFFFF"/>
          </a:solidFill>
        </p:spPr>
        <p:txBody>
          <a:bodyPr wrap="square" rtlCol="0">
            <a:spAutoFit/>
          </a:bodyPr>
          <a:lstStyle/>
          <a:p>
            <a:pPr defTabSz="914377">
              <a:defRPr/>
            </a:pPr>
            <a:r>
              <a:rPr lang="en-US" sz="1000" b="1" kern="0">
                <a:solidFill>
                  <a:prstClr val="black"/>
                </a:solidFill>
                <a:latin typeface="+mj-lt"/>
              </a:rPr>
              <a:t>Approval process </a:t>
            </a:r>
            <a:r>
              <a:rPr lang="pl-PL" sz="1000" b="1" kern="0">
                <a:solidFill>
                  <a:prstClr val="black"/>
                </a:solidFill>
                <a:latin typeface="+mj-lt"/>
              </a:rPr>
              <a:t>initiation </a:t>
            </a:r>
            <a:br>
              <a:rPr lang="pl-PL" sz="1000" b="1" kern="0">
                <a:solidFill>
                  <a:prstClr val="black"/>
                </a:solidFill>
                <a:latin typeface="+mj-lt"/>
              </a:rPr>
            </a:br>
            <a:r>
              <a:rPr lang="pl-PL" sz="1000" b="1" kern="0">
                <a:solidFill>
                  <a:prstClr val="black"/>
                </a:solidFill>
                <a:latin typeface="+mj-lt"/>
              </a:rPr>
              <a:t>in </a:t>
            </a:r>
            <a:r>
              <a:rPr lang="en-US" sz="1000" b="1" kern="0">
                <a:solidFill>
                  <a:prstClr val="black"/>
                </a:solidFill>
                <a:latin typeface="+mj-lt"/>
              </a:rPr>
              <a:t>select</a:t>
            </a:r>
            <a:r>
              <a:rPr lang="pl-PL" sz="1000" b="1" kern="0">
                <a:solidFill>
                  <a:prstClr val="black"/>
                </a:solidFill>
                <a:latin typeface="+mj-lt"/>
              </a:rPr>
              <a:t>e</a:t>
            </a:r>
            <a:r>
              <a:rPr lang="en-US" sz="1000" b="1" kern="0">
                <a:solidFill>
                  <a:prstClr val="black"/>
                </a:solidFill>
                <a:latin typeface="+mj-lt"/>
              </a:rPr>
              <a:t>d regions</a:t>
            </a:r>
          </a:p>
        </p:txBody>
      </p:sp>
      <p:sp>
        <p:nvSpPr>
          <p:cNvPr id="21" name="Star: 5 Points 66">
            <a:extLst>
              <a:ext uri="{FF2B5EF4-FFF2-40B4-BE49-F238E27FC236}">
                <a16:creationId xmlns:a16="http://schemas.microsoft.com/office/drawing/2014/main" id="{68413194-7D12-532D-82E5-D55481ED3098}"/>
              </a:ext>
            </a:extLst>
          </p:cNvPr>
          <p:cNvSpPr/>
          <p:nvPr/>
        </p:nvSpPr>
        <p:spPr>
          <a:xfrm>
            <a:off x="8733602" y="5521096"/>
            <a:ext cx="324000" cy="288000"/>
          </a:xfrm>
          <a:prstGeom prst="star5">
            <a:avLst/>
          </a:prstGeom>
          <a:solidFill>
            <a:schemeClr val="accent5"/>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377">
              <a:defRPr/>
            </a:pPr>
            <a:endParaRPr lang="en-US" sz="1000">
              <a:solidFill>
                <a:prstClr val="white"/>
              </a:solidFill>
              <a:latin typeface="Calibri" panose="020F0502020204030204"/>
            </a:endParaRPr>
          </a:p>
        </p:txBody>
      </p:sp>
      <p:sp>
        <p:nvSpPr>
          <p:cNvPr id="3" name="Graphic 29">
            <a:extLst>
              <a:ext uri="{FF2B5EF4-FFF2-40B4-BE49-F238E27FC236}">
                <a16:creationId xmlns:a16="http://schemas.microsoft.com/office/drawing/2014/main" id="{A9EC69FF-7AFF-7000-2BAF-EE19065F2DD2}"/>
              </a:ext>
            </a:extLst>
          </p:cNvPr>
          <p:cNvSpPr/>
          <p:nvPr/>
        </p:nvSpPr>
        <p:spPr>
          <a:xfrm>
            <a:off x="5777941" y="4320890"/>
            <a:ext cx="1838893"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pl-PL" sz="900" b="1">
                <a:solidFill>
                  <a:schemeClr val="bg1"/>
                </a:solidFill>
                <a:latin typeface="Calibri" panose="020F0502020204030204"/>
              </a:rPr>
              <a:t>C</a:t>
            </a:r>
            <a:r>
              <a:rPr lang="en-US" sz="900" b="1">
                <a:solidFill>
                  <a:schemeClr val="bg1"/>
                </a:solidFill>
                <a:latin typeface="Calibri" panose="020F0502020204030204"/>
              </a:rPr>
              <a:t>onfirmatory Ph II study</a:t>
            </a:r>
            <a:endParaRPr lang="en-US" sz="900" b="1" noProof="0">
              <a:solidFill>
                <a:schemeClr val="bg1"/>
              </a:solidFill>
              <a:latin typeface="Calibri" panose="020F0502020204030204"/>
            </a:endParaRPr>
          </a:p>
        </p:txBody>
      </p:sp>
      <p:sp>
        <p:nvSpPr>
          <p:cNvPr id="11" name="Title 1">
            <a:extLst>
              <a:ext uri="{FF2B5EF4-FFF2-40B4-BE49-F238E27FC236}">
                <a16:creationId xmlns:a16="http://schemas.microsoft.com/office/drawing/2014/main" id="{DFD8C740-B3C2-E840-6F01-E0BCC44B55D2}"/>
              </a:ext>
            </a:extLst>
          </p:cNvPr>
          <p:cNvSpPr txBox="1">
            <a:spLocks/>
          </p:cNvSpPr>
          <p:nvPr/>
        </p:nvSpPr>
        <p:spPr>
          <a:xfrm>
            <a:off x="428625" y="285157"/>
            <a:ext cx="11444474" cy="3880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a:solidFill>
                  <a:schemeClr val="tx2"/>
                </a:solidFill>
                <a:latin typeface="+mn-lt"/>
                <a:ea typeface="+mj-ea"/>
                <a:cs typeface="+mj-cs"/>
              </a:defRPr>
            </a:lvl1pPr>
          </a:lstStyle>
          <a:p>
            <a:r>
              <a:rPr lang="en-US"/>
              <a:t>RVU120’s possible clinical development program </a:t>
            </a:r>
            <a:br>
              <a:rPr lang="en-US" noProof="0">
                <a:solidFill>
                  <a:srgbClr val="17375F"/>
                </a:solidFill>
              </a:rPr>
            </a:br>
            <a:r>
              <a:rPr lang="en-US" noProof="0">
                <a:solidFill>
                  <a:srgbClr val="17375F"/>
                </a:solidFill>
              </a:rPr>
              <a:t>with high commercial potential</a:t>
            </a:r>
            <a:endParaRPr lang="en-US" noProof="0">
              <a:solidFill>
                <a:srgbClr val="17375F"/>
              </a:solidFill>
              <a:ea typeface="Calibri"/>
              <a:cs typeface="Calibri"/>
            </a:endParaRPr>
          </a:p>
        </p:txBody>
      </p:sp>
    </p:spTree>
    <p:extLst>
      <p:ext uri="{BB962C8B-B14F-4D97-AF65-F5344CB8AC3E}">
        <p14:creationId xmlns:p14="http://schemas.microsoft.com/office/powerpoint/2010/main" val="358598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yvu PowerPoint Template">
  <a:themeElements>
    <a:clrScheme name="Custom 24">
      <a:dk1>
        <a:sysClr val="windowText" lastClr="000000"/>
      </a:dk1>
      <a:lt1>
        <a:srgbClr val="FFFFFF"/>
      </a:lt1>
      <a:dk2>
        <a:srgbClr val="36B4AA"/>
      </a:dk2>
      <a:lt2>
        <a:srgbClr val="EAEAEA"/>
      </a:lt2>
      <a:accent1>
        <a:srgbClr val="20829D"/>
      </a:accent1>
      <a:accent2>
        <a:srgbClr val="17375F"/>
      </a:accent2>
      <a:accent3>
        <a:srgbClr val="7C2B90"/>
      </a:accent3>
      <a:accent4>
        <a:srgbClr val="F16022"/>
      </a:accent4>
      <a:accent5>
        <a:srgbClr val="FDBA24"/>
      </a:accent5>
      <a:accent6>
        <a:srgbClr val="9A005E"/>
      </a:accent6>
      <a:hlink>
        <a:srgbClr val="36B4AA"/>
      </a:hlink>
      <a:folHlink>
        <a:srgbClr val="EAEAEA"/>
      </a:folHlink>
    </a:clrScheme>
    <a:fontScheme name="Ryvu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0" cap="flat">
          <a:noFill/>
          <a:prstDash val="solid"/>
          <a:miter/>
        </a:ln>
      </a:spPr>
      <a:bodyPr vert="horz" rtlCol="0" anchor="ctr"/>
      <a:lstStyle>
        <a:defPPr algn="ctr">
          <a:defRPr sz="1400" dirty="0">
            <a:solidFill>
              <a:schemeClr val="bg1"/>
            </a:solidFill>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64A1E105F7774EB61BDDC8A1AE220D" ma:contentTypeVersion="24" ma:contentTypeDescription="Create a new document." ma:contentTypeScope="" ma:versionID="fe70efe949e92c56c5b8db3b500593ad">
  <xsd:schema xmlns:xsd="http://www.w3.org/2001/XMLSchema" xmlns:xs="http://www.w3.org/2001/XMLSchema" xmlns:p="http://schemas.microsoft.com/office/2006/metadata/properties" xmlns:ns2="dd582d9a-14a7-4e1d-b2a5-f7ab0a542783" xmlns:ns3="d8f8e992-2a9f-434f-bb05-341e5aa9f320" targetNamespace="http://schemas.microsoft.com/office/2006/metadata/properties" ma:root="true" ma:fieldsID="7fc414e7c92ea1e227b5d8e5d12f28f0" ns2:_="" ns3:_="">
    <xsd:import namespace="dd582d9a-14a7-4e1d-b2a5-f7ab0a542783"/>
    <xsd:import namespace="d8f8e992-2a9f-434f-bb05-341e5aa9f3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Business_x0020_Owner"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82d9a-14a7-4e1d-b2a5-f7ab0a5427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Business_x0020_Owner" ma:index="21" nillable="true" ma:displayName="Business Owner" ma:list="UserInfo" ma:SharePointGroup="0" ma:internalName="Business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aab58a8-e415-4908-8336-50713ff100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f8e992-2a9f-434f-bb05-341e5aa9f3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7a708c0-7e82-44af-bdb4-5a7bccf6d36b}" ma:internalName="TaxCatchAll" ma:showField="CatchAllData" ma:web="d8f8e992-2a9f-434f-bb05-341e5aa9f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582d9a-14a7-4e1d-b2a5-f7ab0a542783">
      <Terms xmlns="http://schemas.microsoft.com/office/infopath/2007/PartnerControls"/>
    </lcf76f155ced4ddcb4097134ff3c332f>
    <TaxCatchAll xmlns="d8f8e992-2a9f-434f-bb05-341e5aa9f320" xsi:nil="true"/>
    <Business_x0020_Owner xmlns="dd582d9a-14a7-4e1d-b2a5-f7ab0a542783">
      <UserInfo>
        <DisplayName/>
        <AccountId xsi:nil="true"/>
        <AccountType/>
      </UserInfo>
    </Business_x0020_Owner>
    <SharedWithUsers xmlns="d8f8e992-2a9f-434f-bb05-341e5aa9f320">
      <UserInfo>
        <DisplayName>Kamil Sitarz</DisplayName>
        <AccountId>235</AccountId>
        <AccountType/>
      </UserInfo>
      <UserInfo>
        <DisplayName>Justyna Żółtek</DisplayName>
        <AccountId>394</AccountId>
        <AccountType/>
      </UserInfo>
      <UserInfo>
        <DisplayName>Krzysztof Brzózka</DisplayName>
        <AccountId>102</AccountId>
        <AccountType/>
      </UserInfo>
      <UserInfo>
        <DisplayName>Anna Wilk</DisplayName>
        <AccountId>2452</AccountId>
        <AccountType/>
      </UserInfo>
      <UserInfo>
        <DisplayName>Vatnak Vat-Ho</DisplayName>
        <AccountId>373</AccountId>
        <AccountType/>
      </UserInfo>
      <UserInfo>
        <DisplayName>Joanna Ostromęcka</DisplayName>
        <AccountId>2667</AccountId>
        <AccountType/>
      </UserInfo>
      <UserInfo>
        <DisplayName>Michał Bednarczyk</DisplayName>
        <AccountId>2106</AccountId>
        <AccountType/>
      </UserInfo>
    </SharedWithUsers>
  </documentManagement>
</p:properties>
</file>

<file path=customXml/itemProps1.xml><?xml version="1.0" encoding="utf-8"?>
<ds:datastoreItem xmlns:ds="http://schemas.openxmlformats.org/officeDocument/2006/customXml" ds:itemID="{974C5229-3A62-4B7F-AE89-2CCE72CCA5C5}">
  <ds:schemaRefs>
    <ds:schemaRef ds:uri="http://schemas.microsoft.com/sharepoint/v3/contenttype/forms"/>
  </ds:schemaRefs>
</ds:datastoreItem>
</file>

<file path=customXml/itemProps2.xml><?xml version="1.0" encoding="utf-8"?>
<ds:datastoreItem xmlns:ds="http://schemas.openxmlformats.org/officeDocument/2006/customXml" ds:itemID="{52F56F6F-908B-4BCD-9D5B-401086C79303}">
  <ds:schemaRefs>
    <ds:schemaRef ds:uri="d8f8e992-2a9f-434f-bb05-341e5aa9f320"/>
    <ds:schemaRef ds:uri="dd582d9a-14a7-4e1d-b2a5-f7ab0a5427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9C5A69-C175-47A2-B446-8C91D4F850AF}">
  <ds:schemaRefs>
    <ds:schemaRef ds:uri="d8f8e992-2a9f-434f-bb05-341e5aa9f320"/>
    <ds:schemaRef ds:uri="dd582d9a-14a7-4e1d-b2a5-f7ab0a5427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12e0527-92cc-4f1b-a2d5-9692a763df44}" enabled="0" method="" siteId="{412e0527-92cc-4f1b-a2d5-9692a763df44}" removed="1"/>
</clbl:labelList>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Panoramiczny</PresentationFormat>
  <Paragraphs>344</Paragraphs>
  <Slides>9</Slides>
  <Notes>7</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9</vt:i4>
      </vt:variant>
    </vt:vector>
  </HeadingPairs>
  <TitlesOfParts>
    <vt:vector size="16" baseType="lpstr">
      <vt:lpstr>Arial</vt:lpstr>
      <vt:lpstr>Calibri</vt:lpstr>
      <vt:lpstr>Cera Pro</vt:lpstr>
      <vt:lpstr>Courier New</vt:lpstr>
      <vt:lpstr>Ryvu PowerPoint Template</vt:lpstr>
      <vt:lpstr>think-cell Slide</vt:lpstr>
      <vt:lpstr>Prism 10</vt:lpstr>
      <vt:lpstr>Prezentacja programu PowerPoint</vt:lpstr>
      <vt:lpstr>Prezentacja programu PowerPoint</vt:lpstr>
      <vt:lpstr>Favorable safety profile confirmed</vt:lpstr>
      <vt:lpstr>7 of 27 evaluable patients with CR/CRi across cohorts</vt:lpstr>
      <vt:lpstr>RVU120 administered QD associated with higher CR/CRi rate  and longer durability of responses</vt:lpstr>
      <vt:lpstr>No durable CRs were observed in the treated patients and the study was terminated</vt:lpstr>
      <vt:lpstr>RVU120 in MF is feasible and tolerated  both as single agent and in combination with RUX</vt:lpstr>
      <vt:lpstr>Phase II study of RVU120 in myelofibrosis (MF)  shows early signs of clinical activity at 12 weeks</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Ryvu Corporate Presentation</dc:title>
  <dc:creator>Olga Uzun</dc:creator>
  <cp:lastModifiedBy>Jakub Janowski</cp:lastModifiedBy>
  <cp:revision>4</cp:revision>
  <dcterms:created xsi:type="dcterms:W3CDTF">2023-11-02T15:59:16Z</dcterms:created>
  <dcterms:modified xsi:type="dcterms:W3CDTF">2025-06-12T05:48:12Z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0x010100B664A1E105F7774EB61BDDC8A1AE220D</vt:lpwstr>
  </property>
  <property fmtid="{D5CDD505-2E9C-101B-9397-08002B2CF9AE}" pid="3" name="MediaServiceImageTags">
    <vt:lpwstr/>
  </property>
</Properties>
</file>